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447" r:id="rId2"/>
    <p:sldId id="448" r:id="rId3"/>
    <p:sldId id="498" r:id="rId4"/>
    <p:sldId id="487" r:id="rId5"/>
    <p:sldId id="499" r:id="rId6"/>
    <p:sldId id="513" r:id="rId7"/>
    <p:sldId id="520" r:id="rId8"/>
    <p:sldId id="521" r:id="rId9"/>
    <p:sldId id="522" r:id="rId10"/>
    <p:sldId id="525" r:id="rId11"/>
    <p:sldId id="527" r:id="rId12"/>
    <p:sldId id="526" r:id="rId13"/>
    <p:sldId id="529" r:id="rId14"/>
    <p:sldId id="514" r:id="rId15"/>
    <p:sldId id="504" r:id="rId16"/>
    <p:sldId id="511" r:id="rId17"/>
    <p:sldId id="507" r:id="rId18"/>
    <p:sldId id="508" r:id="rId19"/>
    <p:sldId id="509" r:id="rId20"/>
    <p:sldId id="510" r:id="rId21"/>
    <p:sldId id="452" r:id="rId22"/>
    <p:sldId id="453" r:id="rId23"/>
    <p:sldId id="517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518" r:id="rId33"/>
    <p:sldId id="519" r:id="rId34"/>
    <p:sldId id="463" r:id="rId35"/>
    <p:sldId id="464" r:id="rId36"/>
    <p:sldId id="465" r:id="rId37"/>
    <p:sldId id="466" r:id="rId38"/>
    <p:sldId id="467" r:id="rId39"/>
    <p:sldId id="468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3" r:id="rId50"/>
    <p:sldId id="554" r:id="rId51"/>
    <p:sldId id="555" r:id="rId52"/>
    <p:sldId id="556" r:id="rId53"/>
    <p:sldId id="557" r:id="rId54"/>
    <p:sldId id="558" r:id="rId55"/>
    <p:sldId id="559" r:id="rId56"/>
    <p:sldId id="565" r:id="rId57"/>
    <p:sldId id="560" r:id="rId58"/>
    <p:sldId id="561" r:id="rId59"/>
    <p:sldId id="566" r:id="rId60"/>
    <p:sldId id="564" r:id="rId61"/>
    <p:sldId id="485" r:id="rId62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otham-Medium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262CFF"/>
    <a:srgbClr val="1F497D"/>
    <a:srgbClr val="005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216" y="-120"/>
      </p:cViewPr>
      <p:guideLst>
        <p:guide orient="horz" pos="2208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350881E-6087-3E4B-B1FD-96ABBCC2A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73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250ED2-E1C0-3547-8143-E61BAB2FF60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Benzene - ~ .7 nm, </a:t>
            </a:r>
            <a:r>
              <a:rPr lang="en-US" sz="2400" smtClean="0">
                <a:cs typeface="+mn-cs"/>
              </a:rPr>
              <a:t>Nanometer to centimeter, wet or dry, AIChE Particle Technology Forum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C2388-AD64-4F41-8B22-C8D10D05587C}" type="slidenum">
              <a:rPr lang="en-US"/>
              <a:pPr/>
              <a:t>38</a:t>
            </a:fld>
            <a:endParaRPr lang="en-US"/>
          </a:p>
        </p:txBody>
      </p:sp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69" tIns="46584" rIns="93169" bIns="46584"/>
          <a:lstStyle/>
          <a:p>
            <a:r>
              <a:rPr lang="en-US" dirty="0" smtClean="0"/>
              <a:t>Conductivity</a:t>
            </a:r>
            <a:r>
              <a:rPr lang="en-US" baseline="0" dirty="0" smtClean="0"/>
              <a:t> measured using electrical impedance spectroscopy</a:t>
            </a:r>
            <a:endParaRPr lang="en-US" dirty="0"/>
          </a:p>
        </p:txBody>
      </p:sp>
      <p:sp>
        <p:nvSpPr>
          <p:cNvPr id="246788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4" rIns="93169" bIns="4658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3BA3634-12B3-4045-A7CF-C6E4B7A3BBB0}" type="slidenum">
              <a:rPr kumimoji="1" lang="en-US" altLang="zh-TW" sz="1200">
                <a:ea typeface="新細明體" charset="0"/>
                <a:cs typeface="新細明體" charset="0"/>
              </a:rPr>
              <a:pPr algn="r"/>
              <a:t>38</a:t>
            </a:fld>
            <a:endParaRPr kumimoji="1" lang="en-US" altLang="zh-TW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3BC6C-67E8-453C-98F2-96D650D68D54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348E49-23A2-7445-87EB-5578ABC3D06C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Dermal: resistance:  Stratum corneum, keratinized dead skin cells and lipds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GI:  uptake of neutrients by willi/micro villia in intestines 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Lung :  alveolar membrane/blood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F54597-ED19-C24A-BE7A-CD787B10D4C0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Formation of free radicals, accumulation of peroxidative products, depletion of antioxidants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DF8D7-6F19-E544-87A1-ACE0EFAFEEBC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Quartz - known carcinogen, generates reactive oxygen species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C7C063-077E-C148-B54E-7EFC991C008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" charset="0"/>
                <a:cs typeface="+mn-cs"/>
              </a:rPr>
              <a:t>3-(4,5-dimethylthiazol-2-yl)-2,-diphenyltetrazolium bromide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46DD39-133D-3148-AEA7-5E44455CB597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Top left, control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Top right, aerosil 380 = cisplatin alone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Bottom left, cisplatin alone, 5 micrograms/ml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Bottom right, quartz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83FCC-1E98-424D-AF0C-AB88A6D35871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Looked at 50-100 cells from each sample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99C50A-3BC0-C140-A1DD-4AFDAA34140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T2 relaxation time shortening, caused by inhomogenaities in field around the particles.  Feridex, IV taken up by healthy </a:t>
            </a:r>
            <a:r>
              <a:rPr lang="en-US" smtClean="0">
                <a:latin typeface="Times" charset="0"/>
                <a:cs typeface="+mn-cs"/>
              </a:rPr>
              <a:t>reticuloendothelial</a:t>
            </a:r>
            <a:r>
              <a:rPr lang="en-US" smtClean="0">
                <a:cs typeface="+mn-cs"/>
              </a:rPr>
              <a:t> liver cells, allowing better view of tumors; Gastromark, oral, taken up in intestines, to allow better view of pancreas and other things near intestines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D8305C-83B4-824A-ABA7-312B4DA29E1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Micro or nanoparticles part of a system which has functionality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Particle properties determine functionality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Processing, post processing modification determine properties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C28DD-81E6-DE47-839A-576BCB0079ED}" type="slidenum">
              <a:rPr lang="en-US"/>
              <a:pPr/>
              <a:t>24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Research Needs for the Hydrogen Economy say that no matter how cheap the PV or PEC material is, a minimum of 10% efficiency is needed because of unavoidable baseline costs of other system components</a:t>
            </a:r>
          </a:p>
          <a:p>
            <a:endParaRPr lang="en-US"/>
          </a:p>
          <a:p>
            <a:r>
              <a:rPr lang="en-US"/>
              <a:t>Definition of efficiency? </a:t>
            </a:r>
            <a:r>
              <a:rPr lang="en-US">
                <a:latin typeface="Goudy" charset="0"/>
              </a:rPr>
              <a:t>The efficiency of H2 production was calculated</a:t>
            </a:r>
          </a:p>
          <a:p>
            <a:r>
              <a:rPr lang="en-US">
                <a:latin typeface="Goudy" charset="0"/>
              </a:rPr>
              <a:t>with the following equation: efficiency</a:t>
            </a:r>
          </a:p>
          <a:p>
            <a:r>
              <a:rPr lang="en-US">
                <a:latin typeface="Goudy" charset="0"/>
              </a:rPr>
              <a:t>5 (power out)/(power in). The input</a:t>
            </a:r>
          </a:p>
          <a:p>
            <a:r>
              <a:rPr lang="en-US">
                <a:latin typeface="Goudy" charset="0"/>
              </a:rPr>
              <a:t>power is the incident light intensity of 1190</a:t>
            </a:r>
          </a:p>
          <a:p>
            <a:r>
              <a:rPr lang="en-US">
                <a:latin typeface="Goudy" charset="0"/>
              </a:rPr>
              <a:t>mW/cm2. For the output power, assuming</a:t>
            </a:r>
          </a:p>
          <a:p>
            <a:r>
              <a:rPr lang="en-US">
                <a:latin typeface="Goudy" charset="0"/>
              </a:rPr>
              <a:t>100% photocurrent electrolysis efficiency,</a:t>
            </a:r>
          </a:p>
          <a:p>
            <a:r>
              <a:rPr lang="en-US">
                <a:latin typeface="Goudy" charset="0"/>
              </a:rPr>
              <a:t>the H2 production photocurrent of 120 mA/</a:t>
            </a:r>
          </a:p>
          <a:p>
            <a:r>
              <a:rPr lang="en-US">
                <a:latin typeface="Goudy" charset="0"/>
              </a:rPr>
              <a:t>cm2 is multiplied by 1.23 V, which is the</a:t>
            </a:r>
          </a:p>
          <a:p>
            <a:r>
              <a:rPr lang="en-US">
                <a:latin typeface="Goudy" charset="0"/>
              </a:rPr>
              <a:t>ideal fuel cell limit at 25°C (the lower</a:t>
            </a:r>
          </a:p>
          <a:p>
            <a:r>
              <a:rPr lang="en-US">
                <a:latin typeface="Goudy" charset="0"/>
              </a:rPr>
              <a:t>heating value of hydrogen). Calculated by</a:t>
            </a:r>
          </a:p>
          <a:p>
            <a:r>
              <a:rPr lang="en-US">
                <a:latin typeface="Goudy" charset="0"/>
              </a:rPr>
              <a:t>this method, the H2 production efficiency</a:t>
            </a:r>
          </a:p>
          <a:p>
            <a:r>
              <a:rPr lang="en-US">
                <a:latin typeface="Goudy" charset="0"/>
              </a:rPr>
              <a:t>of our system is 12.4% (</a:t>
            </a:r>
            <a:r>
              <a:rPr lang="en-US" i="1">
                <a:latin typeface="Goudy" charset="0"/>
              </a:rPr>
              <a:t>24</a:t>
            </a:r>
            <a:r>
              <a:rPr lang="en-US">
                <a:latin typeface="Goudy" charset="0"/>
              </a:rPr>
              <a:t>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Cu2O are adopted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Gerischer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1978,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Gerischer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H. Heterogeneous electrochemical systems for solar energy conversion. Pure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Chem. 1980;52:2649-67.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CuO are adopted from Chiang et al., 2012d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EE21-47CC-E841-903D-36121ED755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C2388-AD64-4F41-8B22-C8D10D05587C}" type="slidenum">
              <a:rPr lang="en-US"/>
              <a:pPr/>
              <a:t>34</a:t>
            </a:fld>
            <a:endParaRPr lang="en-US"/>
          </a:p>
        </p:txBody>
      </p:sp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69" tIns="46584" rIns="93169" bIns="46584"/>
          <a:lstStyle/>
          <a:p>
            <a:endParaRPr lang="en-US"/>
          </a:p>
        </p:txBody>
      </p:sp>
      <p:sp>
        <p:nvSpPr>
          <p:cNvPr id="246788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4" rIns="93169" bIns="4658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3BA3634-12B3-4045-A7CF-C6E4B7A3BBB0}" type="slidenum">
              <a:rPr kumimoji="1" lang="en-US" altLang="zh-TW" sz="1200">
                <a:ea typeface="新細明體" charset="0"/>
                <a:cs typeface="新細明體" charset="0"/>
              </a:rPr>
              <a:pPr algn="r"/>
              <a:t>34</a:t>
            </a:fld>
            <a:endParaRPr kumimoji="1" lang="en-US" altLang="zh-TW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 W full spectrum solar simulator (Oriel Instruments, USA), coupled with a full reflector beam turning mirror (Oriel Instruments, USA) and a AM1.5G filter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measured intensity of 1 sun (1000 W/m2) by a reference cell (Oriel instrument, USA)</a:t>
            </a: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BD736-E7BD-4A9C-AC5A-A30EECC8AD26}" type="slidenum">
              <a:rPr lang="en-US" altLang="zh-TW" smtClean="0"/>
              <a:pPr/>
              <a:t>35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C2388-AD64-4F41-8B22-C8D10D05587C}" type="slidenum">
              <a:rPr lang="en-US"/>
              <a:pPr/>
              <a:t>36</a:t>
            </a:fld>
            <a:endParaRPr lang="en-US"/>
          </a:p>
        </p:txBody>
      </p:sp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69" tIns="46584" rIns="93169" bIns="46584"/>
          <a:lstStyle/>
          <a:p>
            <a:endParaRPr lang="en-US"/>
          </a:p>
        </p:txBody>
      </p:sp>
      <p:sp>
        <p:nvSpPr>
          <p:cNvPr id="246788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4" rIns="93169" bIns="4658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3BA3634-12B3-4045-A7CF-C6E4B7A3BBB0}" type="slidenum">
              <a:rPr kumimoji="1" lang="en-US" altLang="zh-TW" sz="1200">
                <a:ea typeface="新細明體" charset="0"/>
                <a:cs typeface="新細明體" charset="0"/>
              </a:rPr>
              <a:pPr algn="r"/>
              <a:t>36</a:t>
            </a:fld>
            <a:endParaRPr kumimoji="1" lang="en-US" altLang="zh-TW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C2388-AD64-4F41-8B22-C8D10D05587C}" type="slidenum">
              <a:rPr lang="en-US"/>
              <a:pPr/>
              <a:t>37</a:t>
            </a:fld>
            <a:endParaRPr lang="en-US"/>
          </a:p>
        </p:txBody>
      </p:sp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69" tIns="46584" rIns="93169" bIns="46584"/>
          <a:lstStyle/>
          <a:p>
            <a:endParaRPr lang="en-US"/>
          </a:p>
        </p:txBody>
      </p:sp>
      <p:sp>
        <p:nvSpPr>
          <p:cNvPr id="246788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9" tIns="46584" rIns="93169" bIns="46584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3BA3634-12B3-4045-A7CF-C6E4B7A3BBB0}" type="slidenum">
              <a:rPr kumimoji="1" lang="en-US" altLang="zh-TW" sz="1200">
                <a:ea typeface="新細明體" charset="0"/>
                <a:cs typeface="新細明體" charset="0"/>
              </a:rPr>
              <a:pPr algn="r"/>
              <a:t>37</a:t>
            </a:fld>
            <a:endParaRPr kumimoji="1" lang="en-US" altLang="zh-TW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g_circles1-tit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95400"/>
            <a:ext cx="7772400" cy="101282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667000"/>
            <a:ext cx="6400800" cy="533400"/>
          </a:xfrm>
        </p:spPr>
        <p:txBody>
          <a:bodyPr lIns="0" tIns="0" rIns="0" bIns="0"/>
          <a:lstStyle>
            <a:lvl1pPr marL="0" indent="0">
              <a:buFontTx/>
              <a:buNone/>
              <a:defRPr sz="25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528367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1430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066800"/>
            <a:ext cx="1924050" cy="5059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066800"/>
            <a:ext cx="561975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7629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696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2133600"/>
            <a:ext cx="7696200" cy="39925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9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8457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21255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133600"/>
            <a:ext cx="37719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133600"/>
            <a:ext cx="37719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1512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0989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7778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111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2046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6296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g_circles1-alt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9638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0668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133600"/>
            <a:ext cx="76962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6" r:id="rId12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7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9/08/30/business/30novel.html?_r=1&amp;scp=1&amp;sq=t2%20biosystems&amp;st=cse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Chaos is cheap:  adventures in </a:t>
            </a:r>
            <a:r>
              <a:rPr lang="en-US" dirty="0" err="1"/>
              <a:t>nanomaterials</a:t>
            </a:r>
            <a:r>
              <a:rPr lang="en-US" dirty="0"/>
              <a:t> synthesis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 dirty="0"/>
              <a:t>Sheryl Ehrman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 dirty="0"/>
              <a:t>Chemical and </a:t>
            </a:r>
            <a:r>
              <a:rPr lang="en-US" sz="2000" b="1" dirty="0" err="1"/>
              <a:t>Biomolecular</a:t>
            </a:r>
            <a:r>
              <a:rPr lang="en-US" sz="2000" b="1" dirty="0"/>
              <a:t> Engineering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 dirty="0"/>
              <a:t>University of Maryland, College Park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867400"/>
            <a:ext cx="7275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 Food and Drug Administration, April 16, 2015</a:t>
            </a:r>
            <a:endParaRPr lang="en-US" sz="32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7781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r="26569" b="24324"/>
          <a:stretch>
            <a:fillRect/>
          </a:stretch>
        </p:blipFill>
        <p:spPr bwMode="auto">
          <a:xfrm>
            <a:off x="727075" y="1009650"/>
            <a:ext cx="800258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85800" y="590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defRPr/>
            </a:pPr>
            <a:r>
              <a:rPr lang="en-US" sz="3300" b="1">
                <a:cs typeface="+mn-cs"/>
              </a:rPr>
              <a:t>Nanoproducts, consumer</a:t>
            </a:r>
            <a:br>
              <a:rPr lang="en-US" sz="3300" b="1">
                <a:cs typeface="+mn-cs"/>
              </a:rPr>
            </a:br>
            <a:endParaRPr lang="en-US" sz="33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36525" y="6137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latin typeface="Times" charset="0"/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63550" y="5929313"/>
            <a:ext cx="835025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©D. Hawxshurst/Wilson Center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Safe handling of nanotechnology, Nature 444, 267-269 (16 November 2006)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>
                <a:cs typeface="+mn-cs"/>
              </a:rPr>
              <a:t>*http://www.nanotechproject.org/inventories/consumer/analysis_draft/</a:t>
            </a:r>
            <a:r>
              <a:rPr lang="en-US">
                <a:solidFill>
                  <a:srgbClr val="000000"/>
                </a:solidFill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96216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8382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smtClean="0">
                <a:solidFill>
                  <a:schemeClr val="tx1"/>
                </a:solidFill>
                <a:cs typeface="+mj-cs"/>
              </a:rPr>
              <a:t>Methods of making nanoparticles</a:t>
            </a:r>
            <a:endParaRPr lang="en-US" smtClean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460500"/>
            <a:ext cx="8458200" cy="5092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Starting from molecular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smtClean="0"/>
              <a:t>From precursor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100" smtClean="0"/>
              <a:t>Aerosol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700" smtClean="0"/>
              <a:t>Combustion synthesis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700" smtClean="0"/>
              <a:t>Thermal or plasma synthesis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2100" smtClean="0"/>
              <a:t>Solution phase synthesis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700" smtClean="0"/>
              <a:t>Precipitation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700" smtClean="0"/>
              <a:t>Sol gel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700" smtClean="0"/>
              <a:t>Emulsion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smtClean="0"/>
              <a:t>Evaporation/condensation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Starting from cluster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smtClean="0"/>
              <a:t>Spray pyrolysis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100" smtClean="0"/>
              <a:t>Electrospray</a:t>
            </a:r>
          </a:p>
        </p:txBody>
      </p:sp>
      <p:pic>
        <p:nvPicPr>
          <p:cNvPr id="35843" name="Picture 4" descr="C:\My Documents\PARTICLE\burner1.TIF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24863" r="30481" b="24863"/>
          <a:stretch>
            <a:fillRect/>
          </a:stretch>
        </p:blipFill>
        <p:spPr bwMode="auto">
          <a:xfrm>
            <a:off x="5867400" y="1676400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4013200"/>
            <a:ext cx="2590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Line 6"/>
          <p:cNvSpPr>
            <a:spLocks noChangeShapeType="1"/>
          </p:cNvSpPr>
          <p:nvPr/>
        </p:nvSpPr>
        <p:spPr bwMode="auto">
          <a:xfrm flipV="1">
            <a:off x="5181600" y="2355850"/>
            <a:ext cx="611188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>
            <a:off x="4564063" y="4217988"/>
            <a:ext cx="1549400" cy="688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88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Nanoparticle engineering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629400" y="4368800"/>
            <a:ext cx="2209800" cy="2209800"/>
          </a:xfrm>
          <a:prstGeom prst="rect">
            <a:avLst/>
          </a:prstGeom>
          <a:solidFill>
            <a:srgbClr val="CC0033"/>
          </a:solidFill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System: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functionality 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performance</a:t>
            </a:r>
            <a:endParaRPr lang="en-US"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47688" y="1790700"/>
            <a:ext cx="1828800" cy="1828800"/>
          </a:xfrm>
          <a:prstGeom prst="rect">
            <a:avLst/>
          </a:prstGeom>
          <a:solidFill>
            <a:srgbClr val="3399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Synthesis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3505200" y="2971800"/>
            <a:ext cx="2127250" cy="2127250"/>
          </a:xfrm>
          <a:prstGeom prst="rect">
            <a:avLst/>
          </a:prstGeom>
          <a:solidFill>
            <a:srgbClr val="00008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Processing</a:t>
            </a:r>
          </a:p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2438400" y="2743200"/>
            <a:ext cx="990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2438400" y="2057400"/>
            <a:ext cx="5486400" cy="2286000"/>
          </a:xfrm>
          <a:custGeom>
            <a:avLst/>
            <a:gdLst>
              <a:gd name="T0" fmla="*/ 3456 w 3456"/>
              <a:gd name="T1" fmla="*/ 1440 h 1440"/>
              <a:gd name="T2" fmla="*/ 3456 w 3456"/>
              <a:gd name="T3" fmla="*/ 0 h 1440"/>
              <a:gd name="T4" fmla="*/ 0 w 3456"/>
              <a:gd name="T5" fmla="*/ 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6" h="1440">
                <a:moveTo>
                  <a:pt x="3456" y="1440"/>
                </a:moveTo>
                <a:lnTo>
                  <a:pt x="3456" y="0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5715000" y="3352800"/>
            <a:ext cx="1600200" cy="990600"/>
          </a:xfrm>
          <a:custGeom>
            <a:avLst/>
            <a:gdLst>
              <a:gd name="T0" fmla="*/ 1008 w 1008"/>
              <a:gd name="T1" fmla="*/ 624 h 624"/>
              <a:gd name="T2" fmla="*/ 1008 w 1008"/>
              <a:gd name="T3" fmla="*/ 0 h 624"/>
              <a:gd name="T4" fmla="*/ 0 w 1008"/>
              <a:gd name="T5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624">
                <a:moveTo>
                  <a:pt x="1008" y="624"/>
                </a:moveTo>
                <a:lnTo>
                  <a:pt x="1008" y="0"/>
                </a:lnTo>
                <a:lnTo>
                  <a:pt x="0" y="0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5664200" y="4586288"/>
            <a:ext cx="846138" cy="781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96850" y="3708400"/>
            <a:ext cx="2693988" cy="17716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Size</a:t>
            </a:r>
          </a:p>
          <a:p>
            <a:pPr>
              <a:defRPr/>
            </a:pPr>
            <a:r>
              <a:rPr lang="en-US">
                <a:cs typeface="+mn-cs"/>
              </a:rPr>
              <a:t>Shape</a:t>
            </a:r>
          </a:p>
          <a:p>
            <a:pPr>
              <a:defRPr/>
            </a:pPr>
            <a:r>
              <a:rPr lang="en-US">
                <a:cs typeface="+mn-cs"/>
              </a:rPr>
              <a:t>Crystallinity</a:t>
            </a:r>
          </a:p>
          <a:p>
            <a:pPr>
              <a:defRPr/>
            </a:pPr>
            <a:r>
              <a:rPr lang="en-US">
                <a:cs typeface="+mn-cs"/>
              </a:rPr>
              <a:t>Surface chemistry</a:t>
            </a:r>
          </a:p>
          <a:p>
            <a:pPr>
              <a:defRPr/>
            </a:pPr>
            <a:r>
              <a:rPr lang="en-US">
                <a:cs typeface="+mn-cs"/>
              </a:rPr>
              <a:t>Magneto, electro, optical properties…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3184525" y="2182813"/>
            <a:ext cx="4578350" cy="673100"/>
          </a:xfrm>
          <a:prstGeom prst="rect">
            <a:avLst/>
          </a:prstGeom>
          <a:noFill/>
          <a:ln w="317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Porosity, disperse/cohesive, retention or change of properties as synthesized…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3352800" y="5524500"/>
            <a:ext cx="3124200" cy="1222375"/>
          </a:xfrm>
          <a:prstGeom prst="rect">
            <a:avLst/>
          </a:prstGeom>
          <a:noFill/>
          <a:ln w="31750">
            <a:solidFill>
              <a:srgbClr val="CC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Energy conversion efficiency</a:t>
            </a:r>
          </a:p>
          <a:p>
            <a:pPr>
              <a:defRPr/>
            </a:pPr>
            <a:r>
              <a:rPr lang="en-US">
                <a:cs typeface="+mn-cs"/>
              </a:rPr>
              <a:t>Catalytic performance</a:t>
            </a:r>
          </a:p>
          <a:p>
            <a:pPr>
              <a:defRPr/>
            </a:pPr>
            <a:r>
              <a:rPr lang="en-US">
                <a:cs typeface="+mn-cs"/>
              </a:rPr>
              <a:t>Sensor response</a:t>
            </a:r>
          </a:p>
          <a:p>
            <a:pPr>
              <a:defRPr/>
            </a:pPr>
            <a:r>
              <a:rPr lang="en-US">
                <a:cs typeface="+mn-cs"/>
              </a:rPr>
              <a:t>Rheological behavior…</a:t>
            </a:r>
          </a:p>
        </p:txBody>
      </p:sp>
    </p:spTree>
    <p:extLst>
      <p:ext uri="{BB962C8B-B14F-4D97-AF65-F5344CB8AC3E}">
        <p14:creationId xmlns:p14="http://schemas.microsoft.com/office/powerpoint/2010/main" val="1507519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animBg="1" autoUpdateAnimBg="0"/>
      <p:bldP spid="68619" grpId="0" animBg="1" autoUpdateAnimBg="0"/>
      <p:bldP spid="6862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771900" cy="3992563"/>
          </a:xfrm>
          <a:ln w="28575">
            <a:solidFill>
              <a:srgbClr val="008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Lucida Grande"/>
              <a:buChar char="+"/>
              <a:defRPr/>
            </a:pPr>
            <a:r>
              <a:rPr lang="en-US" dirty="0"/>
              <a:t>Rapid</a:t>
            </a:r>
          </a:p>
          <a:p>
            <a:pPr eaLnBrk="1" hangingPunct="1">
              <a:lnSpc>
                <a:spcPct val="90000"/>
              </a:lnSpc>
              <a:buFont typeface="Lucida Grande"/>
              <a:buChar char="+"/>
              <a:defRPr/>
            </a:pPr>
            <a:r>
              <a:rPr lang="en-US" dirty="0"/>
              <a:t>Simple, less steps required</a:t>
            </a:r>
          </a:p>
          <a:p>
            <a:pPr eaLnBrk="1" hangingPunct="1">
              <a:lnSpc>
                <a:spcPct val="90000"/>
              </a:lnSpc>
              <a:buFont typeface="Lucida Grande"/>
              <a:buChar char="+"/>
              <a:defRPr/>
            </a:pPr>
            <a:r>
              <a:rPr lang="en-US" dirty="0"/>
              <a:t>Product </a:t>
            </a:r>
            <a:r>
              <a:rPr lang="en-US" dirty="0" smtClean="0"/>
              <a:t>dry,  </a:t>
            </a:r>
            <a:r>
              <a:rPr lang="en-US" dirty="0"/>
              <a:t>no solvents </a:t>
            </a:r>
          </a:p>
          <a:p>
            <a:pPr eaLnBrk="1" hangingPunct="1">
              <a:lnSpc>
                <a:spcPct val="90000"/>
              </a:lnSpc>
              <a:buFont typeface="Lucida Grande"/>
              <a:buChar char="+"/>
              <a:defRPr/>
            </a:pPr>
            <a:r>
              <a:rPr lang="en-US" dirty="0"/>
              <a:t>Amenable to continuous processing</a:t>
            </a:r>
          </a:p>
          <a:p>
            <a:pPr eaLnBrk="1" hangingPunct="1">
              <a:lnSpc>
                <a:spcPct val="90000"/>
              </a:lnSpc>
              <a:buFont typeface="Lucida Grande"/>
              <a:buChar char="+"/>
              <a:defRPr/>
            </a:pPr>
            <a:r>
              <a:rPr lang="en-US" dirty="0"/>
              <a:t>May be scalable</a:t>
            </a:r>
          </a:p>
          <a:p>
            <a:pPr>
              <a:defRPr/>
            </a:pP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609600"/>
            <a:ext cx="3771900" cy="3886200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Font typeface="Lucida Grande"/>
              <a:buChar char="-"/>
              <a:defRPr/>
            </a:pPr>
            <a:r>
              <a:rPr lang="en-US" dirty="0"/>
              <a:t>Limited size control</a:t>
            </a:r>
          </a:p>
          <a:p>
            <a:pPr eaLnBrk="1" hangingPunct="1">
              <a:buFont typeface="Lucida Grande"/>
              <a:buChar char="-"/>
              <a:defRPr/>
            </a:pPr>
            <a:r>
              <a:rPr lang="en-US" dirty="0"/>
              <a:t>Poor control of aggregation, especially gas to particle conversion</a:t>
            </a:r>
          </a:p>
          <a:p>
            <a:pPr eaLnBrk="1" hangingPunct="1">
              <a:buFont typeface="Lucida Grande"/>
              <a:buChar char="-"/>
              <a:defRPr/>
            </a:pPr>
            <a:r>
              <a:rPr lang="en-US" dirty="0"/>
              <a:t>May battle thermodynamics in mixed systems</a:t>
            </a:r>
          </a:p>
          <a:p>
            <a:pPr>
              <a:buFont typeface="Lucida Grande"/>
              <a:buChar char="-"/>
              <a:defRPr/>
            </a:pP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019800" y="4800600"/>
            <a:ext cx="2954338" cy="1962150"/>
            <a:chOff x="672" y="2940"/>
            <a:chExt cx="1861" cy="1236"/>
          </a:xfrm>
        </p:grpSpPr>
        <p:pic>
          <p:nvPicPr>
            <p:cNvPr id="43013" name="Picture 5" descr="8.jpg                                                          001BA40CMacintosh HD                   C1E6AA4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940"/>
              <a:ext cx="1853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753" y="2942"/>
              <a:ext cx="7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cs typeface="+mn-cs"/>
                </a:rPr>
                <a:t>iron oxide/</a:t>
              </a:r>
            </a:p>
            <a:p>
              <a:pPr>
                <a:defRPr/>
              </a:pPr>
              <a:r>
                <a:rPr lang="en-US" dirty="0">
                  <a:cs typeface="+mn-cs"/>
                </a:rPr>
                <a:t>silica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308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Chaos is cheap, any proof?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48197" name="Picture 5" descr="&#10;silica.JPG                                                     0009FD6BMacintosh HD                   C1E6AA4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85975"/>
            <a:ext cx="2668588" cy="33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8204" name="Group 12"/>
          <p:cNvGrpSpPr>
            <a:grpSpLocks/>
          </p:cNvGrpSpPr>
          <p:nvPr/>
        </p:nvGrpSpPr>
        <p:grpSpPr bwMode="auto">
          <a:xfrm>
            <a:off x="342900" y="5410200"/>
            <a:ext cx="8343900" cy="1181100"/>
            <a:chOff x="96" y="3456"/>
            <a:chExt cx="5256" cy="744"/>
          </a:xfrm>
        </p:grpSpPr>
        <p:sp>
          <p:nvSpPr>
            <p:cNvPr id="648195" name="Text Box 3"/>
            <p:cNvSpPr txBox="1">
              <a:spLocks noChangeArrowheads="1"/>
            </p:cNvSpPr>
            <p:nvPr/>
          </p:nvSpPr>
          <p:spPr bwMode="auto">
            <a:xfrm>
              <a:off x="96" y="3456"/>
              <a:ext cx="191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/>
                <a:t>From alibaba.com</a:t>
              </a:r>
              <a:endParaRPr lang="en-US" sz="2000" i="1"/>
            </a:p>
          </p:txBody>
        </p:sp>
        <p:sp>
          <p:nvSpPr>
            <p:cNvPr id="648198" name="Text Box 6"/>
            <p:cNvSpPr txBox="1">
              <a:spLocks noChangeArrowheads="1"/>
            </p:cNvSpPr>
            <p:nvPr/>
          </p:nvSpPr>
          <p:spPr bwMode="auto">
            <a:xfrm>
              <a:off x="203" y="3720"/>
              <a:ext cx="211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200"/>
                <a:t>Fumed silica (dry) as low </a:t>
              </a:r>
            </a:p>
            <a:p>
              <a:r>
                <a:rPr lang="en-US" sz="2200"/>
                <a:t>as $130/metric ton</a:t>
              </a:r>
            </a:p>
          </p:txBody>
        </p:sp>
        <p:sp>
          <p:nvSpPr>
            <p:cNvPr id="648199" name="Text Box 7"/>
            <p:cNvSpPr txBox="1">
              <a:spLocks noChangeArrowheads="1"/>
            </p:cNvSpPr>
            <p:nvPr/>
          </p:nvSpPr>
          <p:spPr bwMode="auto">
            <a:xfrm>
              <a:off x="3384" y="3600"/>
              <a:ext cx="196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dirty="0"/>
                <a:t>Colloidal silica (30%)  $600-$1000/metric ton</a:t>
              </a:r>
              <a:endParaRPr lang="en-US" sz="2200" i="1" dirty="0"/>
            </a:p>
          </p:txBody>
        </p:sp>
      </p:grpSp>
      <p:pic>
        <p:nvPicPr>
          <p:cNvPr id="64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1559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8202" name="Text Box 10"/>
          <p:cNvSpPr txBox="1">
            <a:spLocks noChangeArrowheads="1"/>
          </p:cNvSpPr>
          <p:nvPr/>
        </p:nvSpPr>
        <p:spPr bwMode="auto">
          <a:xfrm>
            <a:off x="457200" y="1524000"/>
            <a:ext cx="309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C0"/>
                </a:solidFill>
              </a:rPr>
              <a:t>Fumed silica from our lab, </a:t>
            </a:r>
          </a:p>
          <a:p>
            <a:r>
              <a:rPr lang="en-US" sz="1800" b="1">
                <a:solidFill>
                  <a:srgbClr val="C000C0"/>
                </a:solidFill>
              </a:rPr>
              <a:t>not for sale</a:t>
            </a:r>
          </a:p>
        </p:txBody>
      </p:sp>
      <p:sp>
        <p:nvSpPr>
          <p:cNvPr id="648203" name="Text Box 11"/>
          <p:cNvSpPr txBox="1">
            <a:spLocks noChangeArrowheads="1"/>
          </p:cNvSpPr>
          <p:nvPr/>
        </p:nvSpPr>
        <p:spPr bwMode="auto">
          <a:xfrm>
            <a:off x="5006975" y="1566863"/>
            <a:ext cx="381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C0"/>
                </a:solidFill>
              </a:rPr>
              <a:t>Colloidal silica (stöber synthesis)</a:t>
            </a:r>
          </a:p>
          <a:p>
            <a:r>
              <a:rPr lang="en-US" sz="1800" b="1">
                <a:solidFill>
                  <a:srgbClr val="C000C0"/>
                </a:solidFill>
              </a:rPr>
              <a:t> from our lab, not for sale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451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80962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Aerosol manufacturing, $$</a:t>
            </a:r>
            <a:endParaRPr lang="en-US" smtClean="0">
              <a:solidFill>
                <a:schemeClr val="accent2"/>
              </a:solidFill>
              <a:cs typeface="+mj-cs"/>
            </a:endParaRPr>
          </a:p>
        </p:txBody>
      </p:sp>
      <p:graphicFrame>
        <p:nvGraphicFramePr>
          <p:cNvPr id="77827" name="Group 3"/>
          <p:cNvGraphicFramePr>
            <a:graphicFrameLocks noGrp="1"/>
          </p:cNvGraphicFramePr>
          <p:nvPr>
            <p:ph type="tbl" idx="1"/>
          </p:nvPr>
        </p:nvGraphicFramePr>
        <p:xfrm>
          <a:off x="628650" y="1905000"/>
          <a:ext cx="7886700" cy="4057654"/>
        </p:xfrm>
        <a:graphic>
          <a:graphicData uri="http://schemas.openxmlformats.org/drawingml/2006/table">
            <a:tbl>
              <a:tblPr/>
              <a:tblGrid>
                <a:gridCol w="2060575"/>
                <a:gridCol w="1768475"/>
                <a:gridCol w="1401763"/>
                <a:gridCol w="2655887"/>
              </a:tblGrid>
              <a:tr h="945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Product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Volume, tons/yr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Market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$/yr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Process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Carbon black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Flame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Titania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Flame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Fumed silica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0.2 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Flame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Zinc oxide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0.6 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0.7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Hot wall furnace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Fe, Pt, CeO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0.02 M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0.3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Hot wall furnace, spray pyrolysis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64" name="Text Box 40"/>
          <p:cNvSpPr txBox="1">
            <a:spLocks noChangeArrowheads="1"/>
          </p:cNvSpPr>
          <p:nvPr/>
        </p:nvSpPr>
        <p:spPr bwMode="auto">
          <a:xfrm>
            <a:off x="828675" y="6172200"/>
            <a:ext cx="74850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+mn-cs"/>
              </a:rPr>
              <a:t>Ref:  K. Wegner, S.E. Pratsinis, </a:t>
            </a:r>
            <a:r>
              <a:rPr lang="en-US" sz="2000" i="1">
                <a:cs typeface="+mn-cs"/>
              </a:rPr>
              <a:t>Chem. Eng. Sci.</a:t>
            </a:r>
            <a:r>
              <a:rPr lang="en-US" sz="2000">
                <a:cs typeface="+mn-cs"/>
              </a:rPr>
              <a:t> </a:t>
            </a:r>
            <a:r>
              <a:rPr lang="en-US" sz="2000" b="1">
                <a:cs typeface="+mn-cs"/>
              </a:rPr>
              <a:t>51</a:t>
            </a:r>
            <a:r>
              <a:rPr lang="en-US" sz="2000">
                <a:cs typeface="+mn-cs"/>
              </a:rPr>
              <a:t>, 4581 (2003)</a:t>
            </a:r>
          </a:p>
        </p:txBody>
      </p:sp>
    </p:spTree>
    <p:extLst>
      <p:ext uri="{BB962C8B-B14F-4D97-AF65-F5344CB8AC3E}">
        <p14:creationId xmlns:p14="http://schemas.microsoft.com/office/powerpoint/2010/main" val="260312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Solar energy, the potential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0B810A-C93F-BA49-B002-C3EF21AFEEAD}" type="datetime1">
              <a:rPr lang="en-US"/>
              <a:pPr>
                <a:defRPr/>
              </a:pPr>
              <a:t>4/15/15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E7CC0-084F-E749-BB02-96095D93DAF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0484" name="Picture 7" descr="map_pv_national_lo-res.jpg 792×612 pix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r="-2492" b="36790"/>
          <a:stretch>
            <a:fillRect/>
          </a:stretch>
        </p:blipFill>
        <p:spPr bwMode="auto">
          <a:xfrm>
            <a:off x="762000" y="1609725"/>
            <a:ext cx="695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1600200" y="6400800"/>
            <a:ext cx="603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http://www.nrel.gov/gis/images/map_pv_national_lo-res.jpg</a:t>
            </a:r>
          </a:p>
        </p:txBody>
      </p:sp>
    </p:spTree>
    <p:extLst>
      <p:ext uri="{BB962C8B-B14F-4D97-AF65-F5344CB8AC3E}">
        <p14:creationId xmlns:p14="http://schemas.microsoft.com/office/powerpoint/2010/main" val="41694605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508" name="Slide Number Placeholder 4"/>
          <p:cNvSpPr txBox="1">
            <a:spLocks/>
          </p:cNvSpPr>
          <p:nvPr/>
        </p:nvSpPr>
        <p:spPr bwMode="auto">
          <a:xfrm>
            <a:off x="9372600" y="6311900"/>
            <a:ext cx="15049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r" eaLnBrk="1" hangingPunct="1"/>
            <a:fld id="{D0003823-97E6-D74E-AE03-CEEAF6D62D85}" type="slidenum">
              <a:rPr lang="en-US" sz="1200">
                <a:solidFill>
                  <a:srgbClr val="898989"/>
                </a:solidFill>
              </a:rPr>
              <a:pPr algn="r" eaLnBrk="1" hangingPunct="1"/>
              <a:t>17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81000" y="0"/>
            <a:ext cx="9525000" cy="7086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80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81000" y="0"/>
            <a:ext cx="9525000" cy="7086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76962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Solar energy is intermittent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3763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Storage of solar energy is key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Two approaches (of many):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Solar to electric to chemical energy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solidFill>
                  <a:srgbClr val="FFFFFF"/>
                </a:solidFill>
                <a:ea typeface="+mn-ea"/>
                <a:cs typeface="+mn-cs"/>
              </a:rPr>
              <a:t>	</a:t>
            </a:r>
            <a:r>
              <a:rPr lang="en-US" sz="2800" dirty="0" smtClean="0">
                <a:solidFill>
                  <a:srgbClr val="FFFFFF"/>
                </a:solidFill>
                <a:ea typeface="+mn-ea"/>
                <a:cs typeface="+mn-cs"/>
              </a:rPr>
              <a:t>Photovoltaic (PV) + battery, </a:t>
            </a:r>
            <a:r>
              <a:rPr lang="en-US" sz="2800" dirty="0" err="1" smtClean="0">
                <a:solidFill>
                  <a:srgbClr val="FFFFFF"/>
                </a:solidFill>
                <a:ea typeface="+mn-ea"/>
                <a:cs typeface="+mn-cs"/>
              </a:rPr>
              <a:t>supercapacitor</a:t>
            </a:r>
            <a:r>
              <a:rPr lang="en-US" sz="2800" dirty="0" smtClean="0">
                <a:solidFill>
                  <a:srgbClr val="FFFFFF"/>
                </a:solidFill>
                <a:ea typeface="+mn-ea"/>
                <a:cs typeface="+mn-cs"/>
              </a:rPr>
              <a:t>, or…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Solar to chemical energy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  <a:cs typeface="+mn-cs"/>
              </a:rPr>
              <a:t>	Photoelectrochemical cells (PEC)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DD3F8CA-9D0F-FD40-9DCD-70844498F96D}" type="datetime1">
              <a:rPr lang="en-US"/>
              <a:pPr>
                <a:defRPr/>
              </a:pPr>
              <a:t>4/15/15</a:t>
            </a:fld>
            <a:endParaRPr lang="en-US"/>
          </a:p>
        </p:txBody>
      </p:sp>
      <p:sp>
        <p:nvSpPr>
          <p:cNvPr id="22533" name="Slide Number Placeholder 4"/>
          <p:cNvSpPr txBox="1">
            <a:spLocks/>
          </p:cNvSpPr>
          <p:nvPr/>
        </p:nvSpPr>
        <p:spPr bwMode="auto">
          <a:xfrm>
            <a:off x="9372600" y="6311900"/>
            <a:ext cx="15049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r" eaLnBrk="1" hangingPunct="1"/>
            <a:fld id="{07CC2B95-46DF-8548-B4A4-054EBAA1F6DC}" type="slidenum">
              <a:rPr lang="en-US" sz="1200">
                <a:solidFill>
                  <a:srgbClr val="898989"/>
                </a:solidFill>
              </a:rPr>
              <a:pPr algn="r" eaLnBrk="1" hangingPunct="1"/>
              <a:t>18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944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Perspective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696200" cy="3992563"/>
          </a:xfrm>
        </p:spPr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State of the art:  solar to chemical</a:t>
            </a:r>
          </a:p>
        </p:txBody>
      </p:sp>
      <p:pic>
        <p:nvPicPr>
          <p:cNvPr id="10" name="Picture 10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2743200"/>
            <a:ext cx="579023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486400" y="2895600"/>
            <a:ext cx="3540125" cy="3779838"/>
            <a:chOff x="5486400" y="2895600"/>
            <a:chExt cx="3540125" cy="377983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352800"/>
              <a:ext cx="3540125" cy="308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692775" y="6400800"/>
              <a:ext cx="33337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Khaselev and Turner, Science </a:t>
              </a:r>
              <a:r>
                <a:rPr lang="en-US" sz="1200" b="1">
                  <a:latin typeface="+mn-lt"/>
                  <a:ea typeface="+mn-ea"/>
                  <a:cs typeface="+mn-cs"/>
                </a:rPr>
                <a:t>280</a:t>
              </a:r>
              <a:r>
                <a:rPr lang="en-US" sz="1200">
                  <a:latin typeface="+mn-lt"/>
                  <a:ea typeface="+mn-ea"/>
                  <a:cs typeface="+mn-cs"/>
                </a:rPr>
                <a:t>, 425 (1998)</a:t>
              </a:r>
            </a:p>
          </p:txBody>
        </p:sp>
        <p:sp>
          <p:nvSpPr>
            <p:cNvPr id="23561" name="TextBox 11"/>
            <p:cNvSpPr txBox="1">
              <a:spLocks noChangeArrowheads="1"/>
            </p:cNvSpPr>
            <p:nvPr/>
          </p:nvSpPr>
          <p:spPr bwMode="auto">
            <a:xfrm>
              <a:off x="5867400" y="2895600"/>
              <a:ext cx="24441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/>
                <a:t>12.4% efficiency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179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077200" cy="3992563"/>
          </a:xfrm>
        </p:spPr>
        <p:txBody>
          <a:bodyPr/>
          <a:lstStyle/>
          <a:p>
            <a:r>
              <a:rPr lang="en-US" dirty="0" smtClean="0"/>
              <a:t>Chemical and </a:t>
            </a:r>
            <a:r>
              <a:rPr lang="en-US" dirty="0" err="1" smtClean="0"/>
              <a:t>Biomolecular</a:t>
            </a:r>
            <a:r>
              <a:rPr lang="en-US" dirty="0" smtClean="0"/>
              <a:t> Engineering at the University of Maryland</a:t>
            </a:r>
          </a:p>
          <a:p>
            <a:r>
              <a:rPr lang="en-US" dirty="0" smtClean="0"/>
              <a:t>Overview of aerosol synthesis</a:t>
            </a:r>
          </a:p>
          <a:p>
            <a:r>
              <a:rPr lang="en-US" dirty="0" smtClean="0"/>
              <a:t>Flame and solution </a:t>
            </a:r>
            <a:r>
              <a:rPr lang="en-US" dirty="0" err="1" smtClean="0"/>
              <a:t>CuO</a:t>
            </a:r>
            <a:r>
              <a:rPr lang="en-US" dirty="0" smtClean="0"/>
              <a:t> </a:t>
            </a:r>
            <a:r>
              <a:rPr lang="en-US" dirty="0"/>
              <a:t>based </a:t>
            </a:r>
            <a:r>
              <a:rPr lang="en-US" dirty="0" smtClean="0"/>
              <a:t>photoactive nanoparticle materials</a:t>
            </a:r>
            <a:endParaRPr lang="en-US" dirty="0"/>
          </a:p>
          <a:p>
            <a:r>
              <a:rPr lang="en-US" dirty="0" smtClean="0"/>
              <a:t>Concerns about environmental health and safety of nanoparticle based materials</a:t>
            </a:r>
          </a:p>
          <a:p>
            <a:r>
              <a:rPr lang="en-US" dirty="0" smtClean="0"/>
              <a:t>Summary and outlook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12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Perspective: materials constraints</a:t>
            </a:r>
          </a:p>
        </p:txBody>
      </p:sp>
      <p:sp>
        <p:nvSpPr>
          <p:cNvPr id="24580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3733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Semiconductor band gap of at least 1.4 </a:t>
            </a:r>
            <a:r>
              <a:rPr lang="en-US" dirty="0" err="1">
                <a:latin typeface="+mn-lt"/>
              </a:rPr>
              <a:t>eV</a:t>
            </a:r>
            <a:r>
              <a:rPr lang="en-US" dirty="0">
                <a:latin typeface="+mn-lt"/>
              </a:rPr>
              <a:t> required because of polarization, but should still absorb in the visible range ( &lt; 2 </a:t>
            </a:r>
            <a:r>
              <a:rPr lang="en-US" dirty="0" err="1">
                <a:latin typeface="+mn-lt"/>
              </a:rPr>
              <a:t>eV</a:t>
            </a:r>
            <a:r>
              <a:rPr lang="en-US" dirty="0">
                <a:latin typeface="+mn-lt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Long electron-hole pair lifetimes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Stability in electrolyte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+mn-lt"/>
              </a:rPr>
              <a:t>Efficiency and cost</a:t>
            </a:r>
          </a:p>
          <a:p>
            <a:pPr eaLnBrk="1" hangingPunct="1">
              <a:spcBef>
                <a:spcPct val="20000"/>
              </a:spcBef>
            </a:pPr>
            <a:endParaRPr lang="en-US" dirty="0"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900" y="1714500"/>
            <a:ext cx="52451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907088" y="3013075"/>
            <a:ext cx="609600" cy="49371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3999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315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96200" cy="762000"/>
          </a:xfrm>
        </p:spPr>
        <p:txBody>
          <a:bodyPr/>
          <a:lstStyle/>
          <a:p>
            <a:r>
              <a:rPr lang="en-US" dirty="0" smtClean="0"/>
              <a:t>On a large scale, imagine….</a:t>
            </a:r>
            <a:endParaRPr lang="en-US" dirty="0"/>
          </a:p>
        </p:txBody>
      </p:sp>
      <p:pic>
        <p:nvPicPr>
          <p:cNvPr id="8" name="Picture 10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17839"/>
          <a:stretch/>
        </p:blipFill>
        <p:spPr bwMode="auto">
          <a:xfrm>
            <a:off x="457200" y="1524000"/>
            <a:ext cx="8675915" cy="467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140" y="6199168"/>
            <a:ext cx="4867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J. Turner, </a:t>
            </a:r>
            <a:r>
              <a:rPr lang="en-US" i="1" dirty="0" smtClean="0"/>
              <a:t>Nature Materials</a:t>
            </a:r>
            <a:r>
              <a:rPr lang="en-US" b="1" dirty="0" smtClean="0"/>
              <a:t>, 7</a:t>
            </a:r>
            <a:r>
              <a:rPr lang="en-US" dirty="0" smtClean="0"/>
              <a:t>, 770-771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196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0"/>
            <a:ext cx="7696200" cy="76200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sz="3600" baseline="-25000" dirty="0" smtClean="0"/>
              <a:t>2</a:t>
            </a:r>
            <a:r>
              <a:rPr lang="en-US" dirty="0" smtClean="0"/>
              <a:t> as transportation fuel</a:t>
            </a:r>
            <a:endParaRPr lang="en-US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7200" y="1495120"/>
            <a:ext cx="4445000" cy="4019551"/>
            <a:chOff x="2960" y="0"/>
            <a:chExt cx="2800" cy="2532"/>
          </a:xfrm>
        </p:grpSpPr>
        <p:pic>
          <p:nvPicPr>
            <p:cNvPr id="7" name="Picture 5" descr="2005090204461401.jpg                                           002D44F3Macintosh HD                   C1E6AA42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" y="0"/>
              <a:ext cx="2800" cy="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366" y="1912"/>
              <a:ext cx="2097" cy="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The Hindu, 2 September, </a:t>
              </a:r>
              <a:r>
                <a:rPr lang="en-US" dirty="0" smtClean="0"/>
                <a:t>2005</a:t>
              </a:r>
            </a:p>
            <a:p>
              <a:r>
                <a:rPr lang="en-US" dirty="0" smtClean="0"/>
                <a:t>Bajaj Rickshaw Prototype</a:t>
              </a:r>
              <a:endParaRPr lang="en-US" dirty="0"/>
            </a:p>
            <a:p>
              <a:r>
                <a:rPr lang="en-US" sz="1100" dirty="0">
                  <a:solidFill>
                    <a:srgbClr val="000000"/>
                  </a:solidFill>
                  <a:latin typeface="Lucida Grande" charset="0"/>
                </a:rPr>
                <a:t>http://</a:t>
              </a:r>
              <a:r>
                <a:rPr lang="en-US" sz="1100" dirty="0" err="1">
                  <a:solidFill>
                    <a:srgbClr val="000000"/>
                  </a:solidFill>
                  <a:latin typeface="Lucida Grande" charset="0"/>
                </a:rPr>
                <a:t>www.hinduonnet.com</a:t>
              </a:r>
              <a:r>
                <a:rPr lang="en-US" sz="1100" dirty="0">
                  <a:solidFill>
                    <a:srgbClr val="000000"/>
                  </a:solidFill>
                  <a:latin typeface="Lucida Grande" charset="0"/>
                </a:rPr>
                <a:t>/2005/09/02/</a:t>
              </a:r>
            </a:p>
            <a:p>
              <a:r>
                <a:rPr lang="en-US" sz="1100" dirty="0">
                  <a:solidFill>
                    <a:srgbClr val="000000"/>
                  </a:solidFill>
                  <a:latin typeface="Lucida Grande" charset="0"/>
                </a:rPr>
                <a:t>stories/2005090204461400.htm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42876" y="3593434"/>
            <a:ext cx="40011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January 2012</a:t>
            </a:r>
          </a:p>
          <a:p>
            <a:r>
              <a:rPr lang="en-US" sz="2400" dirty="0" smtClean="0"/>
              <a:t>15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powered rickshaws</a:t>
            </a:r>
          </a:p>
          <a:p>
            <a:r>
              <a:rPr lang="en-US" sz="2400" dirty="0" smtClean="0"/>
              <a:t>(Mahindra &amp; Mahindra) deployed in New Delhi’s </a:t>
            </a:r>
            <a:r>
              <a:rPr lang="en-US" sz="2400" dirty="0" err="1">
                <a:solidFill>
                  <a:srgbClr val="000000"/>
                </a:solidFill>
                <a:ea typeface="Georgia"/>
                <a:cs typeface="Georgia"/>
              </a:rPr>
              <a:t>Pragati</a:t>
            </a:r>
            <a:r>
              <a:rPr lang="en-US" sz="2400" dirty="0">
                <a:solidFill>
                  <a:srgbClr val="000000"/>
                </a:solidFill>
                <a:ea typeface="Georgia"/>
                <a:cs typeface="Georgia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Georgia"/>
                <a:cs typeface="Georgia"/>
              </a:rPr>
              <a:t>Maidan</a:t>
            </a:r>
            <a:r>
              <a:rPr lang="en-US" sz="2400" dirty="0" smtClean="0">
                <a:solidFill>
                  <a:srgbClr val="000000"/>
                </a:solidFill>
                <a:ea typeface="Georgia"/>
                <a:cs typeface="Georgia"/>
              </a:rPr>
              <a:t> Exposition Center</a:t>
            </a:r>
          </a:p>
          <a:p>
            <a:r>
              <a:rPr lang="en-US" sz="2000" dirty="0" smtClean="0">
                <a:solidFill>
                  <a:srgbClr val="000000"/>
                </a:solidFill>
                <a:ea typeface="Georgia"/>
                <a:cs typeface="Georgia"/>
              </a:rPr>
              <a:t>A Yee, NY Times, Oct 1,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3773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696200" cy="762000"/>
          </a:xfrm>
        </p:spPr>
        <p:txBody>
          <a:bodyPr/>
          <a:lstStyle/>
          <a:p>
            <a:r>
              <a:rPr lang="en-US" dirty="0" smtClean="0"/>
              <a:t>Perspective:  life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74800"/>
            <a:ext cx="8153400" cy="5283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38400" y="3048000"/>
            <a:ext cx="3706812" cy="2270125"/>
            <a:chOff x="2481263" y="2657475"/>
            <a:chExt cx="3706812" cy="227012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500438" y="4637088"/>
              <a:ext cx="2687637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3500438" y="2657475"/>
              <a:ext cx="0" cy="197961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481263" y="2847975"/>
              <a:ext cx="7969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Efficiency 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5662613" y="4660900"/>
              <a:ext cx="4476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Cost</a:t>
              </a:r>
            </a:p>
          </p:txBody>
        </p:sp>
      </p:grpSp>
      <p:sp>
        <p:nvSpPr>
          <p:cNvPr id="24" name="Freeform 23"/>
          <p:cNvSpPr/>
          <p:nvPr/>
        </p:nvSpPr>
        <p:spPr>
          <a:xfrm>
            <a:off x="3457222" y="3626556"/>
            <a:ext cx="2483556" cy="1382888"/>
          </a:xfrm>
          <a:custGeom>
            <a:avLst/>
            <a:gdLst>
              <a:gd name="connsiteX0" fmla="*/ 0 w 2483556"/>
              <a:gd name="connsiteY0" fmla="*/ 1382888 h 1382888"/>
              <a:gd name="connsiteX1" fmla="*/ 635000 w 2483556"/>
              <a:gd name="connsiteY1" fmla="*/ 338666 h 1382888"/>
              <a:gd name="connsiteX2" fmla="*/ 2483556 w 2483556"/>
              <a:gd name="connsiteY2" fmla="*/ 0 h 138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556" h="1382888">
                <a:moveTo>
                  <a:pt x="0" y="1382888"/>
                </a:moveTo>
                <a:cubicBezTo>
                  <a:pt x="110537" y="976017"/>
                  <a:pt x="221074" y="569147"/>
                  <a:pt x="635000" y="338666"/>
                </a:cubicBezTo>
                <a:cubicBezTo>
                  <a:pt x="1048926" y="108185"/>
                  <a:pt x="2483556" y="0"/>
                  <a:pt x="2483556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0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Approaches to materials optimization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5562600" cy="4514850"/>
          </a:xfrm>
        </p:spPr>
        <p:txBody>
          <a:bodyPr>
            <a:normAutofit/>
          </a:bodyPr>
          <a:lstStyle/>
          <a:p>
            <a:r>
              <a:rPr lang="en-US" dirty="0"/>
              <a:t>Start with highest efficiency, try to reduce costs, here, combination photovoltaic/ PEC device, NREL, </a:t>
            </a:r>
            <a:r>
              <a:rPr lang="en-US" dirty="0" err="1"/>
              <a:t>eff</a:t>
            </a:r>
            <a:r>
              <a:rPr lang="en-US" dirty="0"/>
              <a:t>: 12.4 % </a:t>
            </a:r>
          </a:p>
          <a:p>
            <a:r>
              <a:rPr lang="en-US" dirty="0"/>
              <a:t>Or…  start with inexpensive materials and try to improve efficiency</a:t>
            </a:r>
          </a:p>
          <a:p>
            <a:r>
              <a:rPr lang="en-US" dirty="0"/>
              <a:t>Materials of interest include </a:t>
            </a:r>
            <a:r>
              <a:rPr lang="en-US" dirty="0" smtClean="0"/>
              <a:t>CuO, </a:t>
            </a:r>
            <a:r>
              <a:rPr lang="en-US" dirty="0" err="1"/>
              <a:t>ZnO</a:t>
            </a:r>
            <a:r>
              <a:rPr lang="en-US" dirty="0"/>
              <a:t>, TiO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676400"/>
            <a:ext cx="354012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10250" y="4724400"/>
            <a:ext cx="333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Khaselev and Turner, Science </a:t>
            </a:r>
            <a:r>
              <a:rPr lang="en-US" sz="1200" b="1"/>
              <a:t>280</a:t>
            </a:r>
            <a:r>
              <a:rPr lang="en-US" sz="1200"/>
              <a:t>, 425 (1998)</a:t>
            </a:r>
          </a:p>
        </p:txBody>
      </p:sp>
    </p:spTree>
    <p:extLst>
      <p:ext uri="{BB962C8B-B14F-4D97-AF65-F5344CB8AC3E}">
        <p14:creationId xmlns:p14="http://schemas.microsoft.com/office/powerpoint/2010/main" val="1927655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31" y="838200"/>
            <a:ext cx="848196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Earth abundance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7989" b="7989"/>
          <a:stretch>
            <a:fillRect/>
          </a:stretch>
        </p:blipFill>
        <p:spPr>
          <a:xfrm>
            <a:off x="457200" y="1524000"/>
            <a:ext cx="8229600" cy="4525963"/>
          </a:xfrm>
        </p:spPr>
      </p:pic>
      <p:sp>
        <p:nvSpPr>
          <p:cNvPr id="13" name="TextBox 12"/>
          <p:cNvSpPr txBox="1"/>
          <p:nvPr/>
        </p:nvSpPr>
        <p:spPr>
          <a:xfrm>
            <a:off x="3886200" y="6019800"/>
            <a:ext cx="192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Atomic number, 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19600" y="63246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http://</a:t>
            </a:r>
            <a:r>
              <a:rPr lang="de-DE" dirty="0" err="1"/>
              <a:t>pubs.usgs.gov</a:t>
            </a:r>
            <a:r>
              <a:rPr lang="de-DE" dirty="0"/>
              <a:t>/</a:t>
            </a:r>
            <a:r>
              <a:rPr lang="de-DE" dirty="0" err="1"/>
              <a:t>fs</a:t>
            </a:r>
            <a:r>
              <a:rPr lang="de-DE" dirty="0"/>
              <a:t>/2002/fs087-02/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212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696200" cy="762000"/>
          </a:xfrm>
        </p:spPr>
        <p:txBody>
          <a:bodyPr/>
          <a:lstStyle/>
          <a:p>
            <a:r>
              <a:rPr lang="en-US" dirty="0" smtClean="0"/>
              <a:t>Favorable band edge position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1252533"/>
            <a:ext cx="8337471" cy="4896544"/>
            <a:chOff x="277362" y="908720"/>
            <a:chExt cx="8498469" cy="5112568"/>
          </a:xfrm>
        </p:grpSpPr>
        <p:sp>
          <p:nvSpPr>
            <p:cNvPr id="5" name="TextBox 4"/>
            <p:cNvSpPr txBox="1"/>
            <p:nvPr/>
          </p:nvSpPr>
          <p:spPr>
            <a:xfrm>
              <a:off x="908720" y="2492896"/>
              <a:ext cx="269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0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1560" y="1772816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-1.0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212976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1.0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5576" y="3933056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2.0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5576" y="472514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3.0</a:t>
              </a:r>
              <a:endParaRPr lang="en-US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576" y="5445224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4.0</a:t>
              </a:r>
              <a:endParaRPr lang="en-US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1560" y="1124744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-2.0</a:t>
              </a:r>
              <a:endParaRPr lang="en-US" sz="20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403648" y="2708920"/>
              <a:ext cx="6480720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403648" y="3573016"/>
              <a:ext cx="6480720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80"/>
            <p:cNvGrpSpPr/>
            <p:nvPr/>
          </p:nvGrpSpPr>
          <p:grpSpPr>
            <a:xfrm>
              <a:off x="1259632" y="908720"/>
              <a:ext cx="72008" cy="5112568"/>
              <a:chOff x="1259632" y="908720"/>
              <a:chExt cx="72008" cy="5112568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>
                <a:off x="1331640" y="908720"/>
                <a:ext cx="0" cy="5112568"/>
              </a:xfrm>
              <a:prstGeom prst="straightConnector1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259632" y="270892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259632" y="342900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259632" y="414908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259632" y="486916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259632" y="198884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259632" y="126876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59632" y="5589240"/>
                <a:ext cx="72008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619672" y="2348880"/>
              <a:ext cx="144016" cy="2592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51720" y="2420888"/>
              <a:ext cx="144016" cy="26642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83768" y="2420888"/>
              <a:ext cx="144016" cy="2448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15816" y="2564904"/>
              <a:ext cx="144016" cy="2376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47864" y="1844824"/>
              <a:ext cx="144016" cy="26642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75656" y="1772816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ZnO</a:t>
              </a:r>
              <a:endParaRPr lang="en-US" sz="14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5696" y="2041103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KTaO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95736" y="1681063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SrTiO</a:t>
              </a:r>
              <a:r>
                <a:rPr lang="en-US" sz="1400" b="1" baseline="-25000" dirty="0" smtClean="0"/>
                <a:t>3</a:t>
              </a:r>
              <a:endParaRPr lang="en-US" sz="1400" b="1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71800" y="2204864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TiO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3848" y="1465039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ZnS</a:t>
              </a:r>
              <a:endParaRPr lang="en-US" sz="1400" b="1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79912" y="2204864"/>
              <a:ext cx="144016" cy="20162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11960" y="2420888"/>
              <a:ext cx="144016" cy="12241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4008" y="2060848"/>
              <a:ext cx="144016" cy="158417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35896" y="1825079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CdS</a:t>
              </a:r>
              <a:endParaRPr lang="en-US" sz="1400" b="1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5936" y="2060848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CdSe</a:t>
              </a:r>
              <a:endParaRPr lang="en-US" sz="1400" b="1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49216" y="1681063"/>
              <a:ext cx="4828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 smtClean="0"/>
                <a:t>GaP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76056" y="1700808"/>
              <a:ext cx="144016" cy="22322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72100" y="2492896"/>
              <a:ext cx="144016" cy="8640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68144" y="2996952"/>
              <a:ext cx="144016" cy="14401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00192" y="2924944"/>
              <a:ext cx="144016" cy="2376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732240" y="2996952"/>
              <a:ext cx="144016" cy="19442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32040" y="1340768"/>
              <a:ext cx="4090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 smtClean="0"/>
                <a:t>SiC</a:t>
              </a:r>
              <a:endParaRPr lang="en-US" sz="14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6852" y="2113111"/>
              <a:ext cx="4092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Si</a:t>
              </a:r>
              <a:endParaRPr lang="en-US" sz="14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52120" y="2617167"/>
              <a:ext cx="5838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MoS</a:t>
              </a:r>
              <a:r>
                <a:rPr lang="en-US" sz="1400" b="1" baseline="-25000" dirty="0" smtClean="0"/>
                <a:t>2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131498" y="2420888"/>
              <a:ext cx="5287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WO</a:t>
              </a:r>
              <a:r>
                <a:rPr lang="en-US" sz="1400" b="1" baseline="-25000" dirty="0" smtClean="0"/>
                <a:t>3</a:t>
              </a:r>
              <a:endParaRPr lang="en-US" sz="14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516216" y="2617167"/>
              <a:ext cx="5972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Fe</a:t>
              </a:r>
              <a:r>
                <a:rPr lang="en-US" sz="1400" b="1" baseline="-25000" dirty="0" smtClean="0"/>
                <a:t>2</a:t>
              </a:r>
              <a:r>
                <a:rPr lang="en-US" sz="1400" b="1" dirty="0" smtClean="0"/>
                <a:t>O</a:t>
              </a:r>
              <a:r>
                <a:rPr lang="en-US" sz="1400" b="1" baseline="-25000" dirty="0" smtClean="0"/>
                <a:t>3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07704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3.4</a:t>
              </a:r>
              <a:endParaRPr lang="en-US" sz="1400" b="1" baseline="-25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75656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3.2</a:t>
              </a:r>
              <a:endParaRPr lang="en-US" sz="1400" b="1" baseline="-25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39752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3.2</a:t>
              </a:r>
              <a:endParaRPr lang="en-US" sz="1400" b="1" baseline="-25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71800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3.2</a:t>
              </a:r>
              <a:endParaRPr lang="en-US" sz="1400" b="1" baseline="-25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03848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3.6</a:t>
              </a:r>
              <a:endParaRPr lang="en-US" sz="1400" b="1" baseline="-25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35896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2.4</a:t>
              </a:r>
              <a:endParaRPr lang="en-US" sz="1400" b="1" baseline="-25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67944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1.7</a:t>
              </a:r>
              <a:endParaRPr lang="en-US" sz="1400" b="1" baseline="-25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499992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2.3</a:t>
              </a:r>
              <a:endParaRPr lang="en-US" sz="1400" b="1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932040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3.0</a:t>
              </a:r>
              <a:endParaRPr lang="en-US" sz="1400" b="1" baseline="-25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64088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1.1</a:t>
              </a:r>
              <a:endParaRPr lang="en-US" sz="1400" b="1" baseline="-25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24128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1.8</a:t>
              </a:r>
              <a:endParaRPr lang="en-US" sz="1400" b="1" baseline="-25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56176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2.8</a:t>
              </a:r>
              <a:endParaRPr lang="en-US" sz="1400" b="1" baseline="-25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88224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2.3</a:t>
              </a:r>
              <a:endParaRPr lang="en-US" sz="1400" b="1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164288" y="1916832"/>
              <a:ext cx="144016" cy="16561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96336" y="2492896"/>
              <a:ext cx="144016" cy="11521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948264" y="1465039"/>
              <a:ext cx="5581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Cu</a:t>
              </a:r>
              <a:r>
                <a:rPr lang="en-US" sz="1400" b="1" baseline="-25000" dirty="0" smtClean="0"/>
                <a:t>2</a:t>
              </a:r>
              <a:r>
                <a:rPr lang="en-US" sz="1400" b="1" dirty="0" smtClean="0"/>
                <a:t>O</a:t>
              </a:r>
              <a:endParaRPr lang="en-US" sz="14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419164" y="2104347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CuO</a:t>
              </a:r>
              <a:endParaRPr lang="en-US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20272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2.0</a:t>
              </a:r>
              <a:endParaRPr lang="en-US" sz="1400" b="1" baseline="-25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52320" y="537321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1.7</a:t>
              </a:r>
              <a:endParaRPr lang="en-US" sz="1400" b="1" baseline="-25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56376" y="2564904"/>
              <a:ext cx="6687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H</a:t>
              </a:r>
              <a:r>
                <a:rPr lang="en-US" sz="1600" b="1" baseline="30000" dirty="0" smtClean="0"/>
                <a:t>+</a:t>
              </a:r>
              <a:r>
                <a:rPr lang="en-US" sz="1600" b="1" dirty="0" smtClean="0"/>
                <a:t>/H</a:t>
              </a:r>
              <a:r>
                <a:rPr lang="en-US" sz="1600" b="1" baseline="-25000" dirty="0" smtClean="0"/>
                <a:t>2</a:t>
              </a:r>
              <a:endParaRPr lang="en-US" sz="1600" baseline="-250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956376" y="3429000"/>
              <a:ext cx="8194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2</a:t>
              </a:r>
              <a:r>
                <a:rPr lang="en-US" sz="1600" b="1" dirty="0" smtClean="0"/>
                <a:t>/H</a:t>
              </a:r>
              <a:r>
                <a:rPr lang="en-US" sz="1600" b="1" baseline="-25000" dirty="0" smtClean="0"/>
                <a:t>2</a:t>
              </a:r>
              <a:r>
                <a:rPr lang="en-US" sz="1600" b="1" dirty="0" smtClean="0"/>
                <a:t>O</a:t>
              </a:r>
              <a:endParaRPr lang="en-US" sz="1600" baseline="-25000" dirty="0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-1039978" y="3162164"/>
              <a:ext cx="3096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 vs. NHE (pH=0)</a:t>
              </a:r>
              <a:endParaRPr lang="en-US" b="1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553200" y="5867400"/>
            <a:ext cx="159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 gap, eV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216838" y="6408404"/>
            <a:ext cx="562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ZnO</a:t>
            </a:r>
            <a:r>
              <a:rPr lang="en-US" sz="1200" dirty="0" smtClean="0"/>
              <a:t> to Fe2O3 adapted from Navarro Y. et al., </a:t>
            </a:r>
            <a:r>
              <a:rPr lang="en-US" sz="1200" dirty="0" err="1"/>
              <a:t>ChemSusChem</a:t>
            </a:r>
            <a:r>
              <a:rPr lang="en-US" sz="1200" dirty="0"/>
              <a:t>. 2009; 2:471-</a:t>
            </a:r>
            <a:r>
              <a:rPr lang="en-US" sz="1200" dirty="0" smtClean="0"/>
              <a:t>485</a:t>
            </a:r>
          </a:p>
          <a:p>
            <a:r>
              <a:rPr lang="en-US" sz="1200" dirty="0" smtClean="0"/>
              <a:t>Cu2O adapted from </a:t>
            </a:r>
            <a:r>
              <a:rPr lang="en-US" sz="1200" dirty="0" err="1" smtClean="0"/>
              <a:t>Gerischer</a:t>
            </a:r>
            <a:r>
              <a:rPr lang="en-US" sz="1200" dirty="0" smtClean="0"/>
              <a:t> H., Pure Appl. </a:t>
            </a:r>
            <a:r>
              <a:rPr lang="en-US" sz="1200" dirty="0" err="1" smtClean="0"/>
              <a:t>Chem</a:t>
            </a:r>
            <a:r>
              <a:rPr lang="en-US" sz="1200" dirty="0" smtClean="0"/>
              <a:t> 1980: 52: 2649-67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25435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efficiency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32479" t="52167" r="40615" b="37333"/>
          <a:stretch>
            <a:fillRect/>
          </a:stretch>
        </p:blipFill>
        <p:spPr bwMode="auto">
          <a:xfrm>
            <a:off x="4427984" y="2096748"/>
            <a:ext cx="3444383" cy="1008112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17298"/>
              </p:ext>
            </p:extLst>
          </p:nvPr>
        </p:nvGraphicFramePr>
        <p:xfrm>
          <a:off x="3276600" y="3352800"/>
          <a:ext cx="561983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51"/>
                <a:gridCol w="321547"/>
                <a:gridCol w="45674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η</a:t>
                      </a:r>
                      <a:r>
                        <a:rPr lang="en-US" sz="2000" b="1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000" b="1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/>
                          </a:solidFill>
                        </a:rPr>
                        <a:t>: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Solar to hydrogen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conversion efficiency (%)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2000" b="1" i="1" baseline="-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/>
                          </a:solidFill>
                        </a:rPr>
                        <a:t>: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Incident</a:t>
                      </a:r>
                      <a:r>
                        <a:rPr kumimoji="0" lang="en-US" sz="2000" b="0" baseline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light intensity  (W/m</a:t>
                      </a:r>
                      <a:r>
                        <a:rPr kumimoji="0" lang="en-US" sz="2000" b="0" baseline="3000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en-US" sz="2000" b="0" baseline="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000" b="0" dirty="0">
                        <a:solidFill>
                          <a:srgbClr val="FF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j</a:t>
                      </a:r>
                      <a:r>
                        <a:rPr kumimoji="0" lang="en-US" sz="2000" b="1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/>
                          </a:solidFill>
                        </a:rPr>
                        <a:t>: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Photocurrent density at a certain applied voltage 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/cm</a:t>
                      </a:r>
                      <a:r>
                        <a:rPr kumimoji="0" lang="en-US" sz="2000" b="0" baseline="30000" dirty="0" smtClean="0">
                          <a:solidFill>
                            <a:srgbClr val="FFFFFF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2000" b="0" baseline="30000" dirty="0" smtClean="0">
                          <a:solidFill>
                            <a:srgbClr val="FFFFF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20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0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rev</a:t>
                      </a:r>
                      <a:endParaRPr kumimoji="0" lang="en-US" sz="2000" b="0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/>
                          </a:solidFill>
                        </a:rPr>
                        <a:t>: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Standard water splitting reaction potential (1.23 V vs. NHE) at pH =0.0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2000" b="1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bias</a:t>
                      </a:r>
                      <a:endParaRPr lang="en-US" sz="20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/>
                          </a:solidFill>
                        </a:rPr>
                        <a:t>: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新細明體" pitchFamily="18" charset="-120"/>
                          <a:cs typeface="Times New Roman" pitchFamily="18" charset="0"/>
                        </a:rPr>
                        <a:t>Applied external potential (V vs. RHE) </a:t>
                      </a:r>
                      <a:endParaRPr lang="en-US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5758341" y="2698432"/>
            <a:ext cx="432048" cy="3600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165244" y="2268623"/>
            <a:ext cx="563102" cy="360040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004048" y="2312772"/>
            <a:ext cx="347078" cy="360040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1233377" y="4365104"/>
            <a:ext cx="0" cy="2962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683570" y="4362450"/>
            <a:ext cx="529280" cy="26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521720"/>
              </p:ext>
            </p:extLst>
          </p:nvPr>
        </p:nvGraphicFramePr>
        <p:xfrm>
          <a:off x="44586" y="2037008"/>
          <a:ext cx="3841613" cy="304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Graph" r:id="rId4" imgW="3876480" imgH="2988000" progId="Origin50.Graph">
                  <p:embed/>
                </p:oleObj>
              </mc:Choice>
              <mc:Fallback>
                <p:oleObj name="Graph" r:id="rId4" imgW="3876480" imgH="2988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6" y="2037008"/>
                        <a:ext cx="3841613" cy="304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2623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CuO systems to date, low efficiency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97488"/>
              </p:ext>
            </p:extLst>
          </p:nvPr>
        </p:nvGraphicFramePr>
        <p:xfrm>
          <a:off x="179512" y="1679896"/>
          <a:ext cx="8964488" cy="2990088"/>
        </p:xfrm>
        <a:graphic>
          <a:graphicData uri="http://schemas.openxmlformats.org/drawingml/2006/table">
            <a:tbl>
              <a:tblPr/>
              <a:tblGrid>
                <a:gridCol w="1360753"/>
                <a:gridCol w="1392155"/>
                <a:gridCol w="1675076"/>
                <a:gridCol w="1368152"/>
                <a:gridCol w="1224136"/>
                <a:gridCol w="1944216"/>
              </a:tblGrid>
              <a:tr h="8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System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Light source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Incident power density (W/m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)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Photocurrent density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mA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/cm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)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Solar to H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efficiency (%)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Reference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</a:tr>
              <a:tr h="399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CuO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500W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Xenon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新細明體"/>
                        <a:cs typeface="Calibri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1000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新細明體"/>
                        <a:cs typeface="Calibri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0.08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0.06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en-US" baseline="300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Nakaoka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 et al., 2004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</a:tr>
              <a:tr h="399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CuO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150W Xenon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Arc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新細明體"/>
                        <a:cs typeface="Calibri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8100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**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新細明體"/>
                        <a:cs typeface="Calibri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2.2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0.20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**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Chauhan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 et al., 2006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</a:tr>
              <a:tr h="399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2%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Li-CuO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150W Xenon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Arc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新細明體"/>
                        <a:cs typeface="Calibri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8100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0.44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0.05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Koffyberg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ea typeface="新細明體"/>
                          <a:cs typeface="Calibri"/>
                        </a:rPr>
                        <a:t> and Benko,1982</a:t>
                      </a:r>
                    </a:p>
                  </a:txBody>
                  <a:tcPr marL="65108" marR="6510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28625" y="2301991"/>
            <a:ext cx="850106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en-US" sz="2000" dirty="0" smtClean="0">
              <a:latin typeface="Sylfaen" pitchFamily="18" charset="0"/>
            </a:endParaRPr>
          </a:p>
          <a:p>
            <a:pPr>
              <a:buFontTx/>
              <a:buNone/>
              <a:defRPr/>
            </a:pPr>
            <a:endParaRPr lang="en-US" sz="2000" dirty="0">
              <a:latin typeface="Sylfae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5410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Assume to be 1000 W/m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** Assume to be 8100 W/m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25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990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Photo  - electro – chemical </a:t>
            </a:r>
            <a:endParaRPr lang="en-US" sz="5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" y="2743200"/>
            <a:ext cx="7838795" cy="3352438"/>
            <a:chOff x="329952" y="3008784"/>
            <a:chExt cx="7838795" cy="3352438"/>
          </a:xfrm>
        </p:grpSpPr>
        <p:sp>
          <p:nvSpPr>
            <p:cNvPr id="8" name="TextBox 7"/>
            <p:cNvSpPr txBox="1"/>
            <p:nvPr/>
          </p:nvSpPr>
          <p:spPr>
            <a:xfrm>
              <a:off x="329952" y="4016896"/>
              <a:ext cx="23887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</a:rPr>
                <a:t>material </a:t>
              </a:r>
              <a:r>
                <a:rPr lang="en-US" sz="2000" dirty="0" smtClean="0"/>
                <a:t>with </a:t>
              </a:r>
            </a:p>
            <a:p>
              <a:pPr algn="ctr"/>
              <a:r>
                <a:rPr lang="en-US" sz="2000" dirty="0" smtClean="0"/>
                <a:t>small bandgap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6216" y="4155395"/>
              <a:ext cx="2742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33CC"/>
                  </a:solidFill>
                </a:rPr>
                <a:t>cell architecture</a:t>
              </a:r>
              <a:endParaRPr lang="en-US" sz="2000" dirty="0">
                <a:solidFill>
                  <a:srgbClr val="FF33CC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4528" y="4016896"/>
              <a:ext cx="26542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</a:rPr>
                <a:t>material</a:t>
              </a:r>
              <a:r>
                <a:rPr lang="en-US" sz="2000" dirty="0" smtClean="0"/>
                <a:t> with </a:t>
              </a:r>
            </a:p>
            <a:p>
              <a:pPr algn="ctr"/>
              <a:r>
                <a:rPr lang="en-US" sz="2000" dirty="0" smtClean="0"/>
                <a:t>right band position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976" y="5961112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33CC"/>
                  </a:solidFill>
                </a:rPr>
                <a:t>cell architecture</a:t>
              </a:r>
              <a:endParaRPr lang="en-US" sz="2000" dirty="0">
                <a:solidFill>
                  <a:srgbClr val="FF33CC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62000" y="3008784"/>
              <a:ext cx="1656184" cy="792088"/>
            </a:xfrm>
            <a:prstGeom prst="roundRect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light absorption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282280" y="3008784"/>
              <a:ext cx="1656184" cy="792088"/>
            </a:xfrm>
            <a:prstGeom prst="roundRect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electron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dirty="0" smtClean="0">
                  <a:latin typeface="Arial" pitchFamily="34" charset="0"/>
                </a:rPr>
                <a:t>separation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018584" y="3008784"/>
              <a:ext cx="1656184" cy="792088"/>
            </a:xfrm>
            <a:prstGeom prst="roundRect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chemical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dirty="0" smtClean="0">
                  <a:latin typeface="Arial" pitchFamily="34" charset="0"/>
                </a:rPr>
                <a:t>reaction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762000" y="4953000"/>
              <a:ext cx="1656184" cy="792088"/>
            </a:xfrm>
            <a:prstGeom prst="roundRect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alpha val="75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light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reflection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649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ChBE</a:t>
            </a:r>
            <a:r>
              <a:rPr lang="en-US" dirty="0"/>
              <a:t> </a:t>
            </a:r>
            <a:r>
              <a:rPr lang="en-US" dirty="0" smtClean="0"/>
              <a:t>at the University of Maryland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893749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696200" cy="762000"/>
          </a:xfrm>
        </p:spPr>
        <p:txBody>
          <a:bodyPr/>
          <a:lstStyle/>
          <a:p>
            <a:r>
              <a:rPr lang="en-US" dirty="0" smtClean="0"/>
              <a:t>Efforts to improve performance</a:t>
            </a:r>
            <a:endParaRPr lang="en-US" dirty="0"/>
          </a:p>
        </p:txBody>
      </p:sp>
      <p:grpSp>
        <p:nvGrpSpPr>
          <p:cNvPr id="42" name="Group 46"/>
          <p:cNvGrpSpPr/>
          <p:nvPr/>
        </p:nvGrpSpPr>
        <p:grpSpPr>
          <a:xfrm>
            <a:off x="196403" y="3526474"/>
            <a:ext cx="2304256" cy="2448272"/>
            <a:chOff x="179512" y="2852936"/>
            <a:chExt cx="2304256" cy="2448272"/>
          </a:xfrm>
        </p:grpSpPr>
        <p:grpSp>
          <p:nvGrpSpPr>
            <p:cNvPr id="45" name="Group 38"/>
            <p:cNvGrpSpPr/>
            <p:nvPr/>
          </p:nvGrpSpPr>
          <p:grpSpPr>
            <a:xfrm>
              <a:off x="179512" y="3284984"/>
              <a:ext cx="2304256" cy="2016224"/>
              <a:chOff x="179512" y="3284984"/>
              <a:chExt cx="2304256" cy="2016224"/>
            </a:xfrm>
          </p:grpSpPr>
          <p:grpSp>
            <p:nvGrpSpPr>
              <p:cNvPr id="47" name="Group 30"/>
              <p:cNvGrpSpPr/>
              <p:nvPr/>
            </p:nvGrpSpPr>
            <p:grpSpPr>
              <a:xfrm>
                <a:off x="179512" y="3717032"/>
                <a:ext cx="2166469" cy="1584176"/>
                <a:chOff x="179512" y="3212976"/>
                <a:chExt cx="3325016" cy="2430270"/>
              </a:xfrm>
            </p:grpSpPr>
            <p:pic>
              <p:nvPicPr>
                <p:cNvPr id="49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195" t="27125" r="48609" b="6376"/>
                <a:stretch>
                  <a:fillRect/>
                </a:stretch>
              </p:blipFill>
              <p:spPr bwMode="auto">
                <a:xfrm>
                  <a:off x="179512" y="3212976"/>
                  <a:ext cx="2348512" cy="2430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3439" t="27125" r="25044" b="6376"/>
                <a:stretch>
                  <a:fillRect/>
                </a:stretch>
              </p:blipFill>
              <p:spPr bwMode="auto">
                <a:xfrm>
                  <a:off x="2456016" y="3212976"/>
                  <a:ext cx="1048512" cy="24302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8" name="TextBox 47"/>
              <p:cNvSpPr txBox="1"/>
              <p:nvPr/>
            </p:nvSpPr>
            <p:spPr>
              <a:xfrm>
                <a:off x="179512" y="3284984"/>
                <a:ext cx="23042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Decrease particle size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71600" y="2852936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華康蚪風體W4" pitchFamily="65" charset="-120"/>
                  <a:ea typeface="華康蚪風體W4" pitchFamily="65" charset="-120"/>
                </a:rPr>
                <a:t>(1)</a:t>
              </a:r>
              <a:endParaRPr lang="en-US" b="1" dirty="0">
                <a:solidFill>
                  <a:srgbClr val="FF0000"/>
                </a:solidFill>
                <a:latin typeface="華康蚪風體W4" pitchFamily="65" charset="-120"/>
                <a:ea typeface="華康蚪風體W4" pitchFamily="65" charset="-12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6891" y="6046754"/>
            <a:ext cx="24094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100" i="1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Chiang et al.,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100" dirty="0" err="1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kumimoji="0" lang="en-US" sz="105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Energy, </a:t>
            </a:r>
            <a:r>
              <a:rPr kumimoji="0" lang="en-US" sz="1100" b="1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2011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35819" y="6330430"/>
            <a:ext cx="1846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00" dirty="0">
              <a:solidFill>
                <a:srgbClr val="FF0000"/>
              </a:solidFill>
            </a:endParaRPr>
          </a:p>
        </p:txBody>
      </p:sp>
      <p:grpSp>
        <p:nvGrpSpPr>
          <p:cNvPr id="52" name="Group 48"/>
          <p:cNvGrpSpPr/>
          <p:nvPr/>
        </p:nvGrpSpPr>
        <p:grpSpPr>
          <a:xfrm>
            <a:off x="2428651" y="3526474"/>
            <a:ext cx="2160240" cy="2455270"/>
            <a:chOff x="4644008" y="2852936"/>
            <a:chExt cx="2160240" cy="2455270"/>
          </a:xfrm>
        </p:grpSpPr>
        <p:grpSp>
          <p:nvGrpSpPr>
            <p:cNvPr id="54" name="Group 40"/>
            <p:cNvGrpSpPr/>
            <p:nvPr/>
          </p:nvGrpSpPr>
          <p:grpSpPr>
            <a:xfrm>
              <a:off x="4644008" y="3284984"/>
              <a:ext cx="2160240" cy="2023222"/>
              <a:chOff x="4644008" y="3284984"/>
              <a:chExt cx="2160240" cy="2023222"/>
            </a:xfrm>
          </p:grpSpPr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9363" t="38499" r="22527" b="14251"/>
              <a:stretch>
                <a:fillRect/>
              </a:stretch>
            </p:blipFill>
            <p:spPr bwMode="auto">
              <a:xfrm>
                <a:off x="4644008" y="3717032"/>
                <a:ext cx="2160240" cy="1591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644008" y="3284984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C000"/>
                    </a:solidFill>
                  </a:rPr>
                  <a:t>Increase conductivity</a:t>
                </a:r>
                <a:endParaRPr lang="en-US" sz="1600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5364088" y="2852936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  <a:latin typeface="華康蚪風體W4" pitchFamily="65" charset="-120"/>
                  <a:ea typeface="華康蚪風體W4" pitchFamily="65" charset="-120"/>
                </a:rPr>
                <a:t>(2)</a:t>
              </a:r>
              <a:endParaRPr lang="en-US" b="1" dirty="0">
                <a:solidFill>
                  <a:srgbClr val="FFC000"/>
                </a:solidFill>
                <a:latin typeface="華康蚪風體W4" pitchFamily="65" charset="-120"/>
                <a:ea typeface="華康蚪風體W4" pitchFamily="65" charset="-12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416223" y="6046754"/>
            <a:ext cx="22446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1100" i="1" dirty="0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Chiang et al., J </a:t>
            </a:r>
            <a:r>
              <a:rPr kumimoji="0" lang="en-US" sz="1100" i="1" dirty="0" err="1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Electrochem</a:t>
            </a:r>
            <a:r>
              <a:rPr kumimoji="0" lang="en-US" sz="1100" i="1" dirty="0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100" i="1" dirty="0" err="1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Soc</a:t>
            </a:r>
            <a:r>
              <a:rPr kumimoji="0" lang="en-US" sz="1100" i="1" dirty="0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100" b="1" dirty="0" smtClean="0">
                <a:solidFill>
                  <a:srgbClr val="FFC000"/>
                </a:solidFill>
                <a:latin typeface="Bodoni MT" pitchFamily="18" charset="0"/>
                <a:cs typeface="Times New Roman" pitchFamily="18" charset="0"/>
              </a:rPr>
              <a:t>2012</a:t>
            </a:r>
            <a:endParaRPr lang="en-US" sz="1100" dirty="0">
              <a:solidFill>
                <a:srgbClr val="FFC0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660898" y="3526474"/>
            <a:ext cx="2160241" cy="2443973"/>
            <a:chOff x="2411760" y="2852936"/>
            <a:chExt cx="2160241" cy="2443973"/>
          </a:xfrm>
        </p:grpSpPr>
        <p:grpSp>
          <p:nvGrpSpPr>
            <p:cNvPr id="61" name="Group 39"/>
            <p:cNvGrpSpPr/>
            <p:nvPr/>
          </p:nvGrpSpPr>
          <p:grpSpPr>
            <a:xfrm>
              <a:off x="2411760" y="3284984"/>
              <a:ext cx="2160241" cy="2011925"/>
              <a:chOff x="2411760" y="3284984"/>
              <a:chExt cx="2160241" cy="2011925"/>
            </a:xfrm>
          </p:grpSpPr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3792" t="41124" r="22240" b="16001"/>
              <a:stretch>
                <a:fillRect/>
              </a:stretch>
            </p:blipFill>
            <p:spPr bwMode="auto">
              <a:xfrm>
                <a:off x="2411760" y="3717032"/>
                <a:ext cx="2160241" cy="157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2411760" y="3284984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1282E"/>
                    </a:solidFill>
                  </a:rPr>
                  <a:t>Increase porosity</a:t>
                </a:r>
                <a:endParaRPr lang="en-US" sz="1600" dirty="0">
                  <a:solidFill>
                    <a:srgbClr val="D1282E"/>
                  </a:solidFill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131840" y="2852936"/>
              <a:ext cx="4667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華康蚪風體W4" pitchFamily="65" charset="-120"/>
                  <a:ea typeface="華康蚪風體W4" pitchFamily="65" charset="-120"/>
                </a:rPr>
                <a:t>(3)</a:t>
              </a:r>
              <a:endParaRPr lang="en-US" b="1" dirty="0">
                <a:solidFill>
                  <a:schemeClr val="tx2"/>
                </a:solidFill>
                <a:latin typeface="華康蚪風體W4" pitchFamily="65" charset="-120"/>
                <a:ea typeface="華康蚪風體W4" pitchFamily="65" charset="-12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660898" y="6042603"/>
            <a:ext cx="22322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1200" i="1" dirty="0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Chiang et al., </a:t>
            </a:r>
            <a:r>
              <a:rPr kumimoji="0" lang="en-US" sz="1200" i="1" dirty="0" err="1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kumimoji="0" lang="en-US" sz="1200" i="1" dirty="0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kumimoji="0" lang="en-US" sz="1100" i="1" dirty="0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kumimoji="0" lang="en-US" sz="1200" i="1" dirty="0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 Energy </a:t>
            </a:r>
            <a:r>
              <a:rPr kumimoji="0" lang="en-US" sz="1200" b="1" dirty="0" smtClean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2012b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66" name="Group 49"/>
          <p:cNvGrpSpPr/>
          <p:nvPr/>
        </p:nvGrpSpPr>
        <p:grpSpPr>
          <a:xfrm>
            <a:off x="6677123" y="3526474"/>
            <a:ext cx="2700808" cy="2449317"/>
            <a:chOff x="6660232" y="2852936"/>
            <a:chExt cx="2700808" cy="2449317"/>
          </a:xfrm>
        </p:grpSpPr>
        <p:grpSp>
          <p:nvGrpSpPr>
            <p:cNvPr id="68" name="Group 41"/>
            <p:cNvGrpSpPr/>
            <p:nvPr/>
          </p:nvGrpSpPr>
          <p:grpSpPr>
            <a:xfrm>
              <a:off x="6660232" y="3284984"/>
              <a:ext cx="2700808" cy="2017269"/>
              <a:chOff x="6660232" y="3284984"/>
              <a:chExt cx="2700808" cy="2017269"/>
            </a:xfrm>
          </p:grpSpPr>
          <p:pic>
            <p:nvPicPr>
              <p:cNvPr id="70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6762" t="27679" r="17968" b="8459"/>
              <a:stretch>
                <a:fillRect/>
              </a:stretch>
            </p:blipFill>
            <p:spPr bwMode="auto">
              <a:xfrm>
                <a:off x="6876256" y="3717032"/>
                <a:ext cx="2160240" cy="1585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6660232" y="3284984"/>
                <a:ext cx="27008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B0F0"/>
                    </a:solidFill>
                  </a:rPr>
                  <a:t>Shorten transport distance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7668344" y="2852936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B0F0"/>
                  </a:solidFill>
                  <a:latin typeface="華康蚪風體W4" pitchFamily="65" charset="-120"/>
                  <a:ea typeface="華康蚪風體W4" pitchFamily="65" charset="-120"/>
                </a:rPr>
                <a:t>(4)</a:t>
              </a:r>
              <a:endParaRPr lang="en-US" b="1" dirty="0">
                <a:solidFill>
                  <a:srgbClr val="00B0F0"/>
                </a:solidFill>
                <a:latin typeface="華康蚪風體W4" pitchFamily="65" charset="-120"/>
                <a:ea typeface="華康蚪風體W4" pitchFamily="65" charset="-120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7010400" y="6019800"/>
            <a:ext cx="20234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 smtClean="0">
                <a:solidFill>
                  <a:srgbClr val="00B0F0"/>
                </a:solidFill>
                <a:latin typeface="Bodoni MT" pitchFamily="18" charset="0"/>
                <a:cs typeface="Times New Roman" pitchFamily="18" charset="0"/>
              </a:rPr>
              <a:t>Chiang et al., Nano </a:t>
            </a:r>
            <a:r>
              <a:rPr lang="en-US" sz="1300" i="1" dirty="0" err="1" smtClean="0">
                <a:solidFill>
                  <a:srgbClr val="00B0F0"/>
                </a:solidFill>
                <a:latin typeface="Bodoni MT" pitchFamily="18" charset="0"/>
                <a:cs typeface="Times New Roman" pitchFamily="18" charset="0"/>
              </a:rPr>
              <a:t>Lett</a:t>
            </a:r>
            <a:r>
              <a:rPr lang="en-US" sz="1300" i="1" dirty="0" smtClean="0">
                <a:solidFill>
                  <a:srgbClr val="00B0F0"/>
                </a:solidFill>
                <a:latin typeface="Bodoni MT" pitchFamily="18" charset="0"/>
                <a:cs typeface="Times New Roman" pitchFamily="18" charset="0"/>
              </a:rPr>
              <a:t>. </a:t>
            </a:r>
          </a:p>
          <a:p>
            <a:r>
              <a:rPr lang="en-US" sz="1300" i="1" dirty="0" smtClean="0">
                <a:solidFill>
                  <a:srgbClr val="00B0F0"/>
                </a:solidFill>
                <a:latin typeface="Bodoni MT" pitchFamily="18" charset="0"/>
                <a:cs typeface="Times New Roman" pitchFamily="18" charset="0"/>
              </a:rPr>
              <a:t>2012</a:t>
            </a:r>
            <a:endParaRPr lang="en-US" sz="1300" dirty="0">
              <a:solidFill>
                <a:srgbClr val="00B0F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9228" y="6339142"/>
            <a:ext cx="2492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100" i="1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Chiang et al.,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100" dirty="0" err="1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kumimoji="0" lang="en-US" sz="105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kumimoji="0" lang="en-US" sz="1100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 Energy, </a:t>
            </a:r>
            <a:r>
              <a:rPr kumimoji="0" lang="en-US" sz="1100" b="1" dirty="0" smtClean="0">
                <a:solidFill>
                  <a:srgbClr val="FF0000"/>
                </a:solidFill>
                <a:latin typeface="Bodoni MT" pitchFamily="18" charset="0"/>
                <a:cs typeface="Times New Roman" pitchFamily="18" charset="0"/>
              </a:rPr>
              <a:t>2012a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971600" y="1593810"/>
            <a:ext cx="1656184" cy="792088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light absorption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3491880" y="1593810"/>
            <a:ext cx="1656184" cy="792088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electron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dirty="0" smtClean="0">
                <a:latin typeface="Arial" pitchFamily="34" charset="0"/>
              </a:rPr>
              <a:t>separation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6228184" y="1593810"/>
            <a:ext cx="1656184" cy="792088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chemical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dirty="0" smtClean="0">
                <a:latin typeface="Arial" pitchFamily="34" charset="0"/>
              </a:rPr>
              <a:t>reaction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988491" y="2601922"/>
            <a:ext cx="1656184" cy="792088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light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reflection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30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Flame spray </a:t>
            </a:r>
            <a:r>
              <a:rPr lang="en-US" dirty="0" smtClean="0"/>
              <a:t>pyrolysis</a:t>
            </a:r>
            <a:endParaRPr lang="en-US" dirty="0"/>
          </a:p>
        </p:txBody>
      </p:sp>
      <p:grpSp>
        <p:nvGrpSpPr>
          <p:cNvPr id="254980" name="Group 6"/>
          <p:cNvGrpSpPr>
            <a:grpSpLocks/>
          </p:cNvGrpSpPr>
          <p:nvPr/>
        </p:nvGrpSpPr>
        <p:grpSpPr bwMode="auto">
          <a:xfrm flipH="1">
            <a:off x="1755775" y="5472113"/>
            <a:ext cx="120650" cy="862012"/>
            <a:chOff x="1547664" y="4293096"/>
            <a:chExt cx="432048" cy="2088232"/>
          </a:xfrm>
        </p:grpSpPr>
        <p:sp>
          <p:nvSpPr>
            <p:cNvPr id="5" name="Rectangle 4"/>
            <p:cNvSpPr/>
            <p:nvPr/>
          </p:nvSpPr>
          <p:spPr bwMode="auto">
            <a:xfrm>
              <a:off x="1547664" y="4293096"/>
              <a:ext cx="432048" cy="2088232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6" name="Isosceles Triangle 5"/>
            <p:cNvSpPr>
              <a:spLocks noChangeArrowheads="1"/>
            </p:cNvSpPr>
            <p:nvPr/>
          </p:nvSpPr>
          <p:spPr bwMode="auto">
            <a:xfrm flipV="1">
              <a:off x="1547664" y="4941168"/>
              <a:ext cx="432048" cy="360040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A3A3A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54983" name="Group 491"/>
          <p:cNvGrpSpPr>
            <a:grpSpLocks/>
          </p:cNvGrpSpPr>
          <p:nvPr/>
        </p:nvGrpSpPr>
        <p:grpSpPr bwMode="auto">
          <a:xfrm>
            <a:off x="2547938" y="5483225"/>
            <a:ext cx="431800" cy="936625"/>
            <a:chOff x="1763688" y="5921896"/>
            <a:chExt cx="432048" cy="936104"/>
          </a:xfrm>
        </p:grpSpPr>
        <p:sp>
          <p:nvSpPr>
            <p:cNvPr id="254984" name="Rectangle 23"/>
            <p:cNvSpPr>
              <a:spLocks noChangeArrowheads="1"/>
            </p:cNvSpPr>
            <p:nvPr/>
          </p:nvSpPr>
          <p:spPr bwMode="auto">
            <a:xfrm>
              <a:off x="2114627" y="5951431"/>
              <a:ext cx="51864" cy="147806"/>
            </a:xfrm>
            <a:prstGeom prst="rect">
              <a:avLst/>
            </a:prstGeom>
            <a:solidFill>
              <a:schemeClr val="tx1">
                <a:alpha val="9294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763688" y="6710445"/>
              <a:ext cx="432048" cy="14755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094078" y="6746937"/>
              <a:ext cx="65124" cy="745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4987" name="Rectangle 21"/>
            <p:cNvSpPr>
              <a:spLocks noChangeArrowheads="1"/>
            </p:cNvSpPr>
            <p:nvPr/>
          </p:nvSpPr>
          <p:spPr bwMode="auto">
            <a:xfrm>
              <a:off x="1828495" y="6143605"/>
              <a:ext cx="294921" cy="558464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4988" name="Rectangle 22"/>
            <p:cNvSpPr>
              <a:spLocks noChangeArrowheads="1"/>
            </p:cNvSpPr>
            <p:nvPr/>
          </p:nvSpPr>
          <p:spPr bwMode="auto">
            <a:xfrm>
              <a:off x="1828495" y="5921896"/>
              <a:ext cx="294921" cy="221709"/>
            </a:xfrm>
            <a:prstGeom prst="rect">
              <a:avLst/>
            </a:prstGeom>
            <a:solidFill>
              <a:srgbClr val="FFFFFF">
                <a:alpha val="90195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cxnSp>
          <p:nvCxnSpPr>
            <p:cNvPr id="254989" name="Straight Connector 25"/>
            <p:cNvCxnSpPr>
              <a:cxnSpLocks noChangeShapeType="1"/>
            </p:cNvCxnSpPr>
            <p:nvPr/>
          </p:nvCxnSpPr>
          <p:spPr bwMode="auto">
            <a:xfrm rot="16200000" flipH="1">
              <a:off x="1566120" y="6361517"/>
              <a:ext cx="599641" cy="19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4990" name="Straight Connector 26"/>
            <p:cNvCxnSpPr>
              <a:cxnSpLocks noChangeShapeType="1"/>
            </p:cNvCxnSpPr>
            <p:nvPr/>
          </p:nvCxnSpPr>
          <p:spPr bwMode="auto">
            <a:xfrm rot="16200000" flipH="1">
              <a:off x="1605433" y="6359781"/>
              <a:ext cx="601888" cy="26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8" name="Oval 27"/>
            <p:cNvSpPr/>
            <p:nvPr/>
          </p:nvSpPr>
          <p:spPr bwMode="auto">
            <a:xfrm>
              <a:off x="1930471" y="6645393"/>
              <a:ext cx="108012" cy="33319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4992" name="Rectangle 35"/>
            <p:cNvSpPr>
              <a:spLocks noChangeArrowheads="1"/>
            </p:cNvSpPr>
            <p:nvPr/>
          </p:nvSpPr>
          <p:spPr bwMode="auto">
            <a:xfrm>
              <a:off x="1825894" y="6149935"/>
              <a:ext cx="294921" cy="539214"/>
            </a:xfrm>
            <a:prstGeom prst="rect">
              <a:avLst/>
            </a:prstGeom>
            <a:solidFill>
              <a:srgbClr val="0066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54993" name="Group 72"/>
          <p:cNvGrpSpPr>
            <a:grpSpLocks/>
          </p:cNvGrpSpPr>
          <p:nvPr/>
        </p:nvGrpSpPr>
        <p:grpSpPr bwMode="auto">
          <a:xfrm>
            <a:off x="4913313" y="2316163"/>
            <a:ext cx="719137" cy="790575"/>
            <a:chOff x="4139952" y="2346384"/>
            <a:chExt cx="1008112" cy="1147442"/>
          </a:xfrm>
        </p:grpSpPr>
        <p:grpSp>
          <p:nvGrpSpPr>
            <p:cNvPr id="254994" name="Group 56"/>
            <p:cNvGrpSpPr>
              <a:grpSpLocks/>
            </p:cNvGrpSpPr>
            <p:nvPr/>
          </p:nvGrpSpPr>
          <p:grpSpPr bwMode="auto">
            <a:xfrm>
              <a:off x="4152468" y="2348880"/>
              <a:ext cx="395166" cy="1142054"/>
              <a:chOff x="3707904" y="2282024"/>
              <a:chExt cx="432048" cy="1218984"/>
            </a:xfrm>
          </p:grpSpPr>
          <p:cxnSp>
            <p:nvCxnSpPr>
              <p:cNvPr id="254995" name="Straight Connector 5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9872" y="3212976"/>
                <a:ext cx="5760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996" name="Straight Connector 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90885" y="2425817"/>
                <a:ext cx="2875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4997" name="Straight Connector 54"/>
              <p:cNvCxnSpPr>
                <a:cxnSpLocks noChangeShapeType="1"/>
              </p:cNvCxnSpPr>
              <p:nvPr/>
            </p:nvCxnSpPr>
            <p:spPr bwMode="auto">
              <a:xfrm flipV="1">
                <a:off x="3707904" y="2564904"/>
                <a:ext cx="432048" cy="3600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54998" name="Group 57"/>
            <p:cNvGrpSpPr>
              <a:grpSpLocks/>
            </p:cNvGrpSpPr>
            <p:nvPr/>
          </p:nvGrpSpPr>
          <p:grpSpPr bwMode="auto">
            <a:xfrm flipH="1">
              <a:off x="4752898" y="2348880"/>
              <a:ext cx="395166" cy="1142054"/>
              <a:chOff x="3707904" y="2282024"/>
              <a:chExt cx="432048" cy="1218984"/>
            </a:xfrm>
          </p:grpSpPr>
          <p:cxnSp>
            <p:nvCxnSpPr>
              <p:cNvPr id="254999" name="Straight Connector 5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9872" y="3212976"/>
                <a:ext cx="5760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5000" name="Straight Connector 5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90885" y="2425817"/>
                <a:ext cx="2875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55001" name="Straight Connector 60"/>
              <p:cNvCxnSpPr>
                <a:cxnSpLocks noChangeShapeType="1"/>
              </p:cNvCxnSpPr>
              <p:nvPr/>
            </p:nvCxnSpPr>
            <p:spPr bwMode="auto">
              <a:xfrm flipV="1">
                <a:off x="3707904" y="2564904"/>
                <a:ext cx="432048" cy="3600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55002" name="Straight Connector 62"/>
            <p:cNvCxnSpPr>
              <a:cxnSpLocks noChangeShapeType="1"/>
            </p:cNvCxnSpPr>
            <p:nvPr/>
          </p:nvCxnSpPr>
          <p:spPr bwMode="auto">
            <a:xfrm>
              <a:off x="4152468" y="2951226"/>
              <a:ext cx="9879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255003" name="Straight Connector 63"/>
            <p:cNvCxnSpPr>
              <a:cxnSpLocks noChangeShapeType="1"/>
            </p:cNvCxnSpPr>
            <p:nvPr/>
          </p:nvCxnSpPr>
          <p:spPr bwMode="auto">
            <a:xfrm>
              <a:off x="4139952" y="3042735"/>
              <a:ext cx="9879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68" name="Rectangle 67"/>
            <p:cNvSpPr/>
            <p:nvPr/>
          </p:nvSpPr>
          <p:spPr bwMode="auto">
            <a:xfrm>
              <a:off x="4139952" y="2931626"/>
              <a:ext cx="1008112" cy="5622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71" name="Trapezoid 70"/>
            <p:cNvSpPr/>
            <p:nvPr/>
          </p:nvSpPr>
          <p:spPr bwMode="auto">
            <a:xfrm>
              <a:off x="4166657" y="2627484"/>
              <a:ext cx="934674" cy="308749"/>
            </a:xfrm>
            <a:prstGeom prst="trapezoid">
              <a:avLst>
                <a:gd name="adj" fmla="val 112658"/>
              </a:avLst>
            </a:prstGeom>
            <a:solidFill>
              <a:schemeClr val="tx1">
                <a:alpha val="6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>
                <a:ea typeface="新細明體" pitchFamily="18" charset="-120"/>
              </a:endParaRPr>
            </a:p>
          </p:txBody>
        </p:sp>
        <p:sp>
          <p:nvSpPr>
            <p:cNvPr id="255006" name="Rectangle 71"/>
            <p:cNvSpPr>
              <a:spLocks noChangeArrowheads="1"/>
            </p:cNvSpPr>
            <p:nvPr/>
          </p:nvSpPr>
          <p:spPr bwMode="auto">
            <a:xfrm>
              <a:off x="4546121" y="2346384"/>
              <a:ext cx="207034" cy="282039"/>
            </a:xfrm>
            <a:prstGeom prst="rect">
              <a:avLst/>
            </a:prstGeom>
            <a:solidFill>
              <a:srgbClr val="FFFFFF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55007" name="Group 99"/>
          <p:cNvGrpSpPr>
            <a:grpSpLocks/>
          </p:cNvGrpSpPr>
          <p:nvPr/>
        </p:nvGrpSpPr>
        <p:grpSpPr bwMode="auto">
          <a:xfrm>
            <a:off x="4421188" y="5211763"/>
            <a:ext cx="1703387" cy="1211262"/>
            <a:chOff x="4067944" y="5029145"/>
            <a:chExt cx="1704442" cy="1211689"/>
          </a:xfrm>
        </p:grpSpPr>
        <p:sp>
          <p:nvSpPr>
            <p:cNvPr id="255008" name="Rectangle 46"/>
            <p:cNvSpPr>
              <a:spLocks noChangeArrowheads="1"/>
            </p:cNvSpPr>
            <p:nvPr/>
          </p:nvSpPr>
          <p:spPr bwMode="auto">
            <a:xfrm>
              <a:off x="4167993" y="5099261"/>
              <a:ext cx="119806" cy="1141573"/>
            </a:xfrm>
            <a:prstGeom prst="rect">
              <a:avLst/>
            </a:prstGeom>
            <a:solidFill>
              <a:srgbClr val="C0C0C0">
                <a:alpha val="9411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09" name="Rectangle 74"/>
            <p:cNvSpPr>
              <a:spLocks noChangeArrowheads="1"/>
            </p:cNvSpPr>
            <p:nvPr/>
          </p:nvSpPr>
          <p:spPr bwMode="auto">
            <a:xfrm>
              <a:off x="4736712" y="5104358"/>
              <a:ext cx="359419" cy="843929"/>
            </a:xfrm>
            <a:prstGeom prst="rect">
              <a:avLst/>
            </a:prstGeom>
            <a:solidFill>
              <a:srgbClr val="C0C0C0">
                <a:alpha val="9411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10" name="Rectangle 75"/>
            <p:cNvSpPr>
              <a:spLocks noChangeArrowheads="1"/>
            </p:cNvSpPr>
            <p:nvPr/>
          </p:nvSpPr>
          <p:spPr bwMode="auto">
            <a:xfrm>
              <a:off x="5546315" y="5098881"/>
              <a:ext cx="119806" cy="1141573"/>
            </a:xfrm>
            <a:prstGeom prst="rect">
              <a:avLst/>
            </a:prstGeom>
            <a:solidFill>
              <a:srgbClr val="C0C0C0">
                <a:alpha val="9411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11" name="Rectangle 80"/>
            <p:cNvSpPr>
              <a:spLocks noChangeArrowheads="1"/>
            </p:cNvSpPr>
            <p:nvPr/>
          </p:nvSpPr>
          <p:spPr bwMode="auto">
            <a:xfrm>
              <a:off x="4287799" y="5099261"/>
              <a:ext cx="450914" cy="175257"/>
            </a:xfrm>
            <a:prstGeom prst="rect">
              <a:avLst/>
            </a:prstGeom>
            <a:solidFill>
              <a:srgbClr val="C0C0C0">
                <a:alpha val="9411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12" name="Rectangle 81"/>
            <p:cNvSpPr>
              <a:spLocks noChangeArrowheads="1"/>
            </p:cNvSpPr>
            <p:nvPr/>
          </p:nvSpPr>
          <p:spPr bwMode="auto">
            <a:xfrm>
              <a:off x="5092644" y="5099261"/>
              <a:ext cx="453122" cy="175257"/>
            </a:xfrm>
            <a:prstGeom prst="rect">
              <a:avLst/>
            </a:prstGeom>
            <a:solidFill>
              <a:srgbClr val="C0C0C0">
                <a:alpha val="9411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grpSp>
          <p:nvGrpSpPr>
            <p:cNvPr id="255013" name="Group 84"/>
            <p:cNvGrpSpPr>
              <a:grpSpLocks/>
            </p:cNvGrpSpPr>
            <p:nvPr/>
          </p:nvGrpSpPr>
          <p:grpSpPr bwMode="auto">
            <a:xfrm flipH="1">
              <a:off x="4067944" y="5029145"/>
              <a:ext cx="843707" cy="230705"/>
              <a:chOff x="5292080" y="3933056"/>
              <a:chExt cx="956003" cy="295272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5292333" y="3933056"/>
                <a:ext cx="953951" cy="91462"/>
              </a:xfrm>
              <a:prstGeom prst="rect">
                <a:avLst/>
              </a:prstGeom>
              <a:solidFill>
                <a:schemeClr val="accent4">
                  <a:lumMod val="50000"/>
                  <a:alpha val="9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6165287" y="3941186"/>
                <a:ext cx="82796" cy="286582"/>
              </a:xfrm>
              <a:prstGeom prst="rect">
                <a:avLst/>
              </a:prstGeom>
              <a:solidFill>
                <a:schemeClr val="accent4">
                  <a:lumMod val="50000"/>
                  <a:alpha val="9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grpSp>
          <p:nvGrpSpPr>
            <p:cNvPr id="255016" name="Group 88"/>
            <p:cNvGrpSpPr>
              <a:grpSpLocks/>
            </p:cNvGrpSpPr>
            <p:nvPr/>
          </p:nvGrpSpPr>
          <p:grpSpPr bwMode="auto">
            <a:xfrm>
              <a:off x="4928679" y="5030046"/>
              <a:ext cx="843707" cy="230705"/>
              <a:chOff x="5292080" y="3933056"/>
              <a:chExt cx="956003" cy="295272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5292333" y="3933934"/>
                <a:ext cx="953951" cy="91463"/>
              </a:xfrm>
              <a:prstGeom prst="rect">
                <a:avLst/>
              </a:prstGeom>
              <a:solidFill>
                <a:schemeClr val="accent4">
                  <a:lumMod val="50000"/>
                  <a:alpha val="9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6165287" y="3942064"/>
                <a:ext cx="82796" cy="286584"/>
              </a:xfrm>
              <a:prstGeom prst="rect">
                <a:avLst/>
              </a:prstGeom>
              <a:solidFill>
                <a:schemeClr val="accent4">
                  <a:lumMod val="50000"/>
                  <a:alpha val="94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cxnSp>
          <p:nvCxnSpPr>
            <p:cNvPr id="255019" name="Straight Connector 94"/>
            <p:cNvCxnSpPr>
              <a:cxnSpLocks noChangeShapeType="1"/>
            </p:cNvCxnSpPr>
            <p:nvPr/>
          </p:nvCxnSpPr>
          <p:spPr bwMode="auto">
            <a:xfrm flipV="1">
              <a:off x="4737403" y="5618113"/>
              <a:ext cx="369805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cxnSp>
        <p:nvCxnSpPr>
          <p:cNvPr id="104" name="Straight Arrow Connector 103"/>
          <p:cNvCxnSpPr>
            <a:cxnSpLocks noChangeShapeType="1"/>
          </p:cNvCxnSpPr>
          <p:nvPr/>
        </p:nvCxnSpPr>
        <p:spPr bwMode="auto">
          <a:xfrm>
            <a:off x="873125" y="6178550"/>
            <a:ext cx="863600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5" name="Straight Arrow Connector 104"/>
          <p:cNvCxnSpPr>
            <a:cxnSpLocks noChangeShapeType="1"/>
          </p:cNvCxnSpPr>
          <p:nvPr/>
        </p:nvCxnSpPr>
        <p:spPr bwMode="auto">
          <a:xfrm>
            <a:off x="1912938" y="5583238"/>
            <a:ext cx="711200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0" name="Line 13"/>
          <p:cNvSpPr>
            <a:spLocks noChangeShapeType="1"/>
          </p:cNvSpPr>
          <p:nvPr/>
        </p:nvSpPr>
        <p:spPr bwMode="auto">
          <a:xfrm rot="16200000" flipV="1">
            <a:off x="2325688" y="5886450"/>
            <a:ext cx="679450" cy="6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55023" name="Straight Connector 186"/>
          <p:cNvCxnSpPr>
            <a:cxnSpLocks noChangeShapeType="1"/>
          </p:cNvCxnSpPr>
          <p:nvPr/>
        </p:nvCxnSpPr>
        <p:spPr bwMode="auto">
          <a:xfrm>
            <a:off x="2925763" y="5649913"/>
            <a:ext cx="21717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5024" name="Straight Connector 185"/>
          <p:cNvCxnSpPr>
            <a:cxnSpLocks noChangeShapeType="1"/>
          </p:cNvCxnSpPr>
          <p:nvPr/>
        </p:nvCxnSpPr>
        <p:spPr bwMode="auto">
          <a:xfrm>
            <a:off x="2932113" y="5526088"/>
            <a:ext cx="2173287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2" name="Group 481"/>
          <p:cNvGrpSpPr>
            <a:grpSpLocks/>
          </p:cNvGrpSpPr>
          <p:nvPr/>
        </p:nvGrpSpPr>
        <p:grpSpPr bwMode="auto">
          <a:xfrm>
            <a:off x="2713038" y="5526088"/>
            <a:ext cx="2351087" cy="130175"/>
            <a:chOff x="2000952" y="5344070"/>
            <a:chExt cx="2350262" cy="129954"/>
          </a:xfrm>
        </p:grpSpPr>
        <p:sp>
          <p:nvSpPr>
            <p:cNvPr id="255026" name="Oval 114"/>
            <p:cNvSpPr>
              <a:spLocks/>
            </p:cNvSpPr>
            <p:nvPr/>
          </p:nvSpPr>
          <p:spPr bwMode="auto">
            <a:xfrm>
              <a:off x="2000952" y="535496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27" name="Oval 116"/>
            <p:cNvSpPr>
              <a:spLocks/>
            </p:cNvSpPr>
            <p:nvPr/>
          </p:nvSpPr>
          <p:spPr bwMode="auto">
            <a:xfrm>
              <a:off x="2051720" y="54164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28" name="Oval 117"/>
            <p:cNvSpPr>
              <a:spLocks/>
            </p:cNvSpPr>
            <p:nvPr/>
          </p:nvSpPr>
          <p:spPr bwMode="auto">
            <a:xfrm>
              <a:off x="2094928" y="53444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29" name="Oval 118"/>
            <p:cNvSpPr>
              <a:spLocks/>
            </p:cNvSpPr>
            <p:nvPr/>
          </p:nvSpPr>
          <p:spPr bwMode="auto">
            <a:xfrm>
              <a:off x="2123728" y="54452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0" name="Oval 119"/>
            <p:cNvSpPr>
              <a:spLocks/>
            </p:cNvSpPr>
            <p:nvPr/>
          </p:nvSpPr>
          <p:spPr bwMode="auto">
            <a:xfrm>
              <a:off x="2153352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1" name="Oval 120"/>
            <p:cNvSpPr>
              <a:spLocks/>
            </p:cNvSpPr>
            <p:nvPr/>
          </p:nvSpPr>
          <p:spPr bwMode="auto">
            <a:xfrm>
              <a:off x="2267744" y="54164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2" name="Oval 121"/>
            <p:cNvSpPr>
              <a:spLocks/>
            </p:cNvSpPr>
            <p:nvPr/>
          </p:nvSpPr>
          <p:spPr bwMode="auto">
            <a:xfrm>
              <a:off x="2267744" y="53444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3" name="Oval 122"/>
            <p:cNvSpPr>
              <a:spLocks/>
            </p:cNvSpPr>
            <p:nvPr/>
          </p:nvSpPr>
          <p:spPr bwMode="auto">
            <a:xfrm>
              <a:off x="2411760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4" name="Oval 123"/>
            <p:cNvSpPr>
              <a:spLocks/>
            </p:cNvSpPr>
            <p:nvPr/>
          </p:nvSpPr>
          <p:spPr bwMode="auto">
            <a:xfrm>
              <a:off x="2461988" y="539556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5" name="Oval 124"/>
            <p:cNvSpPr>
              <a:spLocks/>
            </p:cNvSpPr>
            <p:nvPr/>
          </p:nvSpPr>
          <p:spPr bwMode="auto">
            <a:xfrm>
              <a:off x="2598984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6" name="Oval 125"/>
            <p:cNvSpPr>
              <a:spLocks/>
            </p:cNvSpPr>
            <p:nvPr/>
          </p:nvSpPr>
          <p:spPr bwMode="auto">
            <a:xfrm>
              <a:off x="2627784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7" name="Oval 126"/>
            <p:cNvSpPr>
              <a:spLocks/>
            </p:cNvSpPr>
            <p:nvPr/>
          </p:nvSpPr>
          <p:spPr bwMode="auto">
            <a:xfrm>
              <a:off x="2699792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8" name="Oval 128"/>
            <p:cNvSpPr>
              <a:spLocks/>
            </p:cNvSpPr>
            <p:nvPr/>
          </p:nvSpPr>
          <p:spPr bwMode="auto">
            <a:xfrm>
              <a:off x="2382960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39" name="Oval 129"/>
            <p:cNvSpPr>
              <a:spLocks/>
            </p:cNvSpPr>
            <p:nvPr/>
          </p:nvSpPr>
          <p:spPr bwMode="auto">
            <a:xfrm>
              <a:off x="2339752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0" name="Oval 130"/>
            <p:cNvSpPr>
              <a:spLocks/>
            </p:cNvSpPr>
            <p:nvPr/>
          </p:nvSpPr>
          <p:spPr bwMode="auto">
            <a:xfrm>
              <a:off x="2483768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1" name="Oval 131"/>
            <p:cNvSpPr>
              <a:spLocks/>
            </p:cNvSpPr>
            <p:nvPr/>
          </p:nvSpPr>
          <p:spPr bwMode="auto">
            <a:xfrm>
              <a:off x="2519138" y="5386163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2" name="Oval 132"/>
            <p:cNvSpPr>
              <a:spLocks/>
            </p:cNvSpPr>
            <p:nvPr/>
          </p:nvSpPr>
          <p:spPr bwMode="auto">
            <a:xfrm>
              <a:off x="2670992" y="54020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3" name="Oval 134"/>
            <p:cNvSpPr>
              <a:spLocks/>
            </p:cNvSpPr>
            <p:nvPr/>
          </p:nvSpPr>
          <p:spPr bwMode="auto">
            <a:xfrm>
              <a:off x="2771800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4" name="Oval 135"/>
            <p:cNvSpPr>
              <a:spLocks/>
            </p:cNvSpPr>
            <p:nvPr/>
          </p:nvSpPr>
          <p:spPr bwMode="auto">
            <a:xfrm>
              <a:off x="2895375" y="5361883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5" name="Oval 136"/>
            <p:cNvSpPr>
              <a:spLocks/>
            </p:cNvSpPr>
            <p:nvPr/>
          </p:nvSpPr>
          <p:spPr bwMode="auto">
            <a:xfrm>
              <a:off x="2852513" y="541020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6" name="Oval 137"/>
            <p:cNvSpPr>
              <a:spLocks/>
            </p:cNvSpPr>
            <p:nvPr/>
          </p:nvSpPr>
          <p:spPr bwMode="auto">
            <a:xfrm>
              <a:off x="2843808" y="53444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7" name="Oval 138"/>
            <p:cNvSpPr>
              <a:spLocks/>
            </p:cNvSpPr>
            <p:nvPr/>
          </p:nvSpPr>
          <p:spPr bwMode="auto">
            <a:xfrm>
              <a:off x="2987824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8" name="Oval 139"/>
            <p:cNvSpPr>
              <a:spLocks/>
            </p:cNvSpPr>
            <p:nvPr/>
          </p:nvSpPr>
          <p:spPr bwMode="auto">
            <a:xfrm>
              <a:off x="3052538" y="541937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49" name="Oval 140"/>
            <p:cNvSpPr>
              <a:spLocks/>
            </p:cNvSpPr>
            <p:nvPr/>
          </p:nvSpPr>
          <p:spPr bwMode="auto">
            <a:xfrm>
              <a:off x="3175048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0" name="Oval 141"/>
            <p:cNvSpPr>
              <a:spLocks/>
            </p:cNvSpPr>
            <p:nvPr/>
          </p:nvSpPr>
          <p:spPr bwMode="auto">
            <a:xfrm>
              <a:off x="3131840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1" name="Oval 142"/>
            <p:cNvSpPr>
              <a:spLocks/>
            </p:cNvSpPr>
            <p:nvPr/>
          </p:nvSpPr>
          <p:spPr bwMode="auto">
            <a:xfrm>
              <a:off x="3275856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2" name="Oval 143"/>
            <p:cNvSpPr>
              <a:spLocks/>
            </p:cNvSpPr>
            <p:nvPr/>
          </p:nvSpPr>
          <p:spPr bwMode="auto">
            <a:xfrm>
              <a:off x="3304950" y="5386163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3" name="Oval 144"/>
            <p:cNvSpPr>
              <a:spLocks/>
            </p:cNvSpPr>
            <p:nvPr/>
          </p:nvSpPr>
          <p:spPr bwMode="auto">
            <a:xfrm>
              <a:off x="2959024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4" name="Oval 145"/>
            <p:cNvSpPr>
              <a:spLocks/>
            </p:cNvSpPr>
            <p:nvPr/>
          </p:nvSpPr>
          <p:spPr bwMode="auto">
            <a:xfrm>
              <a:off x="2820566" y="538263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5" name="Oval 146"/>
            <p:cNvSpPr>
              <a:spLocks/>
            </p:cNvSpPr>
            <p:nvPr/>
          </p:nvSpPr>
          <p:spPr bwMode="auto">
            <a:xfrm>
              <a:off x="3059832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6" name="Oval 148"/>
            <p:cNvSpPr>
              <a:spLocks/>
            </p:cNvSpPr>
            <p:nvPr/>
          </p:nvSpPr>
          <p:spPr bwMode="auto">
            <a:xfrm>
              <a:off x="3247056" y="54020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7" name="Oval 149"/>
            <p:cNvSpPr>
              <a:spLocks/>
            </p:cNvSpPr>
            <p:nvPr/>
          </p:nvSpPr>
          <p:spPr bwMode="auto">
            <a:xfrm>
              <a:off x="3214688" y="539115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8" name="Oval 150"/>
            <p:cNvSpPr>
              <a:spLocks/>
            </p:cNvSpPr>
            <p:nvPr/>
          </p:nvSpPr>
          <p:spPr bwMode="auto">
            <a:xfrm>
              <a:off x="3371850" y="5352705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59" name="Oval 151"/>
            <p:cNvSpPr>
              <a:spLocks/>
            </p:cNvSpPr>
            <p:nvPr/>
          </p:nvSpPr>
          <p:spPr bwMode="auto">
            <a:xfrm>
              <a:off x="3390849" y="5427442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0" name="Oval 152"/>
            <p:cNvSpPr>
              <a:spLocks/>
            </p:cNvSpPr>
            <p:nvPr/>
          </p:nvSpPr>
          <p:spPr bwMode="auto">
            <a:xfrm>
              <a:off x="3462113" y="5381625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1" name="Oval 153"/>
            <p:cNvSpPr>
              <a:spLocks/>
            </p:cNvSpPr>
            <p:nvPr/>
          </p:nvSpPr>
          <p:spPr bwMode="auto">
            <a:xfrm>
              <a:off x="3419872" y="53444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2" name="Oval 154"/>
            <p:cNvSpPr>
              <a:spLocks/>
            </p:cNvSpPr>
            <p:nvPr/>
          </p:nvSpPr>
          <p:spPr bwMode="auto">
            <a:xfrm>
              <a:off x="3563888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3" name="Oval 155"/>
            <p:cNvSpPr>
              <a:spLocks/>
            </p:cNvSpPr>
            <p:nvPr/>
          </p:nvSpPr>
          <p:spPr bwMode="auto">
            <a:xfrm>
              <a:off x="3443063" y="539556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4" name="Oval 156"/>
            <p:cNvSpPr>
              <a:spLocks/>
            </p:cNvSpPr>
            <p:nvPr/>
          </p:nvSpPr>
          <p:spPr bwMode="auto">
            <a:xfrm>
              <a:off x="3751112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5" name="Oval 157"/>
            <p:cNvSpPr>
              <a:spLocks/>
            </p:cNvSpPr>
            <p:nvPr/>
          </p:nvSpPr>
          <p:spPr bwMode="auto">
            <a:xfrm>
              <a:off x="3707904" y="53444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6" name="Oval 160"/>
            <p:cNvSpPr>
              <a:spLocks/>
            </p:cNvSpPr>
            <p:nvPr/>
          </p:nvSpPr>
          <p:spPr bwMode="auto">
            <a:xfrm>
              <a:off x="3535088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7" name="Oval 161"/>
            <p:cNvSpPr>
              <a:spLocks/>
            </p:cNvSpPr>
            <p:nvPr/>
          </p:nvSpPr>
          <p:spPr bwMode="auto">
            <a:xfrm>
              <a:off x="3500438" y="5405905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8" name="Oval 162"/>
            <p:cNvSpPr>
              <a:spLocks/>
            </p:cNvSpPr>
            <p:nvPr/>
          </p:nvSpPr>
          <p:spPr bwMode="auto">
            <a:xfrm>
              <a:off x="3635896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69" name="Oval 163"/>
            <p:cNvSpPr>
              <a:spLocks/>
            </p:cNvSpPr>
            <p:nvPr/>
          </p:nvSpPr>
          <p:spPr bwMode="auto">
            <a:xfrm>
              <a:off x="3643658" y="5390925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0" name="Oval 165"/>
            <p:cNvSpPr>
              <a:spLocks/>
            </p:cNvSpPr>
            <p:nvPr/>
          </p:nvSpPr>
          <p:spPr bwMode="auto">
            <a:xfrm>
              <a:off x="3707904" y="54164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1" name="Oval 166"/>
            <p:cNvSpPr>
              <a:spLocks/>
            </p:cNvSpPr>
            <p:nvPr/>
          </p:nvSpPr>
          <p:spPr bwMode="auto">
            <a:xfrm>
              <a:off x="3967136" y="54164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2" name="Oval 170"/>
            <p:cNvSpPr>
              <a:spLocks/>
            </p:cNvSpPr>
            <p:nvPr/>
          </p:nvSpPr>
          <p:spPr bwMode="auto">
            <a:xfrm>
              <a:off x="3995936" y="53732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3" name="Oval 171"/>
            <p:cNvSpPr>
              <a:spLocks/>
            </p:cNvSpPr>
            <p:nvPr/>
          </p:nvSpPr>
          <p:spPr bwMode="auto">
            <a:xfrm>
              <a:off x="4033613" y="5424141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4" name="Oval 172"/>
            <p:cNvSpPr>
              <a:spLocks/>
            </p:cNvSpPr>
            <p:nvPr/>
          </p:nvSpPr>
          <p:spPr bwMode="auto">
            <a:xfrm>
              <a:off x="4183160" y="542629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5" name="Oval 173"/>
            <p:cNvSpPr>
              <a:spLocks/>
            </p:cNvSpPr>
            <p:nvPr/>
          </p:nvSpPr>
          <p:spPr bwMode="auto">
            <a:xfrm>
              <a:off x="3939927" y="5377875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6" name="Oval 174"/>
            <p:cNvSpPr>
              <a:spLocks/>
            </p:cNvSpPr>
            <p:nvPr/>
          </p:nvSpPr>
          <p:spPr bwMode="auto">
            <a:xfrm>
              <a:off x="4283968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7" name="Oval 175"/>
            <p:cNvSpPr>
              <a:spLocks/>
            </p:cNvSpPr>
            <p:nvPr/>
          </p:nvSpPr>
          <p:spPr bwMode="auto">
            <a:xfrm>
              <a:off x="4322414" y="5402707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8" name="Oval 177"/>
            <p:cNvSpPr>
              <a:spLocks/>
            </p:cNvSpPr>
            <p:nvPr/>
          </p:nvSpPr>
          <p:spPr bwMode="auto">
            <a:xfrm>
              <a:off x="3923928" y="54164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79" name="Oval 178"/>
            <p:cNvSpPr>
              <a:spLocks/>
            </p:cNvSpPr>
            <p:nvPr/>
          </p:nvSpPr>
          <p:spPr bwMode="auto">
            <a:xfrm>
              <a:off x="4067944" y="53542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80" name="Oval 179"/>
            <p:cNvSpPr>
              <a:spLocks/>
            </p:cNvSpPr>
            <p:nvPr/>
          </p:nvSpPr>
          <p:spPr bwMode="auto">
            <a:xfrm>
              <a:off x="4124100" y="5386163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81" name="Oval 180"/>
            <p:cNvSpPr>
              <a:spLocks/>
            </p:cNvSpPr>
            <p:nvPr/>
          </p:nvSpPr>
          <p:spPr bwMode="auto">
            <a:xfrm>
              <a:off x="4255168" y="5402016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82" name="Oval 181"/>
            <p:cNvSpPr>
              <a:spLocks/>
            </p:cNvSpPr>
            <p:nvPr/>
          </p:nvSpPr>
          <p:spPr bwMode="auto">
            <a:xfrm>
              <a:off x="4207197" y="534407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83" name="Oval 182"/>
            <p:cNvSpPr>
              <a:spLocks/>
            </p:cNvSpPr>
            <p:nvPr/>
          </p:nvSpPr>
          <p:spPr bwMode="auto">
            <a:xfrm>
              <a:off x="4189288" y="538715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cxnSp>
        <p:nvCxnSpPr>
          <p:cNvPr id="469" name="Straight Arrow Connector 468"/>
          <p:cNvCxnSpPr>
            <a:cxnSpLocks noChangeShapeType="1"/>
          </p:cNvCxnSpPr>
          <p:nvPr/>
        </p:nvCxnSpPr>
        <p:spPr bwMode="auto">
          <a:xfrm>
            <a:off x="5262563" y="1990725"/>
            <a:ext cx="995362" cy="9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70" name="Straight Arrow Connector 469"/>
          <p:cNvCxnSpPr>
            <a:cxnSpLocks noChangeShapeType="1"/>
          </p:cNvCxnSpPr>
          <p:nvPr/>
        </p:nvCxnSpPr>
        <p:spPr bwMode="auto">
          <a:xfrm rot="5400000" flipH="1" flipV="1">
            <a:off x="5103813" y="2149475"/>
            <a:ext cx="339725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255086" name="Group 472"/>
          <p:cNvGrpSpPr>
            <a:grpSpLocks/>
          </p:cNvGrpSpPr>
          <p:nvPr/>
        </p:nvGrpSpPr>
        <p:grpSpPr bwMode="auto">
          <a:xfrm flipH="1">
            <a:off x="6245225" y="1235075"/>
            <a:ext cx="106363" cy="931863"/>
            <a:chOff x="1547664" y="4293096"/>
            <a:chExt cx="432048" cy="2088232"/>
          </a:xfrm>
        </p:grpSpPr>
        <p:sp>
          <p:nvSpPr>
            <p:cNvPr id="474" name="Rectangle 473"/>
            <p:cNvSpPr/>
            <p:nvPr/>
          </p:nvSpPr>
          <p:spPr bwMode="auto">
            <a:xfrm>
              <a:off x="1547664" y="4293096"/>
              <a:ext cx="432048" cy="2088232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475" name="Isosceles Triangle 474"/>
            <p:cNvSpPr>
              <a:spLocks noChangeArrowheads="1"/>
            </p:cNvSpPr>
            <p:nvPr/>
          </p:nvSpPr>
          <p:spPr bwMode="auto">
            <a:xfrm flipV="1">
              <a:off x="1547664" y="4941168"/>
              <a:ext cx="432048" cy="360040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A3A3A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cxnSp>
        <p:nvCxnSpPr>
          <p:cNvPr id="478" name="Straight Arrow Connector 477"/>
          <p:cNvCxnSpPr>
            <a:cxnSpLocks noChangeShapeType="1"/>
          </p:cNvCxnSpPr>
          <p:nvPr/>
        </p:nvCxnSpPr>
        <p:spPr bwMode="auto">
          <a:xfrm>
            <a:off x="6364288" y="1360488"/>
            <a:ext cx="711200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5090" name="Flowchart: Manual Operation 479"/>
          <p:cNvSpPr>
            <a:spLocks noChangeArrowheads="1"/>
          </p:cNvSpPr>
          <p:nvPr/>
        </p:nvSpPr>
        <p:spPr bwMode="auto">
          <a:xfrm flipV="1">
            <a:off x="7097713" y="1508125"/>
            <a:ext cx="287337" cy="215900"/>
          </a:xfrm>
          <a:prstGeom prst="flowChartManualOperation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 rot="10800000"/>
          <a:lstStyle/>
          <a:p>
            <a:endParaRPr kumimoji="1" lang="en-US">
              <a:ea typeface="新細明體" charset="0"/>
              <a:cs typeface="新細明體" charset="0"/>
            </a:endParaRPr>
          </a:p>
        </p:txBody>
      </p:sp>
      <p:sp>
        <p:nvSpPr>
          <p:cNvPr id="255091" name="Oval 478"/>
          <p:cNvSpPr>
            <a:spLocks noChangeArrowheads="1"/>
          </p:cNvSpPr>
          <p:nvPr/>
        </p:nvSpPr>
        <p:spPr bwMode="auto">
          <a:xfrm>
            <a:off x="7085013" y="1227138"/>
            <a:ext cx="312737" cy="361950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kumimoji="1" lang="en-US">
              <a:ea typeface="新細明體" charset="0"/>
              <a:cs typeface="新細明體" charset="0"/>
            </a:endParaRPr>
          </a:p>
        </p:txBody>
      </p:sp>
      <p:cxnSp>
        <p:nvCxnSpPr>
          <p:cNvPr id="481" name="Straight Arrow Connector 480"/>
          <p:cNvCxnSpPr>
            <a:cxnSpLocks noChangeShapeType="1"/>
          </p:cNvCxnSpPr>
          <p:nvPr/>
        </p:nvCxnSpPr>
        <p:spPr bwMode="auto">
          <a:xfrm>
            <a:off x="7389813" y="1350963"/>
            <a:ext cx="711200" cy="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14" name="Group 471"/>
          <p:cNvGrpSpPr>
            <a:grpSpLocks/>
          </p:cNvGrpSpPr>
          <p:nvPr/>
        </p:nvGrpSpPr>
        <p:grpSpPr bwMode="auto">
          <a:xfrm>
            <a:off x="5151438" y="5868988"/>
            <a:ext cx="227012" cy="217487"/>
            <a:chOff x="4438650" y="5686078"/>
            <a:chExt cx="227112" cy="217140"/>
          </a:xfrm>
        </p:grpSpPr>
        <p:cxnSp>
          <p:nvCxnSpPr>
            <p:cNvPr id="255094" name="Straight Arrow Connector 482"/>
            <p:cNvCxnSpPr>
              <a:cxnSpLocks noChangeShapeType="1"/>
            </p:cNvCxnSpPr>
            <p:nvPr/>
          </p:nvCxnSpPr>
          <p:spPr bwMode="auto">
            <a:xfrm rot="5400000" flipH="1" flipV="1">
              <a:off x="4331432" y="5793296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  <p:cxnSp>
          <p:nvCxnSpPr>
            <p:cNvPr id="255095" name="Straight Arrow Connector 486"/>
            <p:cNvCxnSpPr>
              <a:cxnSpLocks noChangeShapeType="1"/>
            </p:cNvCxnSpPr>
            <p:nvPr/>
          </p:nvCxnSpPr>
          <p:spPr bwMode="auto">
            <a:xfrm rot="5400000" flipH="1" flipV="1">
              <a:off x="4454116" y="5793966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  <p:cxnSp>
          <p:nvCxnSpPr>
            <p:cNvPr id="255096" name="Straight Arrow Connector 487"/>
            <p:cNvCxnSpPr>
              <a:cxnSpLocks noChangeShapeType="1"/>
            </p:cNvCxnSpPr>
            <p:nvPr/>
          </p:nvCxnSpPr>
          <p:spPr bwMode="auto">
            <a:xfrm rot="5400000" flipH="1" flipV="1">
              <a:off x="4557750" y="5795206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</p:grpSp>
      <p:grpSp>
        <p:nvGrpSpPr>
          <p:cNvPr id="15" name="Group 475"/>
          <p:cNvGrpSpPr>
            <a:grpSpLocks/>
          </p:cNvGrpSpPr>
          <p:nvPr/>
        </p:nvGrpSpPr>
        <p:grpSpPr bwMode="auto">
          <a:xfrm>
            <a:off x="5108575" y="5340350"/>
            <a:ext cx="320675" cy="315913"/>
            <a:chOff x="4396704" y="5157192"/>
            <a:chExt cx="319312" cy="316832"/>
          </a:xfrm>
        </p:grpSpPr>
        <p:sp>
          <p:nvSpPr>
            <p:cNvPr id="255098" name="Oval 183"/>
            <p:cNvSpPr>
              <a:spLocks/>
            </p:cNvSpPr>
            <p:nvPr/>
          </p:nvSpPr>
          <p:spPr bwMode="auto">
            <a:xfrm>
              <a:off x="4495350" y="5388177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099" name="Oval 189"/>
            <p:cNvSpPr>
              <a:spLocks/>
            </p:cNvSpPr>
            <p:nvPr/>
          </p:nvSpPr>
          <p:spPr bwMode="auto">
            <a:xfrm>
              <a:off x="4510433" y="525800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0" name="Oval 191"/>
            <p:cNvSpPr>
              <a:spLocks/>
            </p:cNvSpPr>
            <p:nvPr/>
          </p:nvSpPr>
          <p:spPr bwMode="auto">
            <a:xfrm>
              <a:off x="4687216" y="54151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1" name="Oval 192"/>
            <p:cNvSpPr>
              <a:spLocks/>
            </p:cNvSpPr>
            <p:nvPr/>
          </p:nvSpPr>
          <p:spPr bwMode="auto">
            <a:xfrm>
              <a:off x="4654449" y="533000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2" name="Oval 194"/>
            <p:cNvSpPr>
              <a:spLocks/>
            </p:cNvSpPr>
            <p:nvPr/>
          </p:nvSpPr>
          <p:spPr bwMode="auto">
            <a:xfrm>
              <a:off x="4597524" y="54452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3" name="Oval 195"/>
            <p:cNvSpPr>
              <a:spLocks/>
            </p:cNvSpPr>
            <p:nvPr/>
          </p:nvSpPr>
          <p:spPr bwMode="auto">
            <a:xfrm>
              <a:off x="4495350" y="5214792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4" name="Oval 197"/>
            <p:cNvSpPr>
              <a:spLocks/>
            </p:cNvSpPr>
            <p:nvPr/>
          </p:nvSpPr>
          <p:spPr bwMode="auto">
            <a:xfrm>
              <a:off x="4582441" y="5343847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5" name="Oval 198"/>
            <p:cNvSpPr>
              <a:spLocks/>
            </p:cNvSpPr>
            <p:nvPr/>
          </p:nvSpPr>
          <p:spPr bwMode="auto">
            <a:xfrm>
              <a:off x="4510433" y="533000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6" name="Oval 199"/>
            <p:cNvSpPr>
              <a:spLocks/>
            </p:cNvSpPr>
            <p:nvPr/>
          </p:nvSpPr>
          <p:spPr bwMode="auto">
            <a:xfrm>
              <a:off x="4597524" y="5271839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7" name="Oval 200"/>
            <p:cNvSpPr>
              <a:spLocks/>
            </p:cNvSpPr>
            <p:nvPr/>
          </p:nvSpPr>
          <p:spPr bwMode="auto">
            <a:xfrm>
              <a:off x="4396704" y="5415188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8" name="Oval 202"/>
            <p:cNvSpPr>
              <a:spLocks/>
            </p:cNvSpPr>
            <p:nvPr/>
          </p:nvSpPr>
          <p:spPr bwMode="auto">
            <a:xfrm>
              <a:off x="4453508" y="5445224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09" name="Oval 203"/>
            <p:cNvSpPr>
              <a:spLocks/>
            </p:cNvSpPr>
            <p:nvPr/>
          </p:nvSpPr>
          <p:spPr bwMode="auto">
            <a:xfrm>
              <a:off x="4625649" y="5185992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10" name="Oval 204"/>
            <p:cNvSpPr>
              <a:spLocks/>
            </p:cNvSpPr>
            <p:nvPr/>
          </p:nvSpPr>
          <p:spPr bwMode="auto">
            <a:xfrm>
              <a:off x="4553641" y="522920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11" name="Oval 205"/>
            <p:cNvSpPr>
              <a:spLocks/>
            </p:cNvSpPr>
            <p:nvPr/>
          </p:nvSpPr>
          <p:spPr bwMode="auto">
            <a:xfrm>
              <a:off x="4568724" y="5157192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55112" name="Oval 206"/>
            <p:cNvSpPr>
              <a:spLocks/>
            </p:cNvSpPr>
            <p:nvPr/>
          </p:nvSpPr>
          <p:spPr bwMode="auto">
            <a:xfrm>
              <a:off x="4654449" y="5229200"/>
              <a:ext cx="28800" cy="288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cxnSp>
          <p:nvCxnSpPr>
            <p:cNvPr id="255113" name="Straight Arrow Connector 488"/>
            <p:cNvCxnSpPr>
              <a:cxnSpLocks noChangeShapeType="1"/>
            </p:cNvCxnSpPr>
            <p:nvPr/>
          </p:nvCxnSpPr>
          <p:spPr bwMode="auto">
            <a:xfrm rot="5400000" flipH="1" flipV="1">
              <a:off x="4348099" y="5353560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  <p:cxnSp>
          <p:nvCxnSpPr>
            <p:cNvPr id="255114" name="Straight Arrow Connector 489"/>
            <p:cNvCxnSpPr>
              <a:cxnSpLocks noChangeShapeType="1"/>
            </p:cNvCxnSpPr>
            <p:nvPr/>
          </p:nvCxnSpPr>
          <p:spPr bwMode="auto">
            <a:xfrm rot="5400000" flipH="1" flipV="1">
              <a:off x="4470783" y="5354230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  <p:cxnSp>
          <p:nvCxnSpPr>
            <p:cNvPr id="255115" name="Straight Arrow Connector 490"/>
            <p:cNvCxnSpPr>
              <a:cxnSpLocks noChangeShapeType="1"/>
            </p:cNvCxnSpPr>
            <p:nvPr/>
          </p:nvCxnSpPr>
          <p:spPr bwMode="auto">
            <a:xfrm rot="5400000" flipH="1" flipV="1">
              <a:off x="4574417" y="5355470"/>
              <a:ext cx="215230" cy="794"/>
            </a:xfrm>
            <a:prstGeom prst="straightConnector1">
              <a:avLst/>
            </a:prstGeom>
            <a:noFill/>
            <a:ln w="19050">
              <a:solidFill>
                <a:srgbClr val="FFC000"/>
              </a:solidFill>
              <a:round/>
              <a:headEnd/>
              <a:tailEnd type="arrow" w="sm" len="med"/>
            </a:ln>
          </p:spPr>
        </p:cxnSp>
      </p:grpSp>
      <p:sp>
        <p:nvSpPr>
          <p:cNvPr id="255116" name="TextBox 485"/>
          <p:cNvSpPr txBox="1">
            <a:spLocks noChangeArrowheads="1"/>
          </p:cNvSpPr>
          <p:nvPr/>
        </p:nvSpPr>
        <p:spPr bwMode="auto">
          <a:xfrm>
            <a:off x="0" y="5843588"/>
            <a:ext cx="1439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>
                <a:ea typeface="新細明體" charset="0"/>
                <a:cs typeface="新細明體" charset="0"/>
              </a:rPr>
              <a:t>compressed air</a:t>
            </a:r>
          </a:p>
        </p:txBody>
      </p:sp>
      <p:sp>
        <p:nvSpPr>
          <p:cNvPr id="255117" name="TextBox 493"/>
          <p:cNvSpPr txBox="1">
            <a:spLocks noChangeArrowheads="1"/>
          </p:cNvSpPr>
          <p:nvPr/>
        </p:nvSpPr>
        <p:spPr bwMode="auto">
          <a:xfrm>
            <a:off x="2484438" y="6419850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1600">
                <a:ea typeface="新細明體" charset="0"/>
                <a:cs typeface="新細明體" charset="0"/>
              </a:rPr>
              <a:t>stir</a:t>
            </a:r>
          </a:p>
        </p:txBody>
      </p:sp>
      <p:sp>
        <p:nvSpPr>
          <p:cNvPr id="255118" name="TextBox 494"/>
          <p:cNvSpPr txBox="1">
            <a:spLocks noChangeArrowheads="1"/>
          </p:cNvSpPr>
          <p:nvPr/>
        </p:nvSpPr>
        <p:spPr bwMode="auto">
          <a:xfrm>
            <a:off x="2051050" y="5051425"/>
            <a:ext cx="1441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1600">
                <a:ea typeface="新細明體" charset="0"/>
                <a:cs typeface="新細明體" charset="0"/>
              </a:rPr>
              <a:t>nebulizer</a:t>
            </a:r>
          </a:p>
        </p:txBody>
      </p:sp>
      <p:sp>
        <p:nvSpPr>
          <p:cNvPr id="255119" name="TextBox 495"/>
          <p:cNvSpPr txBox="1">
            <a:spLocks noChangeArrowheads="1"/>
          </p:cNvSpPr>
          <p:nvPr/>
        </p:nvSpPr>
        <p:spPr bwMode="auto">
          <a:xfrm>
            <a:off x="6011863" y="605948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2000">
                <a:ea typeface="新細明體" charset="0"/>
                <a:cs typeface="新細明體" charset="0"/>
              </a:rPr>
              <a:t>burner</a:t>
            </a:r>
          </a:p>
        </p:txBody>
      </p:sp>
      <p:sp>
        <p:nvSpPr>
          <p:cNvPr id="255120" name="TextBox 496"/>
          <p:cNvSpPr txBox="1">
            <a:spLocks noChangeArrowheads="1"/>
          </p:cNvSpPr>
          <p:nvPr/>
        </p:nvSpPr>
        <p:spPr bwMode="auto">
          <a:xfrm>
            <a:off x="4022725" y="224631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>
                <a:ea typeface="新細明體" charset="0"/>
                <a:cs typeface="新細明體" charset="0"/>
              </a:rPr>
              <a:t>collector</a:t>
            </a:r>
          </a:p>
        </p:txBody>
      </p:sp>
      <p:sp>
        <p:nvSpPr>
          <p:cNvPr id="255121" name="TextBox 497"/>
          <p:cNvSpPr txBox="1">
            <a:spLocks noChangeArrowheads="1"/>
          </p:cNvSpPr>
          <p:nvPr/>
        </p:nvSpPr>
        <p:spPr bwMode="auto">
          <a:xfrm>
            <a:off x="5795963" y="26035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>
                <a:ea typeface="新細明體" charset="0"/>
                <a:cs typeface="新細明體" charset="0"/>
              </a:rPr>
              <a:t>filter</a:t>
            </a:r>
          </a:p>
        </p:txBody>
      </p:sp>
      <p:grpSp>
        <p:nvGrpSpPr>
          <p:cNvPr id="16" name="Group 504"/>
          <p:cNvGrpSpPr>
            <a:grpSpLocks/>
          </p:cNvGrpSpPr>
          <p:nvPr/>
        </p:nvGrpSpPr>
        <p:grpSpPr bwMode="auto">
          <a:xfrm>
            <a:off x="5199063" y="4548188"/>
            <a:ext cx="2109787" cy="649287"/>
            <a:chOff x="5199746" y="4365104"/>
            <a:chExt cx="2108558" cy="649952"/>
          </a:xfrm>
        </p:grpSpPr>
        <p:grpSp>
          <p:nvGrpSpPr>
            <p:cNvPr id="255123" name="Group 476"/>
            <p:cNvGrpSpPr>
              <a:grpSpLocks/>
            </p:cNvGrpSpPr>
            <p:nvPr/>
          </p:nvGrpSpPr>
          <p:grpSpPr bwMode="auto">
            <a:xfrm>
              <a:off x="5199746" y="4365104"/>
              <a:ext cx="156906" cy="649952"/>
              <a:chOff x="4487102" y="4365104"/>
              <a:chExt cx="156906" cy="649952"/>
            </a:xfrm>
          </p:grpSpPr>
          <p:sp>
            <p:nvSpPr>
              <p:cNvPr id="255124" name="Rectangle 47"/>
              <p:cNvSpPr>
                <a:spLocks noChangeArrowheads="1"/>
              </p:cNvSpPr>
              <p:nvPr/>
            </p:nvSpPr>
            <p:spPr bwMode="auto">
              <a:xfrm>
                <a:off x="4537466" y="4365104"/>
                <a:ext cx="45318" cy="64995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25" name="Oval 249"/>
              <p:cNvSpPr>
                <a:spLocks/>
              </p:cNvSpPr>
              <p:nvPr/>
            </p:nvSpPr>
            <p:spPr bwMode="auto">
              <a:xfrm>
                <a:off x="4612574" y="445354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26" name="Oval 282"/>
              <p:cNvSpPr>
                <a:spLocks/>
              </p:cNvSpPr>
              <p:nvPr/>
            </p:nvSpPr>
            <p:spPr bwMode="auto">
              <a:xfrm>
                <a:off x="4556760" y="47091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27" name="Oval 283"/>
              <p:cNvSpPr>
                <a:spLocks/>
              </p:cNvSpPr>
              <p:nvPr/>
            </p:nvSpPr>
            <p:spPr bwMode="auto">
              <a:xfrm>
                <a:off x="4535335" y="46182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28" name="Oval 284"/>
              <p:cNvSpPr>
                <a:spLocks/>
              </p:cNvSpPr>
              <p:nvPr/>
            </p:nvSpPr>
            <p:spPr bwMode="auto">
              <a:xfrm>
                <a:off x="4558444" y="441014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29" name="Oval 285"/>
              <p:cNvSpPr>
                <a:spLocks/>
              </p:cNvSpPr>
              <p:nvPr/>
            </p:nvSpPr>
            <p:spPr bwMode="auto">
              <a:xfrm>
                <a:off x="4546761" y="484219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0" name="Oval 286"/>
              <p:cNvSpPr>
                <a:spLocks/>
              </p:cNvSpPr>
              <p:nvPr/>
            </p:nvSpPr>
            <p:spPr bwMode="auto">
              <a:xfrm>
                <a:off x="4543200" y="450912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1" name="Oval 290"/>
              <p:cNvSpPr>
                <a:spLocks/>
              </p:cNvSpPr>
              <p:nvPr/>
            </p:nvSpPr>
            <p:spPr bwMode="auto">
              <a:xfrm>
                <a:off x="4595479" y="468699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2" name="Oval 293"/>
              <p:cNvSpPr>
                <a:spLocks/>
              </p:cNvSpPr>
              <p:nvPr/>
            </p:nvSpPr>
            <p:spPr bwMode="auto">
              <a:xfrm>
                <a:off x="4487102" y="441978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3" name="Oval 294"/>
              <p:cNvSpPr>
                <a:spLocks/>
              </p:cNvSpPr>
              <p:nvPr/>
            </p:nvSpPr>
            <p:spPr bwMode="auto">
              <a:xfrm>
                <a:off x="4499992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4" name="Oval 304"/>
              <p:cNvSpPr>
                <a:spLocks/>
              </p:cNvSpPr>
              <p:nvPr/>
            </p:nvSpPr>
            <p:spPr bwMode="auto">
              <a:xfrm>
                <a:off x="4629608" y="48547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5" name="Oval 305"/>
              <p:cNvSpPr>
                <a:spLocks/>
              </p:cNvSpPr>
              <p:nvPr/>
            </p:nvSpPr>
            <p:spPr bwMode="auto">
              <a:xfrm>
                <a:off x="4606804" y="47963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6" name="Oval 306"/>
              <p:cNvSpPr>
                <a:spLocks/>
              </p:cNvSpPr>
              <p:nvPr/>
            </p:nvSpPr>
            <p:spPr bwMode="auto">
              <a:xfrm>
                <a:off x="4568575" y="47675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7" name="Oval 307"/>
              <p:cNvSpPr>
                <a:spLocks/>
              </p:cNvSpPr>
              <p:nvPr/>
            </p:nvSpPr>
            <p:spPr bwMode="auto">
              <a:xfrm>
                <a:off x="4496567" y="47486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8" name="Oval 308"/>
              <p:cNvSpPr>
                <a:spLocks/>
              </p:cNvSpPr>
              <p:nvPr/>
            </p:nvSpPr>
            <p:spPr bwMode="auto">
              <a:xfrm>
                <a:off x="4557600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39" name="Oval 309"/>
              <p:cNvSpPr>
                <a:spLocks/>
              </p:cNvSpPr>
              <p:nvPr/>
            </p:nvSpPr>
            <p:spPr bwMode="auto">
              <a:xfrm>
                <a:off x="4603947" y="45667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0" name="Oval 310"/>
              <p:cNvSpPr>
                <a:spLocks/>
              </p:cNvSpPr>
              <p:nvPr/>
            </p:nvSpPr>
            <p:spPr bwMode="auto">
              <a:xfrm>
                <a:off x="4572000" y="45391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sp>
          <p:nvSpPr>
            <p:cNvPr id="255141" name="TextBox 498"/>
            <p:cNvSpPr txBox="1">
              <a:spLocks noChangeArrowheads="1"/>
            </p:cNvSpPr>
            <p:nvPr/>
          </p:nvSpPr>
          <p:spPr bwMode="auto">
            <a:xfrm>
              <a:off x="5436146" y="4509714"/>
              <a:ext cx="1872158" cy="33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1" lang="en-US" sz="1600">
                  <a:solidFill>
                    <a:srgbClr val="00FF00"/>
                  </a:solidFill>
                  <a:ea typeface="新細明體" charset="0"/>
                  <a:cs typeface="新細明體" charset="0"/>
                </a:rPr>
                <a:t>flame </a:t>
              </a:r>
              <a:r>
                <a:rPr kumimoji="1" lang="en-US" sz="1600">
                  <a:ea typeface="新細明體" charset="0"/>
                  <a:cs typeface="新細明體" charset="0"/>
                </a:rPr>
                <a:t>+</a:t>
              </a:r>
              <a:r>
                <a:rPr kumimoji="1" lang="en-US" sz="1600">
                  <a:solidFill>
                    <a:srgbClr val="00FF00"/>
                  </a:solidFill>
                  <a:ea typeface="新細明體" charset="0"/>
                  <a:cs typeface="新細明體" charset="0"/>
                </a:rPr>
                <a:t> </a:t>
              </a:r>
              <a:r>
                <a:rPr kumimoji="1" lang="en-US" sz="1600">
                  <a:solidFill>
                    <a:srgbClr val="996600"/>
                  </a:solidFill>
                  <a:ea typeface="新細明體" charset="0"/>
                  <a:cs typeface="新細明體" charset="0"/>
                </a:rPr>
                <a:t>particles</a:t>
              </a:r>
              <a:endParaRPr kumimoji="1" lang="en-US" sz="1600">
                <a:solidFill>
                  <a:srgbClr val="00FF00"/>
                </a:solidFill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18" name="Group 505"/>
          <p:cNvGrpSpPr>
            <a:grpSpLocks/>
          </p:cNvGrpSpPr>
          <p:nvPr/>
        </p:nvGrpSpPr>
        <p:grpSpPr bwMode="auto">
          <a:xfrm>
            <a:off x="4924425" y="2778125"/>
            <a:ext cx="1879600" cy="1689100"/>
            <a:chOff x="4924604" y="2595634"/>
            <a:chExt cx="1879644" cy="1688348"/>
          </a:xfrm>
        </p:grpSpPr>
        <p:grpSp>
          <p:nvGrpSpPr>
            <p:cNvPr id="255143" name="Group 484"/>
            <p:cNvGrpSpPr>
              <a:grpSpLocks/>
            </p:cNvGrpSpPr>
            <p:nvPr/>
          </p:nvGrpSpPr>
          <p:grpSpPr bwMode="auto">
            <a:xfrm>
              <a:off x="4924604" y="2595634"/>
              <a:ext cx="721591" cy="1688348"/>
              <a:chOff x="4210449" y="2595634"/>
              <a:chExt cx="721591" cy="1688348"/>
            </a:xfrm>
          </p:grpSpPr>
          <p:sp>
            <p:nvSpPr>
              <p:cNvPr id="255144" name="Oval 341"/>
              <p:cNvSpPr>
                <a:spLocks/>
              </p:cNvSpPr>
              <p:nvPr/>
            </p:nvSpPr>
            <p:spPr bwMode="auto">
              <a:xfrm>
                <a:off x="4867870" y="271619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5" name="Oval 367"/>
              <p:cNvSpPr>
                <a:spLocks/>
              </p:cNvSpPr>
              <p:nvPr/>
            </p:nvSpPr>
            <p:spPr bwMode="auto">
              <a:xfrm>
                <a:off x="4851716" y="265139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6" name="Oval 383"/>
              <p:cNvSpPr>
                <a:spLocks/>
              </p:cNvSpPr>
              <p:nvPr/>
            </p:nvSpPr>
            <p:spPr bwMode="auto">
              <a:xfrm>
                <a:off x="4432963" y="25956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7" name="Oval 395"/>
              <p:cNvSpPr>
                <a:spLocks/>
              </p:cNvSpPr>
              <p:nvPr/>
            </p:nvSpPr>
            <p:spPr bwMode="auto">
              <a:xfrm>
                <a:off x="4346547" y="259563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8" name="Oval 411"/>
              <p:cNvSpPr>
                <a:spLocks/>
              </p:cNvSpPr>
              <p:nvPr/>
            </p:nvSpPr>
            <p:spPr bwMode="auto">
              <a:xfrm>
                <a:off x="4853012" y="286858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49" name="Oval 420"/>
              <p:cNvSpPr>
                <a:spLocks/>
              </p:cNvSpPr>
              <p:nvPr/>
            </p:nvSpPr>
            <p:spPr bwMode="auto">
              <a:xfrm>
                <a:off x="4857654" y="265631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0" name="Oval 427"/>
              <p:cNvSpPr>
                <a:spLocks/>
              </p:cNvSpPr>
              <p:nvPr/>
            </p:nvSpPr>
            <p:spPr bwMode="auto">
              <a:xfrm>
                <a:off x="4873623" y="264726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1" name="Oval 461"/>
              <p:cNvSpPr>
                <a:spLocks/>
              </p:cNvSpPr>
              <p:nvPr/>
            </p:nvSpPr>
            <p:spPr bwMode="auto">
              <a:xfrm>
                <a:off x="4874470" y="267513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2" name="Oval 207"/>
              <p:cNvSpPr>
                <a:spLocks/>
              </p:cNvSpPr>
              <p:nvPr/>
            </p:nvSpPr>
            <p:spPr bwMode="auto">
              <a:xfrm>
                <a:off x="4367188" y="319211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3" name="Oval 208"/>
              <p:cNvSpPr>
                <a:spLocks/>
              </p:cNvSpPr>
              <p:nvPr/>
            </p:nvSpPr>
            <p:spPr bwMode="auto">
              <a:xfrm>
                <a:off x="4426618" y="325041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4" name="Oval 209"/>
              <p:cNvSpPr>
                <a:spLocks/>
              </p:cNvSpPr>
              <p:nvPr/>
            </p:nvSpPr>
            <p:spPr bwMode="auto">
              <a:xfrm>
                <a:off x="4455418" y="319733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5" name="Oval 210"/>
              <p:cNvSpPr>
                <a:spLocks/>
              </p:cNvSpPr>
              <p:nvPr/>
            </p:nvSpPr>
            <p:spPr bwMode="auto">
              <a:xfrm>
                <a:off x="4282457" y="31409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6" name="Oval 211"/>
              <p:cNvSpPr>
                <a:spLocks/>
              </p:cNvSpPr>
              <p:nvPr/>
            </p:nvSpPr>
            <p:spPr bwMode="auto">
              <a:xfrm>
                <a:off x="4360168" y="315084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7" name="Oval 212"/>
              <p:cNvSpPr>
                <a:spLocks/>
              </p:cNvSpPr>
              <p:nvPr/>
            </p:nvSpPr>
            <p:spPr bwMode="auto">
              <a:xfrm>
                <a:off x="4395538" y="318271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8" name="Oval 213"/>
              <p:cNvSpPr>
                <a:spLocks/>
              </p:cNvSpPr>
              <p:nvPr/>
            </p:nvSpPr>
            <p:spPr bwMode="auto">
              <a:xfrm>
                <a:off x="4354465" y="3248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59" name="Oval 214"/>
              <p:cNvSpPr>
                <a:spLocks/>
              </p:cNvSpPr>
              <p:nvPr/>
            </p:nvSpPr>
            <p:spPr bwMode="auto">
              <a:xfrm>
                <a:off x="4426473" y="32192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0" name="Oval 215"/>
              <p:cNvSpPr>
                <a:spLocks/>
              </p:cNvSpPr>
              <p:nvPr/>
            </p:nvSpPr>
            <p:spPr bwMode="auto">
              <a:xfrm>
                <a:off x="4366392" y="336458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1" name="Oval 216"/>
              <p:cNvSpPr>
                <a:spLocks/>
              </p:cNvSpPr>
              <p:nvPr/>
            </p:nvSpPr>
            <p:spPr bwMode="auto">
              <a:xfrm>
                <a:off x="4507186" y="32561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2" name="Oval 217"/>
              <p:cNvSpPr>
                <a:spLocks/>
              </p:cNvSpPr>
              <p:nvPr/>
            </p:nvSpPr>
            <p:spPr bwMode="auto">
              <a:xfrm>
                <a:off x="4449715" y="321796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3" name="Oval 218"/>
              <p:cNvSpPr>
                <a:spLocks/>
              </p:cNvSpPr>
              <p:nvPr/>
            </p:nvSpPr>
            <p:spPr bwMode="auto">
              <a:xfrm>
                <a:off x="4458841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4" name="Oval 219"/>
              <p:cNvSpPr>
                <a:spLocks/>
              </p:cNvSpPr>
              <p:nvPr/>
            </p:nvSpPr>
            <p:spPr bwMode="auto">
              <a:xfrm>
                <a:off x="4523555" y="34220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5" name="Oval 220"/>
              <p:cNvSpPr>
                <a:spLocks/>
              </p:cNvSpPr>
              <p:nvPr/>
            </p:nvSpPr>
            <p:spPr bwMode="auto">
              <a:xfrm>
                <a:off x="4646065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6" name="Oval 221"/>
              <p:cNvSpPr>
                <a:spLocks/>
              </p:cNvSpPr>
              <p:nvPr/>
            </p:nvSpPr>
            <p:spPr bwMode="auto">
              <a:xfrm>
                <a:off x="4602857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7" name="Oval 222"/>
              <p:cNvSpPr>
                <a:spLocks/>
              </p:cNvSpPr>
              <p:nvPr/>
            </p:nvSpPr>
            <p:spPr bwMode="auto">
              <a:xfrm>
                <a:off x="4430041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8" name="Oval 223"/>
              <p:cNvSpPr>
                <a:spLocks/>
              </p:cNvSpPr>
              <p:nvPr/>
            </p:nvSpPr>
            <p:spPr bwMode="auto">
              <a:xfrm>
                <a:off x="4426473" y="32561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69" name="Oval 224"/>
              <p:cNvSpPr>
                <a:spLocks/>
              </p:cNvSpPr>
              <p:nvPr/>
            </p:nvSpPr>
            <p:spPr bwMode="auto">
              <a:xfrm>
                <a:off x="4530849" y="33569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0" name="Oval 225"/>
              <p:cNvSpPr>
                <a:spLocks/>
              </p:cNvSpPr>
              <p:nvPr/>
            </p:nvSpPr>
            <p:spPr bwMode="auto">
              <a:xfrm>
                <a:off x="4685705" y="33938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1" name="Oval 226"/>
              <p:cNvSpPr>
                <a:spLocks/>
              </p:cNvSpPr>
              <p:nvPr/>
            </p:nvSpPr>
            <p:spPr bwMode="auto">
              <a:xfrm>
                <a:off x="4435902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2" name="Oval 227"/>
              <p:cNvSpPr>
                <a:spLocks/>
              </p:cNvSpPr>
              <p:nvPr/>
            </p:nvSpPr>
            <p:spPr bwMode="auto">
              <a:xfrm>
                <a:off x="4507910" y="355408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3" name="Oval 228"/>
              <p:cNvSpPr>
                <a:spLocks/>
              </p:cNvSpPr>
              <p:nvPr/>
            </p:nvSpPr>
            <p:spPr bwMode="auto">
              <a:xfrm>
                <a:off x="4479110" y="3601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4" name="Oval 229"/>
              <p:cNvSpPr>
                <a:spLocks/>
              </p:cNvSpPr>
              <p:nvPr/>
            </p:nvSpPr>
            <p:spPr bwMode="auto">
              <a:xfrm>
                <a:off x="4579918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5" name="Oval 230"/>
              <p:cNvSpPr>
                <a:spLocks/>
              </p:cNvSpPr>
              <p:nvPr/>
            </p:nvSpPr>
            <p:spPr bwMode="auto">
              <a:xfrm>
                <a:off x="4660631" y="361000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6" name="Oval 231"/>
              <p:cNvSpPr>
                <a:spLocks/>
              </p:cNvSpPr>
              <p:nvPr/>
            </p:nvSpPr>
            <p:spPr bwMode="auto">
              <a:xfrm>
                <a:off x="4651926" y="35442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7" name="Oval 232"/>
              <p:cNvSpPr>
                <a:spLocks/>
              </p:cNvSpPr>
              <p:nvPr/>
            </p:nvSpPr>
            <p:spPr bwMode="auto">
              <a:xfrm>
                <a:off x="4426473" y="382533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8" name="Oval 233"/>
              <p:cNvSpPr>
                <a:spLocks/>
              </p:cNvSpPr>
              <p:nvPr/>
            </p:nvSpPr>
            <p:spPr bwMode="auto">
              <a:xfrm>
                <a:off x="4548983" y="38322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79" name="Oval 234"/>
              <p:cNvSpPr>
                <a:spLocks/>
              </p:cNvSpPr>
              <p:nvPr/>
            </p:nvSpPr>
            <p:spPr bwMode="auto">
              <a:xfrm>
                <a:off x="4505775" y="37791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0" name="Oval 235"/>
              <p:cNvSpPr>
                <a:spLocks/>
              </p:cNvSpPr>
              <p:nvPr/>
            </p:nvSpPr>
            <p:spPr bwMode="auto">
              <a:xfrm>
                <a:off x="4628684" y="358243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1" name="Oval 236"/>
              <p:cNvSpPr>
                <a:spLocks/>
              </p:cNvSpPr>
              <p:nvPr/>
            </p:nvSpPr>
            <p:spPr bwMode="auto">
              <a:xfrm>
                <a:off x="4433767" y="37602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2" name="Oval 237"/>
              <p:cNvSpPr>
                <a:spLocks/>
              </p:cNvSpPr>
              <p:nvPr/>
            </p:nvSpPr>
            <p:spPr bwMode="auto">
              <a:xfrm>
                <a:off x="4588623" y="37971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3" name="Oval 238"/>
              <p:cNvSpPr>
                <a:spLocks/>
              </p:cNvSpPr>
              <p:nvPr/>
            </p:nvSpPr>
            <p:spPr bwMode="auto">
              <a:xfrm>
                <a:off x="4435902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4" name="Oval 239"/>
              <p:cNvSpPr>
                <a:spLocks/>
              </p:cNvSpPr>
              <p:nvPr/>
            </p:nvSpPr>
            <p:spPr bwMode="auto">
              <a:xfrm>
                <a:off x="4507910" y="39861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5" name="Oval 240"/>
              <p:cNvSpPr>
                <a:spLocks/>
              </p:cNvSpPr>
              <p:nvPr/>
            </p:nvSpPr>
            <p:spPr bwMode="auto">
              <a:xfrm>
                <a:off x="4479110" y="40338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6" name="Oval 241"/>
              <p:cNvSpPr>
                <a:spLocks/>
              </p:cNvSpPr>
              <p:nvPr/>
            </p:nvSpPr>
            <p:spPr bwMode="auto">
              <a:xfrm>
                <a:off x="4579918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7" name="Oval 242"/>
              <p:cNvSpPr>
                <a:spLocks/>
              </p:cNvSpPr>
              <p:nvPr/>
            </p:nvSpPr>
            <p:spPr bwMode="auto">
              <a:xfrm>
                <a:off x="4660631" y="40420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8" name="Oval 243"/>
              <p:cNvSpPr>
                <a:spLocks/>
              </p:cNvSpPr>
              <p:nvPr/>
            </p:nvSpPr>
            <p:spPr bwMode="auto">
              <a:xfrm>
                <a:off x="4651926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89" name="Oval 244"/>
              <p:cNvSpPr>
                <a:spLocks/>
              </p:cNvSpPr>
              <p:nvPr/>
            </p:nvSpPr>
            <p:spPr bwMode="auto">
              <a:xfrm>
                <a:off x="4528579" y="426958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0" name="Oval 246"/>
              <p:cNvSpPr>
                <a:spLocks/>
              </p:cNvSpPr>
              <p:nvPr/>
            </p:nvSpPr>
            <p:spPr bwMode="auto">
              <a:xfrm>
                <a:off x="4505775" y="42112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1" name="Oval 247"/>
              <p:cNvSpPr>
                <a:spLocks/>
              </p:cNvSpPr>
              <p:nvPr/>
            </p:nvSpPr>
            <p:spPr bwMode="auto">
              <a:xfrm>
                <a:off x="4628684" y="401448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2" name="Oval 248"/>
              <p:cNvSpPr>
                <a:spLocks/>
              </p:cNvSpPr>
              <p:nvPr/>
            </p:nvSpPr>
            <p:spPr bwMode="auto">
              <a:xfrm>
                <a:off x="4524443" y="411267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3" name="Oval 250"/>
              <p:cNvSpPr>
                <a:spLocks/>
              </p:cNvSpPr>
              <p:nvPr/>
            </p:nvSpPr>
            <p:spPr bwMode="auto">
              <a:xfrm>
                <a:off x="4591917" y="31476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4" name="Oval 251"/>
              <p:cNvSpPr>
                <a:spLocks/>
              </p:cNvSpPr>
              <p:nvPr/>
            </p:nvSpPr>
            <p:spPr bwMode="auto">
              <a:xfrm>
                <a:off x="4781830" y="312651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5" name="Oval 252"/>
              <p:cNvSpPr>
                <a:spLocks/>
              </p:cNvSpPr>
              <p:nvPr/>
            </p:nvSpPr>
            <p:spPr bwMode="auto">
              <a:xfrm>
                <a:off x="4757713" y="312532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6" name="Oval 253"/>
              <p:cNvSpPr>
                <a:spLocks/>
              </p:cNvSpPr>
              <p:nvPr/>
            </p:nvSpPr>
            <p:spPr bwMode="auto">
              <a:xfrm>
                <a:off x="4607994" y="31558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7" name="Oval 254"/>
              <p:cNvSpPr>
                <a:spLocks/>
              </p:cNvSpPr>
              <p:nvPr/>
            </p:nvSpPr>
            <p:spPr bwMode="auto">
              <a:xfrm>
                <a:off x="4613697" y="31063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8" name="Oval 255"/>
              <p:cNvSpPr>
                <a:spLocks/>
              </p:cNvSpPr>
              <p:nvPr/>
            </p:nvSpPr>
            <p:spPr bwMode="auto">
              <a:xfrm>
                <a:off x="4649067" y="31382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199" name="Oval 256"/>
              <p:cNvSpPr>
                <a:spLocks/>
              </p:cNvSpPr>
              <p:nvPr/>
            </p:nvSpPr>
            <p:spPr bwMode="auto">
              <a:xfrm>
                <a:off x="4680002" y="31747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0" name="Oval 257"/>
              <p:cNvSpPr>
                <a:spLocks/>
              </p:cNvSpPr>
              <p:nvPr/>
            </p:nvSpPr>
            <p:spPr bwMode="auto">
              <a:xfrm>
                <a:off x="4753413" y="30482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1" name="Oval 258"/>
              <p:cNvSpPr>
                <a:spLocks/>
              </p:cNvSpPr>
              <p:nvPr/>
            </p:nvSpPr>
            <p:spPr bwMode="auto">
              <a:xfrm>
                <a:off x="4642497" y="299695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2" name="Oval 259"/>
              <p:cNvSpPr>
                <a:spLocks/>
              </p:cNvSpPr>
              <p:nvPr/>
            </p:nvSpPr>
            <p:spPr bwMode="auto">
              <a:xfrm>
                <a:off x="4663925" y="31822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3" name="Oval 260"/>
              <p:cNvSpPr>
                <a:spLocks/>
              </p:cNvSpPr>
              <p:nvPr/>
            </p:nvSpPr>
            <p:spPr bwMode="auto">
              <a:xfrm>
                <a:off x="4800921" y="321297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4" name="Oval 261"/>
              <p:cNvSpPr>
                <a:spLocks/>
              </p:cNvSpPr>
              <p:nvPr/>
            </p:nvSpPr>
            <p:spPr bwMode="auto">
              <a:xfrm>
                <a:off x="4282457" y="270892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5" name="Oval 262"/>
              <p:cNvSpPr>
                <a:spLocks/>
              </p:cNvSpPr>
              <p:nvPr/>
            </p:nvSpPr>
            <p:spPr bwMode="auto">
              <a:xfrm>
                <a:off x="4680002" y="31904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6" name="Oval 263"/>
              <p:cNvSpPr>
                <a:spLocks/>
              </p:cNvSpPr>
              <p:nvPr/>
            </p:nvSpPr>
            <p:spPr bwMode="auto">
              <a:xfrm>
                <a:off x="4685705" y="31409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7" name="Oval 264"/>
              <p:cNvSpPr>
                <a:spLocks/>
              </p:cNvSpPr>
              <p:nvPr/>
            </p:nvSpPr>
            <p:spPr bwMode="auto">
              <a:xfrm>
                <a:off x="4714505" y="285293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8" name="Oval 265"/>
              <p:cNvSpPr>
                <a:spLocks/>
              </p:cNvSpPr>
              <p:nvPr/>
            </p:nvSpPr>
            <p:spPr bwMode="auto">
              <a:xfrm>
                <a:off x="4642497" y="328498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09" name="Oval 266"/>
              <p:cNvSpPr>
                <a:spLocks/>
              </p:cNvSpPr>
              <p:nvPr/>
            </p:nvSpPr>
            <p:spPr bwMode="auto">
              <a:xfrm>
                <a:off x="4714505" y="323360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0" name="Oval 267"/>
              <p:cNvSpPr>
                <a:spLocks/>
              </p:cNvSpPr>
              <p:nvPr/>
            </p:nvSpPr>
            <p:spPr bwMode="auto">
              <a:xfrm>
                <a:off x="4800776" y="321875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1" name="Oval 268"/>
              <p:cNvSpPr>
                <a:spLocks/>
              </p:cNvSpPr>
              <p:nvPr/>
            </p:nvSpPr>
            <p:spPr bwMode="auto">
              <a:xfrm>
                <a:off x="4403376" y="30907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2" name="Oval 269"/>
              <p:cNvSpPr>
                <a:spLocks/>
              </p:cNvSpPr>
              <p:nvPr/>
            </p:nvSpPr>
            <p:spPr bwMode="auto">
              <a:xfrm>
                <a:off x="4397673" y="31113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3" name="Oval 270"/>
              <p:cNvSpPr>
                <a:spLocks/>
              </p:cNvSpPr>
              <p:nvPr/>
            </p:nvSpPr>
            <p:spPr bwMode="auto">
              <a:xfrm>
                <a:off x="4446584" y="317840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4" name="Oval 271"/>
              <p:cNvSpPr>
                <a:spLocks/>
              </p:cNvSpPr>
              <p:nvPr/>
            </p:nvSpPr>
            <p:spPr bwMode="auto">
              <a:xfrm>
                <a:off x="4282457" y="299695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5" name="Oval 272"/>
              <p:cNvSpPr>
                <a:spLocks/>
              </p:cNvSpPr>
              <p:nvPr/>
            </p:nvSpPr>
            <p:spPr bwMode="auto">
              <a:xfrm>
                <a:off x="4530889" y="306896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6" name="Oval 287"/>
              <p:cNvSpPr>
                <a:spLocks/>
              </p:cNvSpPr>
              <p:nvPr/>
            </p:nvSpPr>
            <p:spPr bwMode="auto">
              <a:xfrm>
                <a:off x="4397673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7" name="Oval 288"/>
              <p:cNvSpPr>
                <a:spLocks/>
              </p:cNvSpPr>
              <p:nvPr/>
            </p:nvSpPr>
            <p:spPr bwMode="auto">
              <a:xfrm>
                <a:off x="4469681" y="39573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8" name="Oval 289"/>
              <p:cNvSpPr>
                <a:spLocks/>
              </p:cNvSpPr>
              <p:nvPr/>
            </p:nvSpPr>
            <p:spPr bwMode="auto">
              <a:xfrm>
                <a:off x="4440881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19" name="Oval 291"/>
              <p:cNvSpPr>
                <a:spLocks/>
              </p:cNvSpPr>
              <p:nvPr/>
            </p:nvSpPr>
            <p:spPr bwMode="auto">
              <a:xfrm>
                <a:off x="4467546" y="41824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0" name="Oval 292"/>
              <p:cNvSpPr>
                <a:spLocks/>
              </p:cNvSpPr>
              <p:nvPr/>
            </p:nvSpPr>
            <p:spPr bwMode="auto">
              <a:xfrm>
                <a:off x="4395538" y="41634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1" name="Oval 295"/>
              <p:cNvSpPr>
                <a:spLocks/>
              </p:cNvSpPr>
              <p:nvPr/>
            </p:nvSpPr>
            <p:spPr bwMode="auto">
              <a:xfrm>
                <a:off x="4602436" y="41922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2" name="Oval 296"/>
              <p:cNvSpPr>
                <a:spLocks/>
              </p:cNvSpPr>
              <p:nvPr/>
            </p:nvSpPr>
            <p:spPr bwMode="auto">
              <a:xfrm>
                <a:off x="4593731" y="412650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3" name="Oval 297"/>
              <p:cNvSpPr>
                <a:spLocks/>
              </p:cNvSpPr>
              <p:nvPr/>
            </p:nvSpPr>
            <p:spPr bwMode="auto">
              <a:xfrm>
                <a:off x="4570489" y="41647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4" name="Oval 298"/>
              <p:cNvSpPr>
                <a:spLocks/>
              </p:cNvSpPr>
              <p:nvPr/>
            </p:nvSpPr>
            <p:spPr bwMode="auto">
              <a:xfrm>
                <a:off x="4572078" y="272050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5" name="Oval 299"/>
              <p:cNvSpPr>
                <a:spLocks/>
              </p:cNvSpPr>
              <p:nvPr/>
            </p:nvSpPr>
            <p:spPr bwMode="auto">
              <a:xfrm>
                <a:off x="4615286" y="274930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6" name="Oval 300"/>
              <p:cNvSpPr>
                <a:spLocks/>
              </p:cNvSpPr>
              <p:nvPr/>
            </p:nvSpPr>
            <p:spPr bwMode="auto">
              <a:xfrm>
                <a:off x="4462387" y="303324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7" name="Oval 301"/>
              <p:cNvSpPr>
                <a:spLocks/>
              </p:cNvSpPr>
              <p:nvPr/>
            </p:nvSpPr>
            <p:spPr bwMode="auto">
              <a:xfrm>
                <a:off x="4541689" y="29870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8" name="Oval 302"/>
              <p:cNvSpPr>
                <a:spLocks/>
              </p:cNvSpPr>
              <p:nvPr/>
            </p:nvSpPr>
            <p:spPr bwMode="auto">
              <a:xfrm>
                <a:off x="4469681" y="296815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29" name="Oval 303"/>
              <p:cNvSpPr>
                <a:spLocks/>
              </p:cNvSpPr>
              <p:nvPr/>
            </p:nvSpPr>
            <p:spPr bwMode="auto">
              <a:xfrm>
                <a:off x="4505595" y="316524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0" name="Oval 311"/>
              <p:cNvSpPr>
                <a:spLocks/>
              </p:cNvSpPr>
              <p:nvPr/>
            </p:nvSpPr>
            <p:spPr bwMode="auto">
              <a:xfrm>
                <a:off x="4489932" y="3613709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1" name="Oval 312"/>
              <p:cNvSpPr>
                <a:spLocks/>
              </p:cNvSpPr>
              <p:nvPr/>
            </p:nvSpPr>
            <p:spPr bwMode="auto">
              <a:xfrm>
                <a:off x="4446724" y="35887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2" name="Oval 313"/>
              <p:cNvSpPr>
                <a:spLocks/>
              </p:cNvSpPr>
              <p:nvPr/>
            </p:nvSpPr>
            <p:spPr bwMode="auto">
              <a:xfrm>
                <a:off x="4386833" y="371703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3" name="Oval 314"/>
              <p:cNvSpPr>
                <a:spLocks/>
              </p:cNvSpPr>
              <p:nvPr/>
            </p:nvSpPr>
            <p:spPr bwMode="auto">
              <a:xfrm>
                <a:off x="4541689" y="37538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4" name="Oval 315"/>
              <p:cNvSpPr>
                <a:spLocks/>
              </p:cNvSpPr>
              <p:nvPr/>
            </p:nvSpPr>
            <p:spPr bwMode="auto">
              <a:xfrm>
                <a:off x="4649791" y="38394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5" name="Oval 316"/>
              <p:cNvSpPr>
                <a:spLocks/>
              </p:cNvSpPr>
              <p:nvPr/>
            </p:nvSpPr>
            <p:spPr bwMode="auto">
              <a:xfrm>
                <a:off x="4689431" y="38043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6" name="Oval 317"/>
              <p:cNvSpPr>
                <a:spLocks/>
              </p:cNvSpPr>
              <p:nvPr/>
            </p:nvSpPr>
            <p:spPr bwMode="auto">
              <a:xfrm>
                <a:off x="4642497" y="37610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7" name="Oval 318"/>
              <p:cNvSpPr>
                <a:spLocks/>
              </p:cNvSpPr>
              <p:nvPr/>
            </p:nvSpPr>
            <p:spPr bwMode="auto">
              <a:xfrm>
                <a:off x="4655017" y="36067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8" name="Oval 319"/>
              <p:cNvSpPr>
                <a:spLocks/>
              </p:cNvSpPr>
              <p:nvPr/>
            </p:nvSpPr>
            <p:spPr bwMode="auto">
              <a:xfrm>
                <a:off x="4608592" y="35540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39" name="Oval 320"/>
              <p:cNvSpPr>
                <a:spLocks/>
              </p:cNvSpPr>
              <p:nvPr/>
            </p:nvSpPr>
            <p:spPr bwMode="auto">
              <a:xfrm>
                <a:off x="4585350" y="359226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0" name="Oval 321"/>
              <p:cNvSpPr>
                <a:spLocks/>
              </p:cNvSpPr>
              <p:nvPr/>
            </p:nvSpPr>
            <p:spPr bwMode="auto">
              <a:xfrm>
                <a:off x="4498481" y="353952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1" name="Oval 322"/>
              <p:cNvSpPr>
                <a:spLocks/>
              </p:cNvSpPr>
              <p:nvPr/>
            </p:nvSpPr>
            <p:spPr bwMode="auto">
              <a:xfrm>
                <a:off x="4614380" y="35661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2" name="Oval 323"/>
              <p:cNvSpPr>
                <a:spLocks/>
              </p:cNvSpPr>
              <p:nvPr/>
            </p:nvSpPr>
            <p:spPr bwMode="auto">
              <a:xfrm>
                <a:off x="4550520" y="342277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3" name="Oval 324"/>
              <p:cNvSpPr>
                <a:spLocks/>
              </p:cNvSpPr>
              <p:nvPr/>
            </p:nvSpPr>
            <p:spPr bwMode="auto">
              <a:xfrm>
                <a:off x="4541815" y="335699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4" name="Oval 325"/>
              <p:cNvSpPr>
                <a:spLocks/>
              </p:cNvSpPr>
              <p:nvPr/>
            </p:nvSpPr>
            <p:spPr bwMode="auto">
              <a:xfrm>
                <a:off x="4518573" y="339521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5" name="Oval 326"/>
              <p:cNvSpPr>
                <a:spLocks/>
              </p:cNvSpPr>
              <p:nvPr/>
            </p:nvSpPr>
            <p:spPr bwMode="auto">
              <a:xfrm>
                <a:off x="4544906" y="341957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6" name="Oval 327"/>
              <p:cNvSpPr>
                <a:spLocks/>
              </p:cNvSpPr>
              <p:nvPr/>
            </p:nvSpPr>
            <p:spPr bwMode="auto">
              <a:xfrm>
                <a:off x="4498481" y="3366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7" name="Oval 328"/>
              <p:cNvSpPr>
                <a:spLocks/>
              </p:cNvSpPr>
              <p:nvPr/>
            </p:nvSpPr>
            <p:spPr bwMode="auto">
              <a:xfrm>
                <a:off x="4504269" y="33789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8" name="Oval 329"/>
              <p:cNvSpPr>
                <a:spLocks/>
              </p:cNvSpPr>
              <p:nvPr/>
            </p:nvSpPr>
            <p:spPr bwMode="auto">
              <a:xfrm>
                <a:off x="4675955" y="33595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49" name="Oval 330"/>
              <p:cNvSpPr>
                <a:spLocks/>
              </p:cNvSpPr>
              <p:nvPr/>
            </p:nvSpPr>
            <p:spPr bwMode="auto">
              <a:xfrm>
                <a:off x="4702920" y="336019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0" name="Oval 331"/>
              <p:cNvSpPr>
                <a:spLocks/>
              </p:cNvSpPr>
              <p:nvPr/>
            </p:nvSpPr>
            <p:spPr bwMode="auto">
              <a:xfrm>
                <a:off x="4666676" y="337962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1" name="Oval 332"/>
              <p:cNvSpPr>
                <a:spLocks/>
              </p:cNvSpPr>
              <p:nvPr/>
            </p:nvSpPr>
            <p:spPr bwMode="auto">
              <a:xfrm>
                <a:off x="4714505" y="32129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2" name="Oval 333"/>
              <p:cNvSpPr>
                <a:spLocks/>
              </p:cNvSpPr>
              <p:nvPr/>
            </p:nvSpPr>
            <p:spPr bwMode="auto">
              <a:xfrm>
                <a:off x="4356241" y="316940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3" name="Oval 334"/>
              <p:cNvSpPr>
                <a:spLocks/>
              </p:cNvSpPr>
              <p:nvPr/>
            </p:nvSpPr>
            <p:spPr bwMode="auto">
              <a:xfrm>
                <a:off x="4457553" y="303438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4" name="Oval 335"/>
              <p:cNvSpPr>
                <a:spLocks/>
              </p:cNvSpPr>
              <p:nvPr/>
            </p:nvSpPr>
            <p:spPr bwMode="auto">
              <a:xfrm>
                <a:off x="4486353" y="298130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5" name="Oval 336"/>
              <p:cNvSpPr>
                <a:spLocks/>
              </p:cNvSpPr>
              <p:nvPr/>
            </p:nvSpPr>
            <p:spPr bwMode="auto">
              <a:xfrm>
                <a:off x="4426473" y="296669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6" name="Oval 337"/>
              <p:cNvSpPr>
                <a:spLocks/>
              </p:cNvSpPr>
              <p:nvPr/>
            </p:nvSpPr>
            <p:spPr bwMode="auto">
              <a:xfrm>
                <a:off x="4457408" y="30031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7" name="Oval 338"/>
              <p:cNvSpPr>
                <a:spLocks/>
              </p:cNvSpPr>
              <p:nvPr/>
            </p:nvSpPr>
            <p:spPr bwMode="auto">
              <a:xfrm>
                <a:off x="4480650" y="300193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8" name="Oval 339"/>
              <p:cNvSpPr>
                <a:spLocks/>
              </p:cNvSpPr>
              <p:nvPr/>
            </p:nvSpPr>
            <p:spPr bwMode="auto">
              <a:xfrm>
                <a:off x="4457408" y="304016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59" name="Oval 340"/>
              <p:cNvSpPr>
                <a:spLocks/>
              </p:cNvSpPr>
              <p:nvPr/>
            </p:nvSpPr>
            <p:spPr bwMode="auto">
              <a:xfrm>
                <a:off x="4553664" y="27668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0" name="Oval 342"/>
              <p:cNvSpPr>
                <a:spLocks/>
              </p:cNvSpPr>
              <p:nvPr/>
            </p:nvSpPr>
            <p:spPr bwMode="auto">
              <a:xfrm>
                <a:off x="4823043" y="273516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1" name="Oval 343"/>
              <p:cNvSpPr>
                <a:spLocks/>
              </p:cNvSpPr>
              <p:nvPr/>
            </p:nvSpPr>
            <p:spPr bwMode="auto">
              <a:xfrm>
                <a:off x="4794897" y="26671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2" name="Oval 344"/>
              <p:cNvSpPr>
                <a:spLocks/>
              </p:cNvSpPr>
              <p:nvPr/>
            </p:nvSpPr>
            <p:spPr bwMode="auto">
              <a:xfrm>
                <a:off x="4656038" y="270054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3" name="Oval 345"/>
              <p:cNvSpPr>
                <a:spLocks/>
              </p:cNvSpPr>
              <p:nvPr/>
            </p:nvSpPr>
            <p:spPr bwMode="auto">
              <a:xfrm>
                <a:off x="4650335" y="27211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4" name="Oval 346"/>
              <p:cNvSpPr>
                <a:spLocks/>
              </p:cNvSpPr>
              <p:nvPr/>
            </p:nvSpPr>
            <p:spPr bwMode="auto">
              <a:xfrm>
                <a:off x="4783551" y="26787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5" name="Oval 347"/>
              <p:cNvSpPr>
                <a:spLocks/>
              </p:cNvSpPr>
              <p:nvPr/>
            </p:nvSpPr>
            <p:spPr bwMode="auto">
              <a:xfrm>
                <a:off x="4715049" y="264304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6" name="Oval 348"/>
              <p:cNvSpPr>
                <a:spLocks/>
              </p:cNvSpPr>
              <p:nvPr/>
            </p:nvSpPr>
            <p:spPr bwMode="auto">
              <a:xfrm>
                <a:off x="4694089" y="26573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7" name="Oval 349"/>
              <p:cNvSpPr>
                <a:spLocks/>
              </p:cNvSpPr>
              <p:nvPr/>
            </p:nvSpPr>
            <p:spPr bwMode="auto">
              <a:xfrm>
                <a:off x="4622081" y="26383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8" name="Oval 350"/>
              <p:cNvSpPr>
                <a:spLocks/>
              </p:cNvSpPr>
              <p:nvPr/>
            </p:nvSpPr>
            <p:spPr bwMode="auto">
              <a:xfrm>
                <a:off x="4710215" y="264418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69" name="Oval 351"/>
              <p:cNvSpPr>
                <a:spLocks/>
              </p:cNvSpPr>
              <p:nvPr/>
            </p:nvSpPr>
            <p:spPr bwMode="auto">
              <a:xfrm>
                <a:off x="4638753" y="265152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0" name="Oval 352"/>
              <p:cNvSpPr>
                <a:spLocks/>
              </p:cNvSpPr>
              <p:nvPr/>
            </p:nvSpPr>
            <p:spPr bwMode="auto">
              <a:xfrm>
                <a:off x="4578873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1" name="Oval 353"/>
              <p:cNvSpPr>
                <a:spLocks/>
              </p:cNvSpPr>
              <p:nvPr/>
            </p:nvSpPr>
            <p:spPr bwMode="auto">
              <a:xfrm>
                <a:off x="4609808" y="267339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2" name="Oval 354"/>
              <p:cNvSpPr>
                <a:spLocks/>
              </p:cNvSpPr>
              <p:nvPr/>
            </p:nvSpPr>
            <p:spPr bwMode="auto">
              <a:xfrm>
                <a:off x="4633050" y="26721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3" name="Oval 355"/>
              <p:cNvSpPr>
                <a:spLocks/>
              </p:cNvSpPr>
              <p:nvPr/>
            </p:nvSpPr>
            <p:spPr bwMode="auto">
              <a:xfrm>
                <a:off x="4710070" y="264996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4" name="Oval 356"/>
              <p:cNvSpPr>
                <a:spLocks/>
              </p:cNvSpPr>
              <p:nvPr/>
            </p:nvSpPr>
            <p:spPr bwMode="auto">
              <a:xfrm>
                <a:off x="4354465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5" name="Oval 357"/>
              <p:cNvSpPr>
                <a:spLocks/>
              </p:cNvSpPr>
              <p:nvPr/>
            </p:nvSpPr>
            <p:spPr bwMode="auto">
              <a:xfrm>
                <a:off x="4314865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6" name="Oval 358"/>
              <p:cNvSpPr>
                <a:spLocks/>
              </p:cNvSpPr>
              <p:nvPr/>
            </p:nvSpPr>
            <p:spPr bwMode="auto">
              <a:xfrm>
                <a:off x="4282457" y="274177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7" name="Oval 359"/>
              <p:cNvSpPr>
                <a:spLocks/>
              </p:cNvSpPr>
              <p:nvPr/>
            </p:nvSpPr>
            <p:spPr bwMode="auto">
              <a:xfrm>
                <a:off x="4426473" y="278092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8" name="Oval 360"/>
              <p:cNvSpPr>
                <a:spLocks/>
              </p:cNvSpPr>
              <p:nvPr/>
            </p:nvSpPr>
            <p:spPr bwMode="auto">
              <a:xfrm>
                <a:off x="4447901" y="267025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79" name="Oval 361"/>
              <p:cNvSpPr>
                <a:spLocks/>
              </p:cNvSpPr>
              <p:nvPr/>
            </p:nvSpPr>
            <p:spPr bwMode="auto">
              <a:xfrm>
                <a:off x="4685159" y="264056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0" name="Oval 362"/>
              <p:cNvSpPr>
                <a:spLocks/>
              </p:cNvSpPr>
              <p:nvPr/>
            </p:nvSpPr>
            <p:spPr bwMode="auto">
              <a:xfrm>
                <a:off x="4719604" y="269459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1" name="Oval 363"/>
              <p:cNvSpPr>
                <a:spLocks/>
              </p:cNvSpPr>
              <p:nvPr/>
            </p:nvSpPr>
            <p:spPr bwMode="auto">
              <a:xfrm>
                <a:off x="4463978" y="267840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2" name="Oval 364"/>
              <p:cNvSpPr>
                <a:spLocks/>
              </p:cNvSpPr>
              <p:nvPr/>
            </p:nvSpPr>
            <p:spPr bwMode="auto">
              <a:xfrm>
                <a:off x="4469681" y="26289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3" name="Oval 365"/>
              <p:cNvSpPr>
                <a:spLocks/>
              </p:cNvSpPr>
              <p:nvPr/>
            </p:nvSpPr>
            <p:spPr bwMode="auto">
              <a:xfrm>
                <a:off x="4505051" y="266084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4" name="Oval 366"/>
              <p:cNvSpPr>
                <a:spLocks/>
              </p:cNvSpPr>
              <p:nvPr/>
            </p:nvSpPr>
            <p:spPr bwMode="auto">
              <a:xfrm>
                <a:off x="4775255" y="276802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5" name="Oval 368"/>
              <p:cNvSpPr>
                <a:spLocks/>
              </p:cNvSpPr>
              <p:nvPr/>
            </p:nvSpPr>
            <p:spPr bwMode="auto">
              <a:xfrm>
                <a:off x="4814222" y="267217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6" name="Oval 369"/>
              <p:cNvSpPr>
                <a:spLocks/>
              </p:cNvSpPr>
              <p:nvPr/>
            </p:nvSpPr>
            <p:spPr bwMode="auto">
              <a:xfrm>
                <a:off x="4426473" y="2708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7" name="Oval 370"/>
              <p:cNvSpPr>
                <a:spLocks/>
              </p:cNvSpPr>
              <p:nvPr/>
            </p:nvSpPr>
            <p:spPr bwMode="auto">
              <a:xfrm>
                <a:off x="4541689" y="26635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8" name="Oval 371"/>
              <p:cNvSpPr>
                <a:spLocks/>
              </p:cNvSpPr>
              <p:nvPr/>
            </p:nvSpPr>
            <p:spPr bwMode="auto">
              <a:xfrm>
                <a:off x="4786513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89" name="Oval 372"/>
              <p:cNvSpPr>
                <a:spLocks/>
              </p:cNvSpPr>
              <p:nvPr/>
            </p:nvSpPr>
            <p:spPr bwMode="auto">
              <a:xfrm>
                <a:off x="4228963" y="26442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0" name="Oval 373"/>
              <p:cNvSpPr>
                <a:spLocks/>
              </p:cNvSpPr>
              <p:nvPr/>
            </p:nvSpPr>
            <p:spPr bwMode="auto">
              <a:xfrm>
                <a:off x="4361579" y="268782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1" name="Oval 374"/>
              <p:cNvSpPr>
                <a:spLocks/>
              </p:cNvSpPr>
              <p:nvPr/>
            </p:nvSpPr>
            <p:spPr bwMode="auto">
              <a:xfrm>
                <a:off x="4670751" y="267513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2" name="Oval 375"/>
              <p:cNvSpPr>
                <a:spLocks/>
              </p:cNvSpPr>
              <p:nvPr/>
            </p:nvSpPr>
            <p:spPr bwMode="auto">
              <a:xfrm>
                <a:off x="4276596" y="281165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3" name="Oval 376"/>
              <p:cNvSpPr>
                <a:spLocks/>
              </p:cNvSpPr>
              <p:nvPr/>
            </p:nvSpPr>
            <p:spPr bwMode="auto">
              <a:xfrm>
                <a:off x="4233388" y="275857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4" name="Oval 377"/>
              <p:cNvSpPr>
                <a:spLocks/>
              </p:cNvSpPr>
              <p:nvPr/>
            </p:nvSpPr>
            <p:spPr bwMode="auto">
              <a:xfrm>
                <a:off x="4316236" y="277651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5" name="Oval 378"/>
              <p:cNvSpPr>
                <a:spLocks/>
              </p:cNvSpPr>
              <p:nvPr/>
            </p:nvSpPr>
            <p:spPr bwMode="auto">
              <a:xfrm>
                <a:off x="4210449" y="295567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6" name="Oval 379"/>
              <p:cNvSpPr>
                <a:spLocks/>
              </p:cNvSpPr>
              <p:nvPr/>
            </p:nvSpPr>
            <p:spPr bwMode="auto">
              <a:xfrm>
                <a:off x="4291162" y="299265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7" name="Oval 380"/>
              <p:cNvSpPr>
                <a:spLocks/>
              </p:cNvSpPr>
              <p:nvPr/>
            </p:nvSpPr>
            <p:spPr bwMode="auto">
              <a:xfrm>
                <a:off x="4282457" y="292687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8" name="Oval 381"/>
              <p:cNvSpPr>
                <a:spLocks/>
              </p:cNvSpPr>
              <p:nvPr/>
            </p:nvSpPr>
            <p:spPr bwMode="auto">
              <a:xfrm>
                <a:off x="4259215" y="296509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299" name="Oval 382"/>
              <p:cNvSpPr>
                <a:spLocks/>
              </p:cNvSpPr>
              <p:nvPr/>
            </p:nvSpPr>
            <p:spPr bwMode="auto">
              <a:xfrm>
                <a:off x="4489792" y="27763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0" name="Oval 384"/>
              <p:cNvSpPr>
                <a:spLocks/>
              </p:cNvSpPr>
              <p:nvPr/>
            </p:nvSpPr>
            <p:spPr bwMode="auto">
              <a:xfrm>
                <a:off x="4563795" y="270170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1" name="Oval 385"/>
              <p:cNvSpPr>
                <a:spLocks/>
              </p:cNvSpPr>
              <p:nvPr/>
            </p:nvSpPr>
            <p:spPr bwMode="auto">
              <a:xfrm>
                <a:off x="4273028" y="266764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2" name="Oval 386"/>
              <p:cNvSpPr>
                <a:spLocks/>
              </p:cNvSpPr>
              <p:nvPr/>
            </p:nvSpPr>
            <p:spPr bwMode="auto">
              <a:xfrm>
                <a:off x="4345036" y="261626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3" name="Oval 387"/>
              <p:cNvSpPr>
                <a:spLocks/>
              </p:cNvSpPr>
              <p:nvPr/>
            </p:nvSpPr>
            <p:spPr bwMode="auto">
              <a:xfrm>
                <a:off x="4484297" y="285664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4" name="Oval 388"/>
              <p:cNvSpPr>
                <a:spLocks/>
              </p:cNvSpPr>
              <p:nvPr/>
            </p:nvSpPr>
            <p:spPr bwMode="auto">
              <a:xfrm>
                <a:off x="4285548" y="298945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5" name="Oval 389"/>
              <p:cNvSpPr>
                <a:spLocks/>
              </p:cNvSpPr>
              <p:nvPr/>
            </p:nvSpPr>
            <p:spPr bwMode="auto">
              <a:xfrm>
                <a:off x="4239123" y="293669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6" name="Oval 390"/>
              <p:cNvSpPr>
                <a:spLocks/>
              </p:cNvSpPr>
              <p:nvPr/>
            </p:nvSpPr>
            <p:spPr bwMode="auto">
              <a:xfrm>
                <a:off x="4215881" y="297492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7" name="Oval 391"/>
              <p:cNvSpPr>
                <a:spLocks/>
              </p:cNvSpPr>
              <p:nvPr/>
            </p:nvSpPr>
            <p:spPr bwMode="auto">
              <a:xfrm>
                <a:off x="4244911" y="294881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8" name="Oval 392"/>
              <p:cNvSpPr>
                <a:spLocks/>
              </p:cNvSpPr>
              <p:nvPr/>
            </p:nvSpPr>
            <p:spPr bwMode="auto">
              <a:xfrm>
                <a:off x="4553939" y="28156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09" name="Oval 393"/>
              <p:cNvSpPr>
                <a:spLocks/>
              </p:cNvSpPr>
              <p:nvPr/>
            </p:nvSpPr>
            <p:spPr bwMode="auto">
              <a:xfrm>
                <a:off x="4243296" y="267202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0" name="Oval 394"/>
              <p:cNvSpPr>
                <a:spLocks/>
              </p:cNvSpPr>
              <p:nvPr/>
            </p:nvSpPr>
            <p:spPr bwMode="auto">
              <a:xfrm>
                <a:off x="4374224" y="267903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1" name="Oval 396"/>
              <p:cNvSpPr>
                <a:spLocks/>
              </p:cNvSpPr>
              <p:nvPr/>
            </p:nvSpPr>
            <p:spPr bwMode="auto">
              <a:xfrm>
                <a:off x="4475542" y="27173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2" name="Oval 397"/>
              <p:cNvSpPr>
                <a:spLocks/>
              </p:cNvSpPr>
              <p:nvPr/>
            </p:nvSpPr>
            <p:spPr bwMode="auto">
              <a:xfrm>
                <a:off x="4498784" y="271615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3" name="Oval 398"/>
              <p:cNvSpPr>
                <a:spLocks/>
              </p:cNvSpPr>
              <p:nvPr/>
            </p:nvSpPr>
            <p:spPr bwMode="auto">
              <a:xfrm>
                <a:off x="4426473" y="27341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4" name="Oval 399"/>
              <p:cNvSpPr>
                <a:spLocks/>
              </p:cNvSpPr>
              <p:nvPr/>
            </p:nvSpPr>
            <p:spPr bwMode="auto">
              <a:xfrm>
                <a:off x="4509321" y="275212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5" name="Oval 400"/>
              <p:cNvSpPr>
                <a:spLocks/>
              </p:cNvSpPr>
              <p:nvPr/>
            </p:nvSpPr>
            <p:spPr bwMode="auto">
              <a:xfrm>
                <a:off x="4499571" y="271777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6" name="Oval 401"/>
              <p:cNvSpPr>
                <a:spLocks/>
              </p:cNvSpPr>
              <p:nvPr/>
            </p:nvSpPr>
            <p:spPr bwMode="auto">
              <a:xfrm>
                <a:off x="4524068" y="263522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7" name="Oval 402"/>
              <p:cNvSpPr>
                <a:spLocks/>
              </p:cNvSpPr>
              <p:nvPr/>
            </p:nvSpPr>
            <p:spPr bwMode="auto">
              <a:xfrm>
                <a:off x="4490292" y="273789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8" name="Oval 403"/>
              <p:cNvSpPr>
                <a:spLocks/>
              </p:cNvSpPr>
              <p:nvPr/>
            </p:nvSpPr>
            <p:spPr bwMode="auto">
              <a:xfrm>
                <a:off x="4433151" y="264274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19" name="Oval 404"/>
              <p:cNvSpPr>
                <a:spLocks/>
              </p:cNvSpPr>
              <p:nvPr/>
            </p:nvSpPr>
            <p:spPr bwMode="auto">
              <a:xfrm>
                <a:off x="4356460" y="291680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0" name="Oval 405"/>
              <p:cNvSpPr>
                <a:spLocks/>
              </p:cNvSpPr>
              <p:nvPr/>
            </p:nvSpPr>
            <p:spPr bwMode="auto">
              <a:xfrm>
                <a:off x="4746915" y="264271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1" name="Oval 406"/>
              <p:cNvSpPr>
                <a:spLocks/>
              </p:cNvSpPr>
              <p:nvPr/>
            </p:nvSpPr>
            <p:spPr bwMode="auto">
              <a:xfrm>
                <a:off x="4736285" y="304946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2" name="Oval 407"/>
              <p:cNvSpPr>
                <a:spLocks/>
              </p:cNvSpPr>
              <p:nvPr/>
            </p:nvSpPr>
            <p:spPr bwMode="auto">
              <a:xfrm>
                <a:off x="4779493" y="283400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3" name="Oval 408"/>
              <p:cNvSpPr>
                <a:spLocks/>
              </p:cNvSpPr>
              <p:nvPr/>
            </p:nvSpPr>
            <p:spPr bwMode="auto">
              <a:xfrm>
                <a:off x="4808293" y="27809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4" name="Oval 409"/>
              <p:cNvSpPr>
                <a:spLocks/>
              </p:cNvSpPr>
              <p:nvPr/>
            </p:nvSpPr>
            <p:spPr bwMode="auto">
              <a:xfrm>
                <a:off x="4730582" y="283036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5" name="Oval 410"/>
              <p:cNvSpPr>
                <a:spLocks/>
              </p:cNvSpPr>
              <p:nvPr/>
            </p:nvSpPr>
            <p:spPr bwMode="auto">
              <a:xfrm>
                <a:off x="4685705" y="2708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6" name="Oval 412"/>
              <p:cNvSpPr>
                <a:spLocks/>
              </p:cNvSpPr>
              <p:nvPr/>
            </p:nvSpPr>
            <p:spPr bwMode="auto">
              <a:xfrm>
                <a:off x="4642497" y="285293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7" name="Oval 413"/>
              <p:cNvSpPr>
                <a:spLocks/>
              </p:cNvSpPr>
              <p:nvPr/>
            </p:nvSpPr>
            <p:spPr bwMode="auto">
              <a:xfrm>
                <a:off x="4679158" y="27588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8" name="Oval 414"/>
              <p:cNvSpPr>
                <a:spLocks/>
              </p:cNvSpPr>
              <p:nvPr/>
            </p:nvSpPr>
            <p:spPr bwMode="auto">
              <a:xfrm>
                <a:off x="4714563" y="29391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29" name="Oval 415"/>
              <p:cNvSpPr>
                <a:spLocks/>
              </p:cNvSpPr>
              <p:nvPr/>
            </p:nvSpPr>
            <p:spPr bwMode="auto">
              <a:xfrm>
                <a:off x="4851356" y="287435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0" name="Oval 416"/>
              <p:cNvSpPr>
                <a:spLocks/>
              </p:cNvSpPr>
              <p:nvPr/>
            </p:nvSpPr>
            <p:spPr bwMode="auto">
              <a:xfrm>
                <a:off x="4726535" y="30151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1" name="Oval 417"/>
              <p:cNvSpPr>
                <a:spLocks/>
              </p:cNvSpPr>
              <p:nvPr/>
            </p:nvSpPr>
            <p:spPr bwMode="auto">
              <a:xfrm>
                <a:off x="4753500" y="301580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2" name="Oval 418"/>
              <p:cNvSpPr>
                <a:spLocks/>
              </p:cNvSpPr>
              <p:nvPr/>
            </p:nvSpPr>
            <p:spPr bwMode="auto">
              <a:xfrm>
                <a:off x="4813218" y="29659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3" name="Oval 419"/>
              <p:cNvSpPr>
                <a:spLocks/>
              </p:cNvSpPr>
              <p:nvPr/>
            </p:nvSpPr>
            <p:spPr bwMode="auto">
              <a:xfrm>
                <a:off x="4765085" y="28685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4" name="Oval 421"/>
              <p:cNvSpPr>
                <a:spLocks/>
              </p:cNvSpPr>
              <p:nvPr/>
            </p:nvSpPr>
            <p:spPr bwMode="auto">
              <a:xfrm>
                <a:off x="4498481" y="27374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5" name="Oval 422"/>
              <p:cNvSpPr>
                <a:spLocks/>
              </p:cNvSpPr>
              <p:nvPr/>
            </p:nvSpPr>
            <p:spPr bwMode="auto">
              <a:xfrm>
                <a:off x="4792762" y="273315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6" name="Oval 423"/>
              <p:cNvSpPr>
                <a:spLocks/>
              </p:cNvSpPr>
              <p:nvPr/>
            </p:nvSpPr>
            <p:spPr bwMode="auto">
              <a:xfrm>
                <a:off x="4749446" y="275212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7" name="Oval 424"/>
              <p:cNvSpPr>
                <a:spLocks/>
              </p:cNvSpPr>
              <p:nvPr/>
            </p:nvSpPr>
            <p:spPr bwMode="auto">
              <a:xfrm>
                <a:off x="4576738" y="273814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8" name="Oval 425"/>
              <p:cNvSpPr>
                <a:spLocks/>
              </p:cNvSpPr>
              <p:nvPr/>
            </p:nvSpPr>
            <p:spPr bwMode="auto">
              <a:xfrm>
                <a:off x="4354465" y="27413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39" name="Oval 426"/>
              <p:cNvSpPr>
                <a:spLocks/>
              </p:cNvSpPr>
              <p:nvPr/>
            </p:nvSpPr>
            <p:spPr bwMode="auto">
              <a:xfrm>
                <a:off x="4664355" y="266140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0" name="Oval 428"/>
              <p:cNvSpPr>
                <a:spLocks/>
              </p:cNvSpPr>
              <p:nvPr/>
            </p:nvSpPr>
            <p:spPr bwMode="auto">
              <a:xfrm>
                <a:off x="4331526" y="26538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1" name="Oval 429"/>
              <p:cNvSpPr>
                <a:spLocks/>
              </p:cNvSpPr>
              <p:nvPr/>
            </p:nvSpPr>
            <p:spPr bwMode="auto">
              <a:xfrm>
                <a:off x="4824324" y="26801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2" name="Oval 430"/>
              <p:cNvSpPr>
                <a:spLocks/>
              </p:cNvSpPr>
              <p:nvPr/>
            </p:nvSpPr>
            <p:spPr bwMode="auto">
              <a:xfrm>
                <a:off x="4282457" y="26706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3" name="Oval 431"/>
              <p:cNvSpPr>
                <a:spLocks/>
              </p:cNvSpPr>
              <p:nvPr/>
            </p:nvSpPr>
            <p:spPr bwMode="auto">
              <a:xfrm>
                <a:off x="4475542" y="264628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4" name="Oval 432"/>
              <p:cNvSpPr>
                <a:spLocks/>
              </p:cNvSpPr>
              <p:nvPr/>
            </p:nvSpPr>
            <p:spPr bwMode="auto">
              <a:xfrm>
                <a:off x="4558390" y="26642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5" name="Oval 433"/>
              <p:cNvSpPr>
                <a:spLocks/>
              </p:cNvSpPr>
              <p:nvPr/>
            </p:nvSpPr>
            <p:spPr bwMode="auto">
              <a:xfrm>
                <a:off x="4539361" y="264999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6" name="Oval 434"/>
              <p:cNvSpPr>
                <a:spLocks/>
              </p:cNvSpPr>
              <p:nvPr/>
            </p:nvSpPr>
            <p:spPr bwMode="auto">
              <a:xfrm>
                <a:off x="4547550" y="264956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7" name="Oval 435"/>
              <p:cNvSpPr>
                <a:spLocks/>
              </p:cNvSpPr>
              <p:nvPr/>
            </p:nvSpPr>
            <p:spPr bwMode="auto">
              <a:xfrm>
                <a:off x="4841831" y="26452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8" name="Oval 436"/>
              <p:cNvSpPr>
                <a:spLocks/>
              </p:cNvSpPr>
              <p:nvPr/>
            </p:nvSpPr>
            <p:spPr bwMode="auto">
              <a:xfrm>
                <a:off x="4798515" y="26642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49" name="Oval 437"/>
              <p:cNvSpPr>
                <a:spLocks/>
              </p:cNvSpPr>
              <p:nvPr/>
            </p:nvSpPr>
            <p:spPr bwMode="auto">
              <a:xfrm>
                <a:off x="4625807" y="26502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0" name="Oval 438"/>
              <p:cNvSpPr>
                <a:spLocks/>
              </p:cNvSpPr>
              <p:nvPr/>
            </p:nvSpPr>
            <p:spPr bwMode="auto">
              <a:xfrm>
                <a:off x="4403534" y="265342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1" name="Oval 439"/>
              <p:cNvSpPr>
                <a:spLocks/>
              </p:cNvSpPr>
              <p:nvPr/>
            </p:nvSpPr>
            <p:spPr bwMode="auto">
              <a:xfrm>
                <a:off x="4592347" y="265306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2" name="Oval 440"/>
              <p:cNvSpPr>
                <a:spLocks/>
              </p:cNvSpPr>
              <p:nvPr/>
            </p:nvSpPr>
            <p:spPr bwMode="auto">
              <a:xfrm>
                <a:off x="4530725" y="267061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3" name="Oval 441"/>
              <p:cNvSpPr>
                <a:spLocks/>
              </p:cNvSpPr>
              <p:nvPr/>
            </p:nvSpPr>
            <p:spPr bwMode="auto">
              <a:xfrm>
                <a:off x="4800104" y="26389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4" name="Oval 442"/>
              <p:cNvSpPr>
                <a:spLocks/>
              </p:cNvSpPr>
              <p:nvPr/>
            </p:nvSpPr>
            <p:spPr bwMode="auto">
              <a:xfrm>
                <a:off x="4259518" y="264553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5" name="Oval 443"/>
              <p:cNvSpPr>
                <a:spLocks/>
              </p:cNvSpPr>
              <p:nvPr/>
            </p:nvSpPr>
            <p:spPr bwMode="auto">
              <a:xfrm>
                <a:off x="4403534" y="26846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6" name="Oval 444"/>
              <p:cNvSpPr>
                <a:spLocks/>
              </p:cNvSpPr>
              <p:nvPr/>
            </p:nvSpPr>
            <p:spPr bwMode="auto">
              <a:xfrm>
                <a:off x="4752316" y="26717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7" name="Oval 445"/>
              <p:cNvSpPr>
                <a:spLocks/>
              </p:cNvSpPr>
              <p:nvPr/>
            </p:nvSpPr>
            <p:spPr bwMode="auto">
              <a:xfrm>
                <a:off x="4210449" y="266233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8" name="Oval 446"/>
              <p:cNvSpPr>
                <a:spLocks/>
              </p:cNvSpPr>
              <p:nvPr/>
            </p:nvSpPr>
            <p:spPr bwMode="auto">
              <a:xfrm>
                <a:off x="4293297" y="26802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59" name="Oval 447"/>
              <p:cNvSpPr>
                <a:spLocks/>
              </p:cNvSpPr>
              <p:nvPr/>
            </p:nvSpPr>
            <p:spPr bwMode="auto">
              <a:xfrm>
                <a:off x="4466853" y="268005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0" name="Oval 448"/>
              <p:cNvSpPr>
                <a:spLocks/>
              </p:cNvSpPr>
              <p:nvPr/>
            </p:nvSpPr>
            <p:spPr bwMode="auto">
              <a:xfrm>
                <a:off x="4403534" y="263795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1" name="Oval 449"/>
              <p:cNvSpPr>
                <a:spLocks/>
              </p:cNvSpPr>
              <p:nvPr/>
            </p:nvSpPr>
            <p:spPr bwMode="auto">
              <a:xfrm>
                <a:off x="4486382" y="26558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2" name="Oval 450"/>
              <p:cNvSpPr>
                <a:spLocks/>
              </p:cNvSpPr>
              <p:nvPr/>
            </p:nvSpPr>
            <p:spPr bwMode="auto">
              <a:xfrm>
                <a:off x="4467353" y="264165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3" name="Oval 451"/>
              <p:cNvSpPr>
                <a:spLocks/>
              </p:cNvSpPr>
              <p:nvPr/>
            </p:nvSpPr>
            <p:spPr bwMode="auto">
              <a:xfrm>
                <a:off x="4785354" y="268468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4" name="Oval 452"/>
              <p:cNvSpPr>
                <a:spLocks/>
              </p:cNvSpPr>
              <p:nvPr/>
            </p:nvSpPr>
            <p:spPr bwMode="auto">
              <a:xfrm>
                <a:off x="4713346" y="270033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5" name="Oval 453"/>
              <p:cNvSpPr>
                <a:spLocks/>
              </p:cNvSpPr>
              <p:nvPr/>
            </p:nvSpPr>
            <p:spPr bwMode="auto">
              <a:xfrm>
                <a:off x="4475542" y="264122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6" name="Oval 454"/>
              <p:cNvSpPr>
                <a:spLocks/>
              </p:cNvSpPr>
              <p:nvPr/>
            </p:nvSpPr>
            <p:spPr bwMode="auto">
              <a:xfrm>
                <a:off x="4769823" y="263691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7" name="Oval 455"/>
              <p:cNvSpPr>
                <a:spLocks/>
              </p:cNvSpPr>
              <p:nvPr/>
            </p:nvSpPr>
            <p:spPr bwMode="auto">
              <a:xfrm>
                <a:off x="4726507" y="26558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8" name="Oval 456"/>
              <p:cNvSpPr>
                <a:spLocks/>
              </p:cNvSpPr>
              <p:nvPr/>
            </p:nvSpPr>
            <p:spPr bwMode="auto">
              <a:xfrm>
                <a:off x="4553799" y="26418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69" name="Oval 457"/>
              <p:cNvSpPr>
                <a:spLocks/>
              </p:cNvSpPr>
              <p:nvPr/>
            </p:nvSpPr>
            <p:spPr bwMode="auto">
              <a:xfrm>
                <a:off x="4331526" y="264508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0" name="Oval 458"/>
              <p:cNvSpPr>
                <a:spLocks/>
              </p:cNvSpPr>
              <p:nvPr/>
            </p:nvSpPr>
            <p:spPr bwMode="auto">
              <a:xfrm>
                <a:off x="4903240" y="26771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1" name="Oval 459"/>
              <p:cNvSpPr>
                <a:spLocks/>
              </p:cNvSpPr>
              <p:nvPr/>
            </p:nvSpPr>
            <p:spPr bwMode="auto">
              <a:xfrm>
                <a:off x="4570489" y="267987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2" name="Oval 460"/>
              <p:cNvSpPr>
                <a:spLocks/>
              </p:cNvSpPr>
              <p:nvPr/>
            </p:nvSpPr>
            <p:spPr bwMode="auto">
              <a:xfrm>
                <a:off x="4578678" y="267944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3" name="Oval 462"/>
              <p:cNvSpPr>
                <a:spLocks/>
              </p:cNvSpPr>
              <p:nvPr/>
            </p:nvSpPr>
            <p:spPr bwMode="auto">
              <a:xfrm>
                <a:off x="4656935" y="26801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4" name="Oval 463"/>
              <p:cNvSpPr>
                <a:spLocks/>
              </p:cNvSpPr>
              <p:nvPr/>
            </p:nvSpPr>
            <p:spPr bwMode="auto">
              <a:xfrm>
                <a:off x="4714505" y="308793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5" name="Oval 464"/>
              <p:cNvSpPr>
                <a:spLocks/>
              </p:cNvSpPr>
              <p:nvPr/>
            </p:nvSpPr>
            <p:spPr bwMode="auto">
              <a:xfrm>
                <a:off x="4743179" y="306896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6" name="Oval 465"/>
              <p:cNvSpPr>
                <a:spLocks/>
              </p:cNvSpPr>
              <p:nvPr/>
            </p:nvSpPr>
            <p:spPr bwMode="auto">
              <a:xfrm>
                <a:off x="4719937" y="310718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7" name="Oval 466"/>
              <p:cNvSpPr>
                <a:spLocks/>
              </p:cNvSpPr>
              <p:nvPr/>
            </p:nvSpPr>
            <p:spPr bwMode="auto">
              <a:xfrm>
                <a:off x="4748967" y="308108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55378" name="Oval 467"/>
              <p:cNvSpPr>
                <a:spLocks/>
              </p:cNvSpPr>
              <p:nvPr/>
            </p:nvSpPr>
            <p:spPr bwMode="auto">
              <a:xfrm>
                <a:off x="4354465" y="282413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sp>
          <p:nvSpPr>
            <p:cNvPr id="255379" name="TextBox 499"/>
            <p:cNvSpPr txBox="1">
              <a:spLocks noChangeArrowheads="1"/>
            </p:cNvSpPr>
            <p:nvPr/>
          </p:nvSpPr>
          <p:spPr bwMode="auto">
            <a:xfrm>
              <a:off x="5724723" y="3357295"/>
              <a:ext cx="1079525" cy="33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1" lang="en-US" sz="1600">
                  <a:solidFill>
                    <a:srgbClr val="996600"/>
                  </a:solidFill>
                  <a:ea typeface="新細明體" charset="0"/>
                  <a:cs typeface="新細明體" charset="0"/>
                </a:rPr>
                <a:t>particles</a:t>
              </a:r>
            </a:p>
          </p:txBody>
        </p:sp>
      </p:grpSp>
      <p:sp>
        <p:nvSpPr>
          <p:cNvPr id="503" name="TextBox 502"/>
          <p:cNvSpPr txBox="1"/>
          <p:nvPr/>
        </p:nvSpPr>
        <p:spPr>
          <a:xfrm>
            <a:off x="6732588" y="1730375"/>
            <a:ext cx="1008062" cy="641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>
                <a:ea typeface="新細明體" charset="0"/>
                <a:cs typeface="新細明體" charset="0"/>
              </a:rPr>
              <a:t>vacuum pump</a:t>
            </a:r>
          </a:p>
        </p:txBody>
      </p:sp>
      <p:sp>
        <p:nvSpPr>
          <p:cNvPr id="504" name="TextBox 503"/>
          <p:cNvSpPr txBox="1">
            <a:spLocks noChangeArrowheads="1"/>
          </p:cNvSpPr>
          <p:nvPr/>
        </p:nvSpPr>
        <p:spPr bwMode="auto">
          <a:xfrm>
            <a:off x="8101013" y="1189038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>
                <a:ea typeface="新細明體" charset="0"/>
                <a:cs typeface="新細明體" charset="0"/>
              </a:rPr>
              <a:t>hood</a:t>
            </a:r>
          </a:p>
        </p:txBody>
      </p:sp>
      <p:sp>
        <p:nvSpPr>
          <p:cNvPr id="255382" name="TextBox 471"/>
          <p:cNvSpPr txBox="1">
            <a:spLocks noChangeArrowheads="1"/>
          </p:cNvSpPr>
          <p:nvPr/>
        </p:nvSpPr>
        <p:spPr bwMode="auto">
          <a:xfrm>
            <a:off x="2286000" y="4572000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zh-TW" sz="1600">
                <a:ea typeface="新細明體" charset="0"/>
                <a:cs typeface="新細明體" charset="0"/>
              </a:rPr>
              <a:t>precursor : copper nitrate</a:t>
            </a:r>
            <a:endParaRPr kumimoji="1" lang="zh-TW" altLang="en-US" sz="1600">
              <a:ea typeface="新細明體" charset="0"/>
              <a:cs typeface="新細明體" charset="0"/>
            </a:endParaRPr>
          </a:p>
        </p:txBody>
      </p:sp>
      <p:pic>
        <p:nvPicPr>
          <p:cNvPr id="255383" name="Picture 2" descr="C:\Documents and Settings\Chia-Ying Chiang\My Documents\My Pictures\New Folder\DSC0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9" r="32626" b="8475"/>
          <a:stretch>
            <a:fillRect/>
          </a:stretch>
        </p:blipFill>
        <p:spPr bwMode="auto">
          <a:xfrm>
            <a:off x="7307263" y="3336925"/>
            <a:ext cx="1838325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17" y="1797606"/>
            <a:ext cx="3376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Powder/ethanol solution spin coated to form porous films, followed by heat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243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Processes occurring</a:t>
            </a:r>
          </a:p>
        </p:txBody>
      </p:sp>
      <p:sp>
        <p:nvSpPr>
          <p:cNvPr id="619523" name="Oval 3"/>
          <p:cNvSpPr>
            <a:spLocks noChangeArrowheads="1"/>
          </p:cNvSpPr>
          <p:nvPr/>
        </p:nvSpPr>
        <p:spPr bwMode="auto">
          <a:xfrm>
            <a:off x="5522913" y="35258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4" name="Freeform 4"/>
          <p:cNvSpPr>
            <a:spLocks/>
          </p:cNvSpPr>
          <p:nvPr/>
        </p:nvSpPr>
        <p:spPr bwMode="auto">
          <a:xfrm>
            <a:off x="5518150" y="35210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8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8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5" name="Oval 5"/>
          <p:cNvSpPr>
            <a:spLocks noChangeArrowheads="1"/>
          </p:cNvSpPr>
          <p:nvPr/>
        </p:nvSpPr>
        <p:spPr bwMode="auto">
          <a:xfrm>
            <a:off x="5287963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6" name="Freeform 6"/>
          <p:cNvSpPr>
            <a:spLocks/>
          </p:cNvSpPr>
          <p:nvPr/>
        </p:nvSpPr>
        <p:spPr bwMode="auto">
          <a:xfrm>
            <a:off x="5283200" y="3803650"/>
            <a:ext cx="141288" cy="144463"/>
          </a:xfrm>
          <a:custGeom>
            <a:avLst/>
            <a:gdLst>
              <a:gd name="T0" fmla="*/ 49 w 89"/>
              <a:gd name="T1" fmla="*/ 0 h 91"/>
              <a:gd name="T2" fmla="*/ 58 w 89"/>
              <a:gd name="T3" fmla="*/ 2 h 91"/>
              <a:gd name="T4" fmla="*/ 66 w 89"/>
              <a:gd name="T5" fmla="*/ 5 h 91"/>
              <a:gd name="T6" fmla="*/ 73 w 89"/>
              <a:gd name="T7" fmla="*/ 10 h 91"/>
              <a:gd name="T8" fmla="*/ 79 w 89"/>
              <a:gd name="T9" fmla="*/ 17 h 91"/>
              <a:gd name="T10" fmla="*/ 84 w 89"/>
              <a:gd name="T11" fmla="*/ 24 h 91"/>
              <a:gd name="T12" fmla="*/ 87 w 89"/>
              <a:gd name="T13" fmla="*/ 32 h 91"/>
              <a:gd name="T14" fmla="*/ 89 w 89"/>
              <a:gd name="T15" fmla="*/ 41 h 91"/>
              <a:gd name="T16" fmla="*/ 89 w 89"/>
              <a:gd name="T17" fmla="*/ 50 h 91"/>
              <a:gd name="T18" fmla="*/ 87 w 89"/>
              <a:gd name="T19" fmla="*/ 59 h 91"/>
              <a:gd name="T20" fmla="*/ 84 w 89"/>
              <a:gd name="T21" fmla="*/ 67 h 91"/>
              <a:gd name="T22" fmla="*/ 79 w 89"/>
              <a:gd name="T23" fmla="*/ 74 h 91"/>
              <a:gd name="T24" fmla="*/ 73 w 89"/>
              <a:gd name="T25" fmla="*/ 80 h 91"/>
              <a:gd name="T26" fmla="*/ 66 w 89"/>
              <a:gd name="T27" fmla="*/ 86 h 91"/>
              <a:gd name="T28" fmla="*/ 58 w 89"/>
              <a:gd name="T29" fmla="*/ 89 h 91"/>
              <a:gd name="T30" fmla="*/ 49 w 89"/>
              <a:gd name="T31" fmla="*/ 91 h 91"/>
              <a:gd name="T32" fmla="*/ 40 w 89"/>
              <a:gd name="T33" fmla="*/ 91 h 91"/>
              <a:gd name="T34" fmla="*/ 32 w 89"/>
              <a:gd name="T35" fmla="*/ 89 h 91"/>
              <a:gd name="T36" fmla="*/ 24 w 89"/>
              <a:gd name="T37" fmla="*/ 86 h 91"/>
              <a:gd name="T38" fmla="*/ 16 w 89"/>
              <a:gd name="T39" fmla="*/ 80 h 91"/>
              <a:gd name="T40" fmla="*/ 10 w 89"/>
              <a:gd name="T41" fmla="*/ 74 h 91"/>
              <a:gd name="T42" fmla="*/ 5 w 89"/>
              <a:gd name="T43" fmla="*/ 67 h 91"/>
              <a:gd name="T44" fmla="*/ 2 w 89"/>
              <a:gd name="T45" fmla="*/ 59 h 91"/>
              <a:gd name="T46" fmla="*/ 0 w 89"/>
              <a:gd name="T47" fmla="*/ 50 h 91"/>
              <a:gd name="T48" fmla="*/ 0 w 89"/>
              <a:gd name="T49" fmla="*/ 41 h 91"/>
              <a:gd name="T50" fmla="*/ 2 w 89"/>
              <a:gd name="T51" fmla="*/ 32 h 91"/>
              <a:gd name="T52" fmla="*/ 5 w 89"/>
              <a:gd name="T53" fmla="*/ 24 h 91"/>
              <a:gd name="T54" fmla="*/ 10 w 89"/>
              <a:gd name="T55" fmla="*/ 17 h 91"/>
              <a:gd name="T56" fmla="*/ 16 w 89"/>
              <a:gd name="T57" fmla="*/ 10 h 91"/>
              <a:gd name="T58" fmla="*/ 24 w 89"/>
              <a:gd name="T59" fmla="*/ 5 h 91"/>
              <a:gd name="T60" fmla="*/ 32 w 89"/>
              <a:gd name="T61" fmla="*/ 2 h 91"/>
              <a:gd name="T62" fmla="*/ 40 w 89"/>
              <a:gd name="T63" fmla="*/ 0 h 91"/>
              <a:gd name="T64" fmla="*/ 45 w 89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1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1"/>
                </a:lnTo>
                <a:lnTo>
                  <a:pt x="89" y="45"/>
                </a:lnTo>
                <a:lnTo>
                  <a:pt x="89" y="50"/>
                </a:lnTo>
                <a:lnTo>
                  <a:pt x="88" y="55"/>
                </a:lnTo>
                <a:lnTo>
                  <a:pt x="87" y="59"/>
                </a:lnTo>
                <a:lnTo>
                  <a:pt x="86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3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19" y="84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7" name="Oval 7"/>
          <p:cNvSpPr>
            <a:spLocks noChangeArrowheads="1"/>
          </p:cNvSpPr>
          <p:nvPr/>
        </p:nvSpPr>
        <p:spPr bwMode="auto">
          <a:xfrm>
            <a:off x="5570538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8" name="Freeform 8"/>
          <p:cNvSpPr>
            <a:spLocks/>
          </p:cNvSpPr>
          <p:nvPr/>
        </p:nvSpPr>
        <p:spPr bwMode="auto">
          <a:xfrm>
            <a:off x="5565775" y="3803650"/>
            <a:ext cx="142875" cy="144463"/>
          </a:xfrm>
          <a:custGeom>
            <a:avLst/>
            <a:gdLst>
              <a:gd name="T0" fmla="*/ 49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7 h 91"/>
              <a:gd name="T10" fmla="*/ 84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50 h 91"/>
              <a:gd name="T18" fmla="*/ 88 w 90"/>
              <a:gd name="T19" fmla="*/ 59 h 91"/>
              <a:gd name="T20" fmla="*/ 84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6 h 91"/>
              <a:gd name="T28" fmla="*/ 58 w 90"/>
              <a:gd name="T29" fmla="*/ 89 h 91"/>
              <a:gd name="T30" fmla="*/ 49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6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50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7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50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20" y="84"/>
                </a:lnTo>
                <a:lnTo>
                  <a:pt x="17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29" name="Oval 9"/>
          <p:cNvSpPr>
            <a:spLocks noChangeArrowheads="1"/>
          </p:cNvSpPr>
          <p:nvPr/>
        </p:nvSpPr>
        <p:spPr bwMode="auto">
          <a:xfrm>
            <a:off x="5805488" y="3621088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0" name="Freeform 10"/>
          <p:cNvSpPr>
            <a:spLocks/>
          </p:cNvSpPr>
          <p:nvPr/>
        </p:nvSpPr>
        <p:spPr bwMode="auto">
          <a:xfrm>
            <a:off x="5800725" y="3616325"/>
            <a:ext cx="142875" cy="141288"/>
          </a:xfrm>
          <a:custGeom>
            <a:avLst/>
            <a:gdLst>
              <a:gd name="T0" fmla="*/ 50 w 90"/>
              <a:gd name="T1" fmla="*/ 0 h 89"/>
              <a:gd name="T2" fmla="*/ 58 w 90"/>
              <a:gd name="T3" fmla="*/ 2 h 89"/>
              <a:gd name="T4" fmla="*/ 66 w 90"/>
              <a:gd name="T5" fmla="*/ 5 h 89"/>
              <a:gd name="T6" fmla="*/ 73 w 90"/>
              <a:gd name="T7" fmla="*/ 10 h 89"/>
              <a:gd name="T8" fmla="*/ 80 w 90"/>
              <a:gd name="T9" fmla="*/ 16 h 89"/>
              <a:gd name="T10" fmla="*/ 85 w 90"/>
              <a:gd name="T11" fmla="*/ 23 h 89"/>
              <a:gd name="T12" fmla="*/ 88 w 90"/>
              <a:gd name="T13" fmla="*/ 32 h 89"/>
              <a:gd name="T14" fmla="*/ 90 w 90"/>
              <a:gd name="T15" fmla="*/ 40 h 89"/>
              <a:gd name="T16" fmla="*/ 90 w 90"/>
              <a:gd name="T17" fmla="*/ 49 h 89"/>
              <a:gd name="T18" fmla="*/ 88 w 90"/>
              <a:gd name="T19" fmla="*/ 57 h 89"/>
              <a:gd name="T20" fmla="*/ 85 w 90"/>
              <a:gd name="T21" fmla="*/ 66 h 89"/>
              <a:gd name="T22" fmla="*/ 80 w 90"/>
              <a:gd name="T23" fmla="*/ 73 h 89"/>
              <a:gd name="T24" fmla="*/ 73 w 90"/>
              <a:gd name="T25" fmla="*/ 79 h 89"/>
              <a:gd name="T26" fmla="*/ 66 w 90"/>
              <a:gd name="T27" fmla="*/ 84 h 89"/>
              <a:gd name="T28" fmla="*/ 58 w 90"/>
              <a:gd name="T29" fmla="*/ 87 h 89"/>
              <a:gd name="T30" fmla="*/ 50 w 90"/>
              <a:gd name="T31" fmla="*/ 89 h 89"/>
              <a:gd name="T32" fmla="*/ 40 w 90"/>
              <a:gd name="T33" fmla="*/ 89 h 89"/>
              <a:gd name="T34" fmla="*/ 32 w 90"/>
              <a:gd name="T35" fmla="*/ 87 h 89"/>
              <a:gd name="T36" fmla="*/ 24 w 90"/>
              <a:gd name="T37" fmla="*/ 84 h 89"/>
              <a:gd name="T38" fmla="*/ 17 w 90"/>
              <a:gd name="T39" fmla="*/ 79 h 89"/>
              <a:gd name="T40" fmla="*/ 11 w 90"/>
              <a:gd name="T41" fmla="*/ 73 h 89"/>
              <a:gd name="T42" fmla="*/ 5 w 90"/>
              <a:gd name="T43" fmla="*/ 66 h 89"/>
              <a:gd name="T44" fmla="*/ 2 w 90"/>
              <a:gd name="T45" fmla="*/ 57 h 89"/>
              <a:gd name="T46" fmla="*/ 0 w 90"/>
              <a:gd name="T47" fmla="*/ 49 h 89"/>
              <a:gd name="T48" fmla="*/ 0 w 90"/>
              <a:gd name="T49" fmla="*/ 40 h 89"/>
              <a:gd name="T50" fmla="*/ 2 w 90"/>
              <a:gd name="T51" fmla="*/ 32 h 89"/>
              <a:gd name="T52" fmla="*/ 5 w 90"/>
              <a:gd name="T53" fmla="*/ 23 h 89"/>
              <a:gd name="T54" fmla="*/ 11 w 90"/>
              <a:gd name="T55" fmla="*/ 16 h 89"/>
              <a:gd name="T56" fmla="*/ 17 w 90"/>
              <a:gd name="T57" fmla="*/ 10 h 89"/>
              <a:gd name="T58" fmla="*/ 24 w 90"/>
              <a:gd name="T59" fmla="*/ 5 h 89"/>
              <a:gd name="T60" fmla="*/ 32 w 90"/>
              <a:gd name="T61" fmla="*/ 2 h 89"/>
              <a:gd name="T62" fmla="*/ 40 w 90"/>
              <a:gd name="T63" fmla="*/ 0 h 89"/>
              <a:gd name="T64" fmla="*/ 46 w 90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89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7" y="13"/>
                </a:lnTo>
                <a:lnTo>
                  <a:pt x="80" y="16"/>
                </a:lnTo>
                <a:lnTo>
                  <a:pt x="83" y="19"/>
                </a:lnTo>
                <a:lnTo>
                  <a:pt x="85" y="23"/>
                </a:lnTo>
                <a:lnTo>
                  <a:pt x="87" y="27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3"/>
                </a:lnTo>
                <a:lnTo>
                  <a:pt x="88" y="57"/>
                </a:lnTo>
                <a:lnTo>
                  <a:pt x="87" y="61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4" y="88"/>
                </a:lnTo>
                <a:lnTo>
                  <a:pt x="50" y="89"/>
                </a:lnTo>
                <a:lnTo>
                  <a:pt x="46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8" y="19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1" name="Oval 11"/>
          <p:cNvSpPr>
            <a:spLocks noChangeArrowheads="1"/>
          </p:cNvSpPr>
          <p:nvPr/>
        </p:nvSpPr>
        <p:spPr bwMode="auto">
          <a:xfrm>
            <a:off x="5287963" y="3384550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2" name="Freeform 12"/>
          <p:cNvSpPr>
            <a:spLocks/>
          </p:cNvSpPr>
          <p:nvPr/>
        </p:nvSpPr>
        <p:spPr bwMode="auto">
          <a:xfrm>
            <a:off x="5283200" y="3379788"/>
            <a:ext cx="141288" cy="142875"/>
          </a:xfrm>
          <a:custGeom>
            <a:avLst/>
            <a:gdLst>
              <a:gd name="T0" fmla="*/ 49 w 89"/>
              <a:gd name="T1" fmla="*/ 0 h 90"/>
              <a:gd name="T2" fmla="*/ 58 w 89"/>
              <a:gd name="T3" fmla="*/ 2 h 90"/>
              <a:gd name="T4" fmla="*/ 66 w 89"/>
              <a:gd name="T5" fmla="*/ 5 h 90"/>
              <a:gd name="T6" fmla="*/ 73 w 89"/>
              <a:gd name="T7" fmla="*/ 11 h 90"/>
              <a:gd name="T8" fmla="*/ 79 w 89"/>
              <a:gd name="T9" fmla="*/ 17 h 90"/>
              <a:gd name="T10" fmla="*/ 84 w 89"/>
              <a:gd name="T11" fmla="*/ 24 h 90"/>
              <a:gd name="T12" fmla="*/ 87 w 89"/>
              <a:gd name="T13" fmla="*/ 32 h 90"/>
              <a:gd name="T14" fmla="*/ 89 w 89"/>
              <a:gd name="T15" fmla="*/ 40 h 90"/>
              <a:gd name="T16" fmla="*/ 89 w 89"/>
              <a:gd name="T17" fmla="*/ 50 h 90"/>
              <a:gd name="T18" fmla="*/ 87 w 89"/>
              <a:gd name="T19" fmla="*/ 58 h 90"/>
              <a:gd name="T20" fmla="*/ 84 w 89"/>
              <a:gd name="T21" fmla="*/ 66 h 90"/>
              <a:gd name="T22" fmla="*/ 79 w 89"/>
              <a:gd name="T23" fmla="*/ 73 h 90"/>
              <a:gd name="T24" fmla="*/ 73 w 89"/>
              <a:gd name="T25" fmla="*/ 80 h 90"/>
              <a:gd name="T26" fmla="*/ 66 w 89"/>
              <a:gd name="T27" fmla="*/ 85 h 90"/>
              <a:gd name="T28" fmla="*/ 58 w 89"/>
              <a:gd name="T29" fmla="*/ 88 h 90"/>
              <a:gd name="T30" fmla="*/ 49 w 89"/>
              <a:gd name="T31" fmla="*/ 90 h 90"/>
              <a:gd name="T32" fmla="*/ 40 w 89"/>
              <a:gd name="T33" fmla="*/ 90 h 90"/>
              <a:gd name="T34" fmla="*/ 32 w 89"/>
              <a:gd name="T35" fmla="*/ 88 h 90"/>
              <a:gd name="T36" fmla="*/ 24 w 89"/>
              <a:gd name="T37" fmla="*/ 85 h 90"/>
              <a:gd name="T38" fmla="*/ 16 w 89"/>
              <a:gd name="T39" fmla="*/ 80 h 90"/>
              <a:gd name="T40" fmla="*/ 10 w 89"/>
              <a:gd name="T41" fmla="*/ 73 h 90"/>
              <a:gd name="T42" fmla="*/ 5 w 89"/>
              <a:gd name="T43" fmla="*/ 66 h 90"/>
              <a:gd name="T44" fmla="*/ 2 w 89"/>
              <a:gd name="T45" fmla="*/ 58 h 90"/>
              <a:gd name="T46" fmla="*/ 0 w 89"/>
              <a:gd name="T47" fmla="*/ 50 h 90"/>
              <a:gd name="T48" fmla="*/ 0 w 89"/>
              <a:gd name="T49" fmla="*/ 40 h 90"/>
              <a:gd name="T50" fmla="*/ 2 w 89"/>
              <a:gd name="T51" fmla="*/ 32 h 90"/>
              <a:gd name="T52" fmla="*/ 5 w 89"/>
              <a:gd name="T53" fmla="*/ 24 h 90"/>
              <a:gd name="T54" fmla="*/ 10 w 89"/>
              <a:gd name="T55" fmla="*/ 17 h 90"/>
              <a:gd name="T56" fmla="*/ 16 w 89"/>
              <a:gd name="T57" fmla="*/ 11 h 90"/>
              <a:gd name="T58" fmla="*/ 24 w 89"/>
              <a:gd name="T59" fmla="*/ 5 h 90"/>
              <a:gd name="T60" fmla="*/ 32 w 89"/>
              <a:gd name="T61" fmla="*/ 2 h 90"/>
              <a:gd name="T62" fmla="*/ 40 w 89"/>
              <a:gd name="T63" fmla="*/ 0 h 90"/>
              <a:gd name="T64" fmla="*/ 45 w 89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0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8"/>
                </a:lnTo>
                <a:lnTo>
                  <a:pt x="73" y="11"/>
                </a:lnTo>
                <a:lnTo>
                  <a:pt x="76" y="14"/>
                </a:lnTo>
                <a:lnTo>
                  <a:pt x="79" y="17"/>
                </a:lnTo>
                <a:lnTo>
                  <a:pt x="82" y="20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6"/>
                </a:lnTo>
                <a:lnTo>
                  <a:pt x="89" y="50"/>
                </a:lnTo>
                <a:lnTo>
                  <a:pt x="88" y="54"/>
                </a:lnTo>
                <a:lnTo>
                  <a:pt x="87" y="58"/>
                </a:lnTo>
                <a:lnTo>
                  <a:pt x="86" y="62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3" y="89"/>
                </a:lnTo>
                <a:lnTo>
                  <a:pt x="49" y="90"/>
                </a:lnTo>
                <a:lnTo>
                  <a:pt x="45" y="90"/>
                </a:lnTo>
                <a:lnTo>
                  <a:pt x="40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19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19" y="8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3" name="Oval 13"/>
          <p:cNvSpPr>
            <a:spLocks noChangeArrowheads="1"/>
          </p:cNvSpPr>
          <p:nvPr/>
        </p:nvSpPr>
        <p:spPr bwMode="auto">
          <a:xfrm>
            <a:off x="5711825" y="33385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4" name="Freeform 14"/>
          <p:cNvSpPr>
            <a:spLocks/>
          </p:cNvSpPr>
          <p:nvPr/>
        </p:nvSpPr>
        <p:spPr bwMode="auto">
          <a:xfrm>
            <a:off x="5707063" y="33321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3 h 90"/>
              <a:gd name="T4" fmla="*/ 67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2 w 90"/>
              <a:gd name="T61" fmla="*/ 3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3"/>
                </a:lnTo>
                <a:lnTo>
                  <a:pt x="62" y="4"/>
                </a:lnTo>
                <a:lnTo>
                  <a:pt x="67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7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7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4"/>
                </a:lnTo>
                <a:lnTo>
                  <a:pt x="32" y="3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5" name="Oval 15"/>
          <p:cNvSpPr>
            <a:spLocks noChangeArrowheads="1"/>
          </p:cNvSpPr>
          <p:nvPr/>
        </p:nvSpPr>
        <p:spPr bwMode="auto">
          <a:xfrm>
            <a:off x="5618163" y="39989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6" name="Freeform 16"/>
          <p:cNvSpPr>
            <a:spLocks/>
          </p:cNvSpPr>
          <p:nvPr/>
        </p:nvSpPr>
        <p:spPr bwMode="auto">
          <a:xfrm>
            <a:off x="5613400" y="3994150"/>
            <a:ext cx="141288" cy="141288"/>
          </a:xfrm>
          <a:custGeom>
            <a:avLst/>
            <a:gdLst>
              <a:gd name="T0" fmla="*/ 49 w 89"/>
              <a:gd name="T1" fmla="*/ 0 h 89"/>
              <a:gd name="T2" fmla="*/ 58 w 89"/>
              <a:gd name="T3" fmla="*/ 2 h 89"/>
              <a:gd name="T4" fmla="*/ 66 w 89"/>
              <a:gd name="T5" fmla="*/ 5 h 89"/>
              <a:gd name="T6" fmla="*/ 73 w 89"/>
              <a:gd name="T7" fmla="*/ 10 h 89"/>
              <a:gd name="T8" fmla="*/ 79 w 89"/>
              <a:gd name="T9" fmla="*/ 16 h 89"/>
              <a:gd name="T10" fmla="*/ 84 w 89"/>
              <a:gd name="T11" fmla="*/ 23 h 89"/>
              <a:gd name="T12" fmla="*/ 87 w 89"/>
              <a:gd name="T13" fmla="*/ 32 h 89"/>
              <a:gd name="T14" fmla="*/ 89 w 89"/>
              <a:gd name="T15" fmla="*/ 40 h 89"/>
              <a:gd name="T16" fmla="*/ 89 w 89"/>
              <a:gd name="T17" fmla="*/ 49 h 89"/>
              <a:gd name="T18" fmla="*/ 87 w 89"/>
              <a:gd name="T19" fmla="*/ 57 h 89"/>
              <a:gd name="T20" fmla="*/ 84 w 89"/>
              <a:gd name="T21" fmla="*/ 66 h 89"/>
              <a:gd name="T22" fmla="*/ 79 w 89"/>
              <a:gd name="T23" fmla="*/ 73 h 89"/>
              <a:gd name="T24" fmla="*/ 73 w 89"/>
              <a:gd name="T25" fmla="*/ 79 h 89"/>
              <a:gd name="T26" fmla="*/ 66 w 89"/>
              <a:gd name="T27" fmla="*/ 84 h 89"/>
              <a:gd name="T28" fmla="*/ 58 w 89"/>
              <a:gd name="T29" fmla="*/ 87 h 89"/>
              <a:gd name="T30" fmla="*/ 49 w 89"/>
              <a:gd name="T31" fmla="*/ 89 h 89"/>
              <a:gd name="T32" fmla="*/ 40 w 89"/>
              <a:gd name="T33" fmla="*/ 89 h 89"/>
              <a:gd name="T34" fmla="*/ 32 w 89"/>
              <a:gd name="T35" fmla="*/ 87 h 89"/>
              <a:gd name="T36" fmla="*/ 24 w 89"/>
              <a:gd name="T37" fmla="*/ 84 h 89"/>
              <a:gd name="T38" fmla="*/ 16 w 89"/>
              <a:gd name="T39" fmla="*/ 79 h 89"/>
              <a:gd name="T40" fmla="*/ 10 w 89"/>
              <a:gd name="T41" fmla="*/ 73 h 89"/>
              <a:gd name="T42" fmla="*/ 5 w 89"/>
              <a:gd name="T43" fmla="*/ 66 h 89"/>
              <a:gd name="T44" fmla="*/ 2 w 89"/>
              <a:gd name="T45" fmla="*/ 57 h 89"/>
              <a:gd name="T46" fmla="*/ 0 w 89"/>
              <a:gd name="T47" fmla="*/ 49 h 89"/>
              <a:gd name="T48" fmla="*/ 0 w 89"/>
              <a:gd name="T49" fmla="*/ 40 h 89"/>
              <a:gd name="T50" fmla="*/ 2 w 89"/>
              <a:gd name="T51" fmla="*/ 32 h 89"/>
              <a:gd name="T52" fmla="*/ 5 w 89"/>
              <a:gd name="T53" fmla="*/ 23 h 89"/>
              <a:gd name="T54" fmla="*/ 10 w 89"/>
              <a:gd name="T55" fmla="*/ 16 h 89"/>
              <a:gd name="T56" fmla="*/ 16 w 89"/>
              <a:gd name="T57" fmla="*/ 10 h 89"/>
              <a:gd name="T58" fmla="*/ 24 w 89"/>
              <a:gd name="T59" fmla="*/ 5 h 89"/>
              <a:gd name="T60" fmla="*/ 32 w 89"/>
              <a:gd name="T61" fmla="*/ 2 h 89"/>
              <a:gd name="T62" fmla="*/ 40 w 89"/>
              <a:gd name="T63" fmla="*/ 0 h 89"/>
              <a:gd name="T64" fmla="*/ 45 w 89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2" y="19"/>
                </a:lnTo>
                <a:lnTo>
                  <a:pt x="84" y="23"/>
                </a:lnTo>
                <a:lnTo>
                  <a:pt x="86" y="27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5"/>
                </a:lnTo>
                <a:lnTo>
                  <a:pt x="89" y="49"/>
                </a:lnTo>
                <a:lnTo>
                  <a:pt x="88" y="53"/>
                </a:lnTo>
                <a:lnTo>
                  <a:pt x="87" y="57"/>
                </a:lnTo>
                <a:lnTo>
                  <a:pt x="86" y="61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3" y="88"/>
                </a:lnTo>
                <a:lnTo>
                  <a:pt x="49" y="89"/>
                </a:lnTo>
                <a:lnTo>
                  <a:pt x="45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19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7" y="19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7" name="Oval 17"/>
          <p:cNvSpPr>
            <a:spLocks noChangeArrowheads="1"/>
          </p:cNvSpPr>
          <p:nvPr/>
        </p:nvSpPr>
        <p:spPr bwMode="auto">
          <a:xfrm>
            <a:off x="5853113" y="38560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8" name="Freeform 18"/>
          <p:cNvSpPr>
            <a:spLocks/>
          </p:cNvSpPr>
          <p:nvPr/>
        </p:nvSpPr>
        <p:spPr bwMode="auto">
          <a:xfrm>
            <a:off x="5848350" y="38512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9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39" name="Oval 19"/>
          <p:cNvSpPr>
            <a:spLocks noChangeArrowheads="1"/>
          </p:cNvSpPr>
          <p:nvPr/>
        </p:nvSpPr>
        <p:spPr bwMode="auto">
          <a:xfrm>
            <a:off x="7158038" y="2743200"/>
            <a:ext cx="233362" cy="23336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0" name="Freeform 20"/>
          <p:cNvSpPr>
            <a:spLocks/>
          </p:cNvSpPr>
          <p:nvPr/>
        </p:nvSpPr>
        <p:spPr bwMode="auto">
          <a:xfrm>
            <a:off x="7153275" y="2736850"/>
            <a:ext cx="233363" cy="234950"/>
          </a:xfrm>
          <a:custGeom>
            <a:avLst/>
            <a:gdLst>
              <a:gd name="T0" fmla="*/ 81 w 147"/>
              <a:gd name="T1" fmla="*/ 0 h 148"/>
              <a:gd name="T2" fmla="*/ 94 w 147"/>
              <a:gd name="T3" fmla="*/ 4 h 148"/>
              <a:gd name="T4" fmla="*/ 108 w 147"/>
              <a:gd name="T5" fmla="*/ 9 h 148"/>
              <a:gd name="T6" fmla="*/ 120 w 147"/>
              <a:gd name="T7" fmla="*/ 17 h 148"/>
              <a:gd name="T8" fmla="*/ 130 w 147"/>
              <a:gd name="T9" fmla="*/ 27 h 148"/>
              <a:gd name="T10" fmla="*/ 139 w 147"/>
              <a:gd name="T11" fmla="*/ 40 h 148"/>
              <a:gd name="T12" fmla="*/ 144 w 147"/>
              <a:gd name="T13" fmla="*/ 53 h 148"/>
              <a:gd name="T14" fmla="*/ 147 w 147"/>
              <a:gd name="T15" fmla="*/ 66 h 148"/>
              <a:gd name="T16" fmla="*/ 147 w 147"/>
              <a:gd name="T17" fmla="*/ 82 h 148"/>
              <a:gd name="T18" fmla="*/ 144 w 147"/>
              <a:gd name="T19" fmla="*/ 95 h 148"/>
              <a:gd name="T20" fmla="*/ 139 w 147"/>
              <a:gd name="T21" fmla="*/ 109 h 148"/>
              <a:gd name="T22" fmla="*/ 130 w 147"/>
              <a:gd name="T23" fmla="*/ 121 h 148"/>
              <a:gd name="T24" fmla="*/ 120 w 147"/>
              <a:gd name="T25" fmla="*/ 131 h 148"/>
              <a:gd name="T26" fmla="*/ 108 w 147"/>
              <a:gd name="T27" fmla="*/ 140 h 148"/>
              <a:gd name="T28" fmla="*/ 94 w 147"/>
              <a:gd name="T29" fmla="*/ 145 h 148"/>
              <a:gd name="T30" fmla="*/ 81 w 147"/>
              <a:gd name="T31" fmla="*/ 148 h 148"/>
              <a:gd name="T32" fmla="*/ 66 w 147"/>
              <a:gd name="T33" fmla="*/ 148 h 148"/>
              <a:gd name="T34" fmla="*/ 52 w 147"/>
              <a:gd name="T35" fmla="*/ 145 h 148"/>
              <a:gd name="T36" fmla="*/ 39 w 147"/>
              <a:gd name="T37" fmla="*/ 140 h 148"/>
              <a:gd name="T38" fmla="*/ 26 w 147"/>
              <a:gd name="T39" fmla="*/ 131 h 148"/>
              <a:gd name="T40" fmla="*/ 16 w 147"/>
              <a:gd name="T41" fmla="*/ 121 h 148"/>
              <a:gd name="T42" fmla="*/ 8 w 147"/>
              <a:gd name="T43" fmla="*/ 109 h 148"/>
              <a:gd name="T44" fmla="*/ 3 w 147"/>
              <a:gd name="T45" fmla="*/ 95 h 148"/>
              <a:gd name="T46" fmla="*/ 0 w 147"/>
              <a:gd name="T47" fmla="*/ 82 h 148"/>
              <a:gd name="T48" fmla="*/ 0 w 147"/>
              <a:gd name="T49" fmla="*/ 66 h 148"/>
              <a:gd name="T50" fmla="*/ 3 w 147"/>
              <a:gd name="T51" fmla="*/ 53 h 148"/>
              <a:gd name="T52" fmla="*/ 8 w 147"/>
              <a:gd name="T53" fmla="*/ 40 h 148"/>
              <a:gd name="T54" fmla="*/ 16 w 147"/>
              <a:gd name="T55" fmla="*/ 27 h 148"/>
              <a:gd name="T56" fmla="*/ 26 w 147"/>
              <a:gd name="T57" fmla="*/ 17 h 148"/>
              <a:gd name="T58" fmla="*/ 39 w 147"/>
              <a:gd name="T59" fmla="*/ 9 h 148"/>
              <a:gd name="T60" fmla="*/ 52 w 147"/>
              <a:gd name="T61" fmla="*/ 4 h 148"/>
              <a:gd name="T62" fmla="*/ 66 w 147"/>
              <a:gd name="T63" fmla="*/ 0 h 148"/>
              <a:gd name="T64" fmla="*/ 74 w 147"/>
              <a:gd name="T6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8">
                <a:moveTo>
                  <a:pt x="74" y="0"/>
                </a:moveTo>
                <a:lnTo>
                  <a:pt x="81" y="0"/>
                </a:lnTo>
                <a:lnTo>
                  <a:pt x="88" y="2"/>
                </a:lnTo>
                <a:lnTo>
                  <a:pt x="94" y="4"/>
                </a:lnTo>
                <a:lnTo>
                  <a:pt x="102" y="6"/>
                </a:lnTo>
                <a:lnTo>
                  <a:pt x="108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5" y="33"/>
                </a:lnTo>
                <a:lnTo>
                  <a:pt x="139" y="40"/>
                </a:lnTo>
                <a:lnTo>
                  <a:pt x="142" y="46"/>
                </a:lnTo>
                <a:lnTo>
                  <a:pt x="144" y="53"/>
                </a:lnTo>
                <a:lnTo>
                  <a:pt x="146" y="59"/>
                </a:lnTo>
                <a:lnTo>
                  <a:pt x="147" y="66"/>
                </a:lnTo>
                <a:lnTo>
                  <a:pt x="147" y="75"/>
                </a:lnTo>
                <a:lnTo>
                  <a:pt x="147" y="82"/>
                </a:lnTo>
                <a:lnTo>
                  <a:pt x="146" y="89"/>
                </a:lnTo>
                <a:lnTo>
                  <a:pt x="144" y="95"/>
                </a:lnTo>
                <a:lnTo>
                  <a:pt x="142" y="102"/>
                </a:lnTo>
                <a:lnTo>
                  <a:pt x="139" y="109"/>
                </a:lnTo>
                <a:lnTo>
                  <a:pt x="135" y="115"/>
                </a:lnTo>
                <a:lnTo>
                  <a:pt x="130" y="121"/>
                </a:lnTo>
                <a:lnTo>
                  <a:pt x="125" y="126"/>
                </a:lnTo>
                <a:lnTo>
                  <a:pt x="120" y="131"/>
                </a:lnTo>
                <a:lnTo>
                  <a:pt x="114" y="135"/>
                </a:lnTo>
                <a:lnTo>
                  <a:pt x="108" y="140"/>
                </a:lnTo>
                <a:lnTo>
                  <a:pt x="102" y="143"/>
                </a:lnTo>
                <a:lnTo>
                  <a:pt x="94" y="145"/>
                </a:lnTo>
                <a:lnTo>
                  <a:pt x="88" y="147"/>
                </a:lnTo>
                <a:lnTo>
                  <a:pt x="81" y="148"/>
                </a:lnTo>
                <a:lnTo>
                  <a:pt x="74" y="148"/>
                </a:lnTo>
                <a:lnTo>
                  <a:pt x="66" y="148"/>
                </a:lnTo>
                <a:lnTo>
                  <a:pt x="58" y="147"/>
                </a:lnTo>
                <a:lnTo>
                  <a:pt x="52" y="145"/>
                </a:lnTo>
                <a:lnTo>
                  <a:pt x="45" y="143"/>
                </a:lnTo>
                <a:lnTo>
                  <a:pt x="39" y="140"/>
                </a:lnTo>
                <a:lnTo>
                  <a:pt x="33" y="135"/>
                </a:lnTo>
                <a:lnTo>
                  <a:pt x="26" y="131"/>
                </a:lnTo>
                <a:lnTo>
                  <a:pt x="21" y="126"/>
                </a:lnTo>
                <a:lnTo>
                  <a:pt x="16" y="121"/>
                </a:lnTo>
                <a:lnTo>
                  <a:pt x="12" y="115"/>
                </a:lnTo>
                <a:lnTo>
                  <a:pt x="8" y="109"/>
                </a:lnTo>
                <a:lnTo>
                  <a:pt x="5" y="102"/>
                </a:lnTo>
                <a:lnTo>
                  <a:pt x="3" y="95"/>
                </a:lnTo>
                <a:lnTo>
                  <a:pt x="1" y="89"/>
                </a:lnTo>
                <a:lnTo>
                  <a:pt x="0" y="82"/>
                </a:lnTo>
                <a:lnTo>
                  <a:pt x="0" y="75"/>
                </a:lnTo>
                <a:lnTo>
                  <a:pt x="0" y="66"/>
                </a:lnTo>
                <a:lnTo>
                  <a:pt x="1" y="59"/>
                </a:lnTo>
                <a:lnTo>
                  <a:pt x="3" y="53"/>
                </a:lnTo>
                <a:lnTo>
                  <a:pt x="5" y="46"/>
                </a:lnTo>
                <a:lnTo>
                  <a:pt x="8" y="40"/>
                </a:lnTo>
                <a:lnTo>
                  <a:pt x="12" y="33"/>
                </a:lnTo>
                <a:lnTo>
                  <a:pt x="16" y="27"/>
                </a:lnTo>
                <a:lnTo>
                  <a:pt x="21" y="22"/>
                </a:lnTo>
                <a:lnTo>
                  <a:pt x="26" y="17"/>
                </a:lnTo>
                <a:lnTo>
                  <a:pt x="33" y="13"/>
                </a:lnTo>
                <a:lnTo>
                  <a:pt x="39" y="9"/>
                </a:lnTo>
                <a:lnTo>
                  <a:pt x="45" y="6"/>
                </a:lnTo>
                <a:lnTo>
                  <a:pt x="52" y="4"/>
                </a:lnTo>
                <a:lnTo>
                  <a:pt x="58" y="2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1" name="Oval 21"/>
          <p:cNvSpPr>
            <a:spLocks noChangeArrowheads="1"/>
          </p:cNvSpPr>
          <p:nvPr/>
        </p:nvSpPr>
        <p:spPr bwMode="auto">
          <a:xfrm>
            <a:off x="7440613" y="2649538"/>
            <a:ext cx="233362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2" name="Freeform 22"/>
          <p:cNvSpPr>
            <a:spLocks/>
          </p:cNvSpPr>
          <p:nvPr/>
        </p:nvSpPr>
        <p:spPr bwMode="auto">
          <a:xfrm>
            <a:off x="7435850" y="2644775"/>
            <a:ext cx="233363" cy="231775"/>
          </a:xfrm>
          <a:custGeom>
            <a:avLst/>
            <a:gdLst>
              <a:gd name="T0" fmla="*/ 81 w 147"/>
              <a:gd name="T1" fmla="*/ 0 h 146"/>
              <a:gd name="T2" fmla="*/ 95 w 147"/>
              <a:gd name="T3" fmla="*/ 3 h 146"/>
              <a:gd name="T4" fmla="*/ 108 w 147"/>
              <a:gd name="T5" fmla="*/ 8 h 146"/>
              <a:gd name="T6" fmla="*/ 120 w 147"/>
              <a:gd name="T7" fmla="*/ 16 h 146"/>
              <a:gd name="T8" fmla="*/ 131 w 147"/>
              <a:gd name="T9" fmla="*/ 27 h 146"/>
              <a:gd name="T10" fmla="*/ 139 w 147"/>
              <a:gd name="T11" fmla="*/ 39 h 146"/>
              <a:gd name="T12" fmla="*/ 144 w 147"/>
              <a:gd name="T13" fmla="*/ 51 h 146"/>
              <a:gd name="T14" fmla="*/ 147 w 147"/>
              <a:gd name="T15" fmla="*/ 66 h 146"/>
              <a:gd name="T16" fmla="*/ 147 w 147"/>
              <a:gd name="T17" fmla="*/ 80 h 146"/>
              <a:gd name="T18" fmla="*/ 144 w 147"/>
              <a:gd name="T19" fmla="*/ 95 h 146"/>
              <a:gd name="T20" fmla="*/ 139 w 147"/>
              <a:gd name="T21" fmla="*/ 107 h 146"/>
              <a:gd name="T22" fmla="*/ 131 w 147"/>
              <a:gd name="T23" fmla="*/ 119 h 146"/>
              <a:gd name="T24" fmla="*/ 120 w 147"/>
              <a:gd name="T25" fmla="*/ 130 h 146"/>
              <a:gd name="T26" fmla="*/ 108 w 147"/>
              <a:gd name="T27" fmla="*/ 138 h 146"/>
              <a:gd name="T28" fmla="*/ 95 w 147"/>
              <a:gd name="T29" fmla="*/ 143 h 146"/>
              <a:gd name="T30" fmla="*/ 81 w 147"/>
              <a:gd name="T31" fmla="*/ 146 h 146"/>
              <a:gd name="T32" fmla="*/ 66 w 147"/>
              <a:gd name="T33" fmla="*/ 146 h 146"/>
              <a:gd name="T34" fmla="*/ 52 w 147"/>
              <a:gd name="T35" fmla="*/ 143 h 146"/>
              <a:gd name="T36" fmla="*/ 39 w 147"/>
              <a:gd name="T37" fmla="*/ 138 h 146"/>
              <a:gd name="T38" fmla="*/ 27 w 147"/>
              <a:gd name="T39" fmla="*/ 130 h 146"/>
              <a:gd name="T40" fmla="*/ 16 w 147"/>
              <a:gd name="T41" fmla="*/ 119 h 146"/>
              <a:gd name="T42" fmla="*/ 8 w 147"/>
              <a:gd name="T43" fmla="*/ 107 h 146"/>
              <a:gd name="T44" fmla="*/ 3 w 147"/>
              <a:gd name="T45" fmla="*/ 95 h 146"/>
              <a:gd name="T46" fmla="*/ 0 w 147"/>
              <a:gd name="T47" fmla="*/ 80 h 146"/>
              <a:gd name="T48" fmla="*/ 0 w 147"/>
              <a:gd name="T49" fmla="*/ 66 h 146"/>
              <a:gd name="T50" fmla="*/ 3 w 147"/>
              <a:gd name="T51" fmla="*/ 51 h 146"/>
              <a:gd name="T52" fmla="*/ 8 w 147"/>
              <a:gd name="T53" fmla="*/ 39 h 146"/>
              <a:gd name="T54" fmla="*/ 16 w 147"/>
              <a:gd name="T55" fmla="*/ 27 h 146"/>
              <a:gd name="T56" fmla="*/ 27 w 147"/>
              <a:gd name="T57" fmla="*/ 16 h 146"/>
              <a:gd name="T58" fmla="*/ 39 w 147"/>
              <a:gd name="T59" fmla="*/ 8 h 146"/>
              <a:gd name="T60" fmla="*/ 52 w 147"/>
              <a:gd name="T61" fmla="*/ 3 h 146"/>
              <a:gd name="T62" fmla="*/ 66 w 147"/>
              <a:gd name="T63" fmla="*/ 0 h 146"/>
              <a:gd name="T64" fmla="*/ 74 w 147"/>
              <a:gd name="T6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6">
                <a:moveTo>
                  <a:pt x="74" y="0"/>
                </a:moveTo>
                <a:lnTo>
                  <a:pt x="81" y="0"/>
                </a:lnTo>
                <a:lnTo>
                  <a:pt x="88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4" y="12"/>
                </a:lnTo>
                <a:lnTo>
                  <a:pt x="120" y="16"/>
                </a:lnTo>
                <a:lnTo>
                  <a:pt x="125" y="21"/>
                </a:lnTo>
                <a:lnTo>
                  <a:pt x="131" y="27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4" y="51"/>
                </a:lnTo>
                <a:lnTo>
                  <a:pt x="146" y="58"/>
                </a:lnTo>
                <a:lnTo>
                  <a:pt x="147" y="66"/>
                </a:lnTo>
                <a:lnTo>
                  <a:pt x="147" y="73"/>
                </a:lnTo>
                <a:lnTo>
                  <a:pt x="147" y="80"/>
                </a:lnTo>
                <a:lnTo>
                  <a:pt x="146" y="87"/>
                </a:lnTo>
                <a:lnTo>
                  <a:pt x="144" y="95"/>
                </a:lnTo>
                <a:lnTo>
                  <a:pt x="142" y="101"/>
                </a:lnTo>
                <a:lnTo>
                  <a:pt x="139" y="107"/>
                </a:lnTo>
                <a:lnTo>
                  <a:pt x="135" y="113"/>
                </a:lnTo>
                <a:lnTo>
                  <a:pt x="131" y="119"/>
                </a:lnTo>
                <a:lnTo>
                  <a:pt x="125" y="124"/>
                </a:lnTo>
                <a:lnTo>
                  <a:pt x="120" y="130"/>
                </a:lnTo>
                <a:lnTo>
                  <a:pt x="114" y="134"/>
                </a:lnTo>
                <a:lnTo>
                  <a:pt x="108" y="138"/>
                </a:lnTo>
                <a:lnTo>
                  <a:pt x="102" y="141"/>
                </a:lnTo>
                <a:lnTo>
                  <a:pt x="95" y="143"/>
                </a:lnTo>
                <a:lnTo>
                  <a:pt x="88" y="145"/>
                </a:lnTo>
                <a:lnTo>
                  <a:pt x="81" y="146"/>
                </a:lnTo>
                <a:lnTo>
                  <a:pt x="74" y="146"/>
                </a:lnTo>
                <a:lnTo>
                  <a:pt x="66" y="146"/>
                </a:lnTo>
                <a:lnTo>
                  <a:pt x="59" y="145"/>
                </a:lnTo>
                <a:lnTo>
                  <a:pt x="52" y="143"/>
                </a:lnTo>
                <a:lnTo>
                  <a:pt x="45" y="141"/>
                </a:lnTo>
                <a:lnTo>
                  <a:pt x="39" y="138"/>
                </a:lnTo>
                <a:lnTo>
                  <a:pt x="33" y="134"/>
                </a:lnTo>
                <a:lnTo>
                  <a:pt x="27" y="130"/>
                </a:lnTo>
                <a:lnTo>
                  <a:pt x="21" y="124"/>
                </a:lnTo>
                <a:lnTo>
                  <a:pt x="16" y="119"/>
                </a:lnTo>
                <a:lnTo>
                  <a:pt x="12" y="113"/>
                </a:lnTo>
                <a:lnTo>
                  <a:pt x="8" y="107"/>
                </a:lnTo>
                <a:lnTo>
                  <a:pt x="5" y="101"/>
                </a:lnTo>
                <a:lnTo>
                  <a:pt x="3" y="95"/>
                </a:lnTo>
                <a:lnTo>
                  <a:pt x="1" y="87"/>
                </a:lnTo>
                <a:lnTo>
                  <a:pt x="0" y="80"/>
                </a:lnTo>
                <a:lnTo>
                  <a:pt x="0" y="73"/>
                </a:lnTo>
                <a:lnTo>
                  <a:pt x="0" y="66"/>
                </a:lnTo>
                <a:lnTo>
                  <a:pt x="1" y="58"/>
                </a:lnTo>
                <a:lnTo>
                  <a:pt x="3" y="51"/>
                </a:lnTo>
                <a:lnTo>
                  <a:pt x="5" y="45"/>
                </a:lnTo>
                <a:lnTo>
                  <a:pt x="8" y="39"/>
                </a:lnTo>
                <a:lnTo>
                  <a:pt x="12" y="33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5" y="5"/>
                </a:lnTo>
                <a:lnTo>
                  <a:pt x="52" y="3"/>
                </a:lnTo>
                <a:lnTo>
                  <a:pt x="59" y="1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3" name="Oval 23"/>
          <p:cNvSpPr>
            <a:spLocks noChangeArrowheads="1"/>
          </p:cNvSpPr>
          <p:nvPr/>
        </p:nvSpPr>
        <p:spPr bwMode="auto">
          <a:xfrm>
            <a:off x="7251700" y="2414588"/>
            <a:ext cx="233363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4" name="Freeform 24"/>
          <p:cNvSpPr>
            <a:spLocks/>
          </p:cNvSpPr>
          <p:nvPr/>
        </p:nvSpPr>
        <p:spPr bwMode="auto">
          <a:xfrm>
            <a:off x="7246938" y="2408238"/>
            <a:ext cx="233362" cy="233362"/>
          </a:xfrm>
          <a:custGeom>
            <a:avLst/>
            <a:gdLst>
              <a:gd name="T0" fmla="*/ 81 w 147"/>
              <a:gd name="T1" fmla="*/ 0 h 147"/>
              <a:gd name="T2" fmla="*/ 95 w 147"/>
              <a:gd name="T3" fmla="*/ 4 h 147"/>
              <a:gd name="T4" fmla="*/ 107 w 147"/>
              <a:gd name="T5" fmla="*/ 9 h 147"/>
              <a:gd name="T6" fmla="*/ 120 w 147"/>
              <a:gd name="T7" fmla="*/ 17 h 147"/>
              <a:gd name="T8" fmla="*/ 130 w 147"/>
              <a:gd name="T9" fmla="*/ 27 h 147"/>
              <a:gd name="T10" fmla="*/ 138 w 147"/>
              <a:gd name="T11" fmla="*/ 40 h 147"/>
              <a:gd name="T12" fmla="*/ 144 w 147"/>
              <a:gd name="T13" fmla="*/ 52 h 147"/>
              <a:gd name="T14" fmla="*/ 147 w 147"/>
              <a:gd name="T15" fmla="*/ 66 h 147"/>
              <a:gd name="T16" fmla="*/ 147 w 147"/>
              <a:gd name="T17" fmla="*/ 81 h 147"/>
              <a:gd name="T18" fmla="*/ 144 w 147"/>
              <a:gd name="T19" fmla="*/ 95 h 147"/>
              <a:gd name="T20" fmla="*/ 138 w 147"/>
              <a:gd name="T21" fmla="*/ 108 h 147"/>
              <a:gd name="T22" fmla="*/ 130 w 147"/>
              <a:gd name="T23" fmla="*/ 120 h 147"/>
              <a:gd name="T24" fmla="*/ 120 w 147"/>
              <a:gd name="T25" fmla="*/ 130 h 147"/>
              <a:gd name="T26" fmla="*/ 107 w 147"/>
              <a:gd name="T27" fmla="*/ 138 h 147"/>
              <a:gd name="T28" fmla="*/ 95 w 147"/>
              <a:gd name="T29" fmla="*/ 144 h 147"/>
              <a:gd name="T30" fmla="*/ 81 w 147"/>
              <a:gd name="T31" fmla="*/ 147 h 147"/>
              <a:gd name="T32" fmla="*/ 66 w 147"/>
              <a:gd name="T33" fmla="*/ 147 h 147"/>
              <a:gd name="T34" fmla="*/ 52 w 147"/>
              <a:gd name="T35" fmla="*/ 144 h 147"/>
              <a:gd name="T36" fmla="*/ 40 w 147"/>
              <a:gd name="T37" fmla="*/ 138 h 147"/>
              <a:gd name="T38" fmla="*/ 27 w 147"/>
              <a:gd name="T39" fmla="*/ 130 h 147"/>
              <a:gd name="T40" fmla="*/ 17 w 147"/>
              <a:gd name="T41" fmla="*/ 120 h 147"/>
              <a:gd name="T42" fmla="*/ 9 w 147"/>
              <a:gd name="T43" fmla="*/ 108 h 147"/>
              <a:gd name="T44" fmla="*/ 3 w 147"/>
              <a:gd name="T45" fmla="*/ 95 h 147"/>
              <a:gd name="T46" fmla="*/ 0 w 147"/>
              <a:gd name="T47" fmla="*/ 81 h 147"/>
              <a:gd name="T48" fmla="*/ 0 w 147"/>
              <a:gd name="T49" fmla="*/ 66 h 147"/>
              <a:gd name="T50" fmla="*/ 3 w 147"/>
              <a:gd name="T51" fmla="*/ 52 h 147"/>
              <a:gd name="T52" fmla="*/ 9 w 147"/>
              <a:gd name="T53" fmla="*/ 40 h 147"/>
              <a:gd name="T54" fmla="*/ 17 w 147"/>
              <a:gd name="T55" fmla="*/ 27 h 147"/>
              <a:gd name="T56" fmla="*/ 27 w 147"/>
              <a:gd name="T57" fmla="*/ 17 h 147"/>
              <a:gd name="T58" fmla="*/ 40 w 147"/>
              <a:gd name="T59" fmla="*/ 9 h 147"/>
              <a:gd name="T60" fmla="*/ 52 w 147"/>
              <a:gd name="T61" fmla="*/ 4 h 147"/>
              <a:gd name="T62" fmla="*/ 66 w 147"/>
              <a:gd name="T63" fmla="*/ 0 h 147"/>
              <a:gd name="T64" fmla="*/ 73 w 147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73" y="0"/>
                </a:moveTo>
                <a:lnTo>
                  <a:pt x="81" y="0"/>
                </a:lnTo>
                <a:lnTo>
                  <a:pt x="88" y="1"/>
                </a:lnTo>
                <a:lnTo>
                  <a:pt x="95" y="4"/>
                </a:lnTo>
                <a:lnTo>
                  <a:pt x="101" y="6"/>
                </a:lnTo>
                <a:lnTo>
                  <a:pt x="107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4" y="33"/>
                </a:lnTo>
                <a:lnTo>
                  <a:pt x="138" y="40"/>
                </a:lnTo>
                <a:lnTo>
                  <a:pt x="141" y="46"/>
                </a:lnTo>
                <a:lnTo>
                  <a:pt x="144" y="52"/>
                </a:lnTo>
                <a:lnTo>
                  <a:pt x="146" y="59"/>
                </a:lnTo>
                <a:lnTo>
                  <a:pt x="147" y="66"/>
                </a:lnTo>
                <a:lnTo>
                  <a:pt x="147" y="74"/>
                </a:lnTo>
                <a:lnTo>
                  <a:pt x="147" y="81"/>
                </a:lnTo>
                <a:lnTo>
                  <a:pt x="146" y="88"/>
                </a:lnTo>
                <a:lnTo>
                  <a:pt x="144" y="95"/>
                </a:lnTo>
                <a:lnTo>
                  <a:pt x="141" y="101"/>
                </a:lnTo>
                <a:lnTo>
                  <a:pt x="138" y="108"/>
                </a:lnTo>
                <a:lnTo>
                  <a:pt x="134" y="114"/>
                </a:lnTo>
                <a:lnTo>
                  <a:pt x="130" y="120"/>
                </a:lnTo>
                <a:lnTo>
                  <a:pt x="125" y="125"/>
                </a:lnTo>
                <a:lnTo>
                  <a:pt x="120" y="130"/>
                </a:lnTo>
                <a:lnTo>
                  <a:pt x="114" y="134"/>
                </a:lnTo>
                <a:lnTo>
                  <a:pt x="107" y="138"/>
                </a:lnTo>
                <a:lnTo>
                  <a:pt x="101" y="142"/>
                </a:lnTo>
                <a:lnTo>
                  <a:pt x="95" y="144"/>
                </a:lnTo>
                <a:lnTo>
                  <a:pt x="88" y="146"/>
                </a:lnTo>
                <a:lnTo>
                  <a:pt x="81" y="147"/>
                </a:lnTo>
                <a:lnTo>
                  <a:pt x="73" y="147"/>
                </a:lnTo>
                <a:lnTo>
                  <a:pt x="66" y="147"/>
                </a:lnTo>
                <a:lnTo>
                  <a:pt x="59" y="146"/>
                </a:lnTo>
                <a:lnTo>
                  <a:pt x="52" y="144"/>
                </a:lnTo>
                <a:lnTo>
                  <a:pt x="46" y="142"/>
                </a:lnTo>
                <a:lnTo>
                  <a:pt x="40" y="138"/>
                </a:lnTo>
                <a:lnTo>
                  <a:pt x="33" y="134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1"/>
                </a:lnTo>
                <a:lnTo>
                  <a:pt x="3" y="95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9"/>
                </a:lnTo>
                <a:lnTo>
                  <a:pt x="3" y="52"/>
                </a:lnTo>
                <a:lnTo>
                  <a:pt x="6" y="46"/>
                </a:lnTo>
                <a:lnTo>
                  <a:pt x="9" y="40"/>
                </a:lnTo>
                <a:lnTo>
                  <a:pt x="13" y="33"/>
                </a:lnTo>
                <a:lnTo>
                  <a:pt x="17" y="27"/>
                </a:lnTo>
                <a:lnTo>
                  <a:pt x="22" y="22"/>
                </a:lnTo>
                <a:lnTo>
                  <a:pt x="27" y="17"/>
                </a:lnTo>
                <a:lnTo>
                  <a:pt x="33" y="13"/>
                </a:lnTo>
                <a:lnTo>
                  <a:pt x="40" y="9"/>
                </a:lnTo>
                <a:lnTo>
                  <a:pt x="46" y="6"/>
                </a:lnTo>
                <a:lnTo>
                  <a:pt x="52" y="4"/>
                </a:lnTo>
                <a:lnTo>
                  <a:pt x="59" y="1"/>
                </a:lnTo>
                <a:lnTo>
                  <a:pt x="66" y="0"/>
                </a:lnTo>
                <a:lnTo>
                  <a:pt x="73" y="0"/>
                </a:lnTo>
                <a:lnTo>
                  <a:pt x="7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5" name="Oval 25"/>
          <p:cNvSpPr>
            <a:spLocks noChangeArrowheads="1"/>
          </p:cNvSpPr>
          <p:nvPr/>
        </p:nvSpPr>
        <p:spPr bwMode="auto">
          <a:xfrm>
            <a:off x="7580313" y="2366963"/>
            <a:ext cx="234950" cy="2333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6" name="Freeform 26"/>
          <p:cNvSpPr>
            <a:spLocks/>
          </p:cNvSpPr>
          <p:nvPr/>
        </p:nvSpPr>
        <p:spPr bwMode="auto">
          <a:xfrm>
            <a:off x="7575550" y="2362200"/>
            <a:ext cx="234950" cy="233363"/>
          </a:xfrm>
          <a:custGeom>
            <a:avLst/>
            <a:gdLst>
              <a:gd name="T0" fmla="*/ 82 w 148"/>
              <a:gd name="T1" fmla="*/ 0 h 147"/>
              <a:gd name="T2" fmla="*/ 95 w 148"/>
              <a:gd name="T3" fmla="*/ 3 h 147"/>
              <a:gd name="T4" fmla="*/ 108 w 148"/>
              <a:gd name="T5" fmla="*/ 8 h 147"/>
              <a:gd name="T6" fmla="*/ 121 w 148"/>
              <a:gd name="T7" fmla="*/ 16 h 147"/>
              <a:gd name="T8" fmla="*/ 131 w 148"/>
              <a:gd name="T9" fmla="*/ 26 h 147"/>
              <a:gd name="T10" fmla="*/ 139 w 148"/>
              <a:gd name="T11" fmla="*/ 39 h 147"/>
              <a:gd name="T12" fmla="*/ 145 w 148"/>
              <a:gd name="T13" fmla="*/ 52 h 147"/>
              <a:gd name="T14" fmla="*/ 148 w 148"/>
              <a:gd name="T15" fmla="*/ 66 h 147"/>
              <a:gd name="T16" fmla="*/ 148 w 148"/>
              <a:gd name="T17" fmla="*/ 81 h 147"/>
              <a:gd name="T18" fmla="*/ 145 w 148"/>
              <a:gd name="T19" fmla="*/ 94 h 147"/>
              <a:gd name="T20" fmla="*/ 139 w 148"/>
              <a:gd name="T21" fmla="*/ 108 h 147"/>
              <a:gd name="T22" fmla="*/ 131 w 148"/>
              <a:gd name="T23" fmla="*/ 120 h 147"/>
              <a:gd name="T24" fmla="*/ 121 w 148"/>
              <a:gd name="T25" fmla="*/ 130 h 147"/>
              <a:gd name="T26" fmla="*/ 108 w 148"/>
              <a:gd name="T27" fmla="*/ 139 h 147"/>
              <a:gd name="T28" fmla="*/ 95 w 148"/>
              <a:gd name="T29" fmla="*/ 144 h 147"/>
              <a:gd name="T30" fmla="*/ 82 w 148"/>
              <a:gd name="T31" fmla="*/ 147 h 147"/>
              <a:gd name="T32" fmla="*/ 66 w 148"/>
              <a:gd name="T33" fmla="*/ 147 h 147"/>
              <a:gd name="T34" fmla="*/ 53 w 148"/>
              <a:gd name="T35" fmla="*/ 144 h 147"/>
              <a:gd name="T36" fmla="*/ 39 w 148"/>
              <a:gd name="T37" fmla="*/ 139 h 147"/>
              <a:gd name="T38" fmla="*/ 27 w 148"/>
              <a:gd name="T39" fmla="*/ 130 h 147"/>
              <a:gd name="T40" fmla="*/ 17 w 148"/>
              <a:gd name="T41" fmla="*/ 120 h 147"/>
              <a:gd name="T42" fmla="*/ 9 w 148"/>
              <a:gd name="T43" fmla="*/ 108 h 147"/>
              <a:gd name="T44" fmla="*/ 3 w 148"/>
              <a:gd name="T45" fmla="*/ 94 h 147"/>
              <a:gd name="T46" fmla="*/ 0 w 148"/>
              <a:gd name="T47" fmla="*/ 81 h 147"/>
              <a:gd name="T48" fmla="*/ 0 w 148"/>
              <a:gd name="T49" fmla="*/ 66 h 147"/>
              <a:gd name="T50" fmla="*/ 3 w 148"/>
              <a:gd name="T51" fmla="*/ 52 h 147"/>
              <a:gd name="T52" fmla="*/ 9 w 148"/>
              <a:gd name="T53" fmla="*/ 39 h 147"/>
              <a:gd name="T54" fmla="*/ 17 w 148"/>
              <a:gd name="T55" fmla="*/ 26 h 147"/>
              <a:gd name="T56" fmla="*/ 27 w 148"/>
              <a:gd name="T57" fmla="*/ 16 h 147"/>
              <a:gd name="T58" fmla="*/ 39 w 148"/>
              <a:gd name="T59" fmla="*/ 8 h 147"/>
              <a:gd name="T60" fmla="*/ 53 w 148"/>
              <a:gd name="T61" fmla="*/ 3 h 147"/>
              <a:gd name="T62" fmla="*/ 66 w 148"/>
              <a:gd name="T63" fmla="*/ 0 h 147"/>
              <a:gd name="T64" fmla="*/ 75 w 148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8" h="147">
                <a:moveTo>
                  <a:pt x="75" y="0"/>
                </a:moveTo>
                <a:lnTo>
                  <a:pt x="82" y="0"/>
                </a:lnTo>
                <a:lnTo>
                  <a:pt x="89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5" y="12"/>
                </a:lnTo>
                <a:lnTo>
                  <a:pt x="121" y="16"/>
                </a:lnTo>
                <a:lnTo>
                  <a:pt x="126" y="21"/>
                </a:lnTo>
                <a:lnTo>
                  <a:pt x="131" y="26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5" y="52"/>
                </a:lnTo>
                <a:lnTo>
                  <a:pt x="147" y="58"/>
                </a:lnTo>
                <a:lnTo>
                  <a:pt x="148" y="66"/>
                </a:lnTo>
                <a:lnTo>
                  <a:pt x="148" y="74"/>
                </a:lnTo>
                <a:lnTo>
                  <a:pt x="148" y="81"/>
                </a:lnTo>
                <a:lnTo>
                  <a:pt x="147" y="88"/>
                </a:lnTo>
                <a:lnTo>
                  <a:pt x="145" y="94"/>
                </a:lnTo>
                <a:lnTo>
                  <a:pt x="142" y="102"/>
                </a:lnTo>
                <a:lnTo>
                  <a:pt x="139" y="108"/>
                </a:lnTo>
                <a:lnTo>
                  <a:pt x="135" y="114"/>
                </a:lnTo>
                <a:lnTo>
                  <a:pt x="131" y="120"/>
                </a:lnTo>
                <a:lnTo>
                  <a:pt x="126" y="125"/>
                </a:lnTo>
                <a:lnTo>
                  <a:pt x="121" y="130"/>
                </a:lnTo>
                <a:lnTo>
                  <a:pt x="115" y="135"/>
                </a:lnTo>
                <a:lnTo>
                  <a:pt x="108" y="139"/>
                </a:lnTo>
                <a:lnTo>
                  <a:pt x="102" y="142"/>
                </a:lnTo>
                <a:lnTo>
                  <a:pt x="95" y="144"/>
                </a:lnTo>
                <a:lnTo>
                  <a:pt x="89" y="146"/>
                </a:lnTo>
                <a:lnTo>
                  <a:pt x="82" y="147"/>
                </a:lnTo>
                <a:lnTo>
                  <a:pt x="75" y="147"/>
                </a:lnTo>
                <a:lnTo>
                  <a:pt x="66" y="147"/>
                </a:lnTo>
                <a:lnTo>
                  <a:pt x="59" y="146"/>
                </a:lnTo>
                <a:lnTo>
                  <a:pt x="53" y="144"/>
                </a:lnTo>
                <a:lnTo>
                  <a:pt x="46" y="142"/>
                </a:lnTo>
                <a:lnTo>
                  <a:pt x="39" y="139"/>
                </a:lnTo>
                <a:lnTo>
                  <a:pt x="33" y="135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2"/>
                </a:lnTo>
                <a:lnTo>
                  <a:pt x="3" y="94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8"/>
                </a:lnTo>
                <a:lnTo>
                  <a:pt x="3" y="52"/>
                </a:lnTo>
                <a:lnTo>
                  <a:pt x="6" y="45"/>
                </a:lnTo>
                <a:lnTo>
                  <a:pt x="9" y="39"/>
                </a:lnTo>
                <a:lnTo>
                  <a:pt x="13" y="33"/>
                </a:lnTo>
                <a:lnTo>
                  <a:pt x="17" y="26"/>
                </a:lnTo>
                <a:lnTo>
                  <a:pt x="22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6" y="5"/>
                </a:lnTo>
                <a:lnTo>
                  <a:pt x="53" y="3"/>
                </a:lnTo>
                <a:lnTo>
                  <a:pt x="59" y="1"/>
                </a:lnTo>
                <a:lnTo>
                  <a:pt x="66" y="0"/>
                </a:lnTo>
                <a:lnTo>
                  <a:pt x="75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7" name="Oval 27"/>
          <p:cNvSpPr>
            <a:spLocks noChangeArrowheads="1"/>
          </p:cNvSpPr>
          <p:nvPr/>
        </p:nvSpPr>
        <p:spPr bwMode="auto">
          <a:xfrm>
            <a:off x="7221538" y="4114800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8" name="Freeform 28"/>
          <p:cNvSpPr>
            <a:spLocks/>
          </p:cNvSpPr>
          <p:nvPr/>
        </p:nvSpPr>
        <p:spPr bwMode="auto">
          <a:xfrm>
            <a:off x="7216775" y="4110038"/>
            <a:ext cx="142875" cy="142875"/>
          </a:xfrm>
          <a:custGeom>
            <a:avLst/>
            <a:gdLst>
              <a:gd name="T0" fmla="*/ 49 w 90"/>
              <a:gd name="T1" fmla="*/ 0 h 90"/>
              <a:gd name="T2" fmla="*/ 59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3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7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9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7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3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3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3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49" name="Oval 29"/>
          <p:cNvSpPr>
            <a:spLocks noChangeArrowheads="1"/>
          </p:cNvSpPr>
          <p:nvPr/>
        </p:nvSpPr>
        <p:spPr bwMode="auto">
          <a:xfrm>
            <a:off x="7291388" y="41941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0" name="Freeform 30"/>
          <p:cNvSpPr>
            <a:spLocks/>
          </p:cNvSpPr>
          <p:nvPr/>
        </p:nvSpPr>
        <p:spPr bwMode="auto">
          <a:xfrm>
            <a:off x="7286625" y="41894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0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79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79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1" name="Oval 31"/>
          <p:cNvSpPr>
            <a:spLocks noChangeArrowheads="1"/>
          </p:cNvSpPr>
          <p:nvPr/>
        </p:nvSpPr>
        <p:spPr bwMode="auto">
          <a:xfrm>
            <a:off x="7291388" y="43084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2" name="Freeform 32"/>
          <p:cNvSpPr>
            <a:spLocks/>
          </p:cNvSpPr>
          <p:nvPr/>
        </p:nvSpPr>
        <p:spPr bwMode="auto">
          <a:xfrm>
            <a:off x="7286625" y="43037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1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80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80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1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6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80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1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3" name="Oval 33"/>
          <p:cNvSpPr>
            <a:spLocks noChangeArrowheads="1"/>
          </p:cNvSpPr>
          <p:nvPr/>
        </p:nvSpPr>
        <p:spPr bwMode="auto">
          <a:xfrm>
            <a:off x="7424738" y="4149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4" name="Freeform 34"/>
          <p:cNvSpPr>
            <a:spLocks/>
          </p:cNvSpPr>
          <p:nvPr/>
        </p:nvSpPr>
        <p:spPr bwMode="auto">
          <a:xfrm>
            <a:off x="7419975" y="41449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6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80 h 90"/>
              <a:gd name="T26" fmla="*/ 66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1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1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1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3"/>
                </a:lnTo>
                <a:lnTo>
                  <a:pt x="31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5" name="Oval 35"/>
          <p:cNvSpPr>
            <a:spLocks noChangeArrowheads="1"/>
          </p:cNvSpPr>
          <p:nvPr/>
        </p:nvSpPr>
        <p:spPr bwMode="auto">
          <a:xfrm>
            <a:off x="7529513" y="4076700"/>
            <a:ext cx="141287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6" name="Freeform 36"/>
          <p:cNvSpPr>
            <a:spLocks/>
          </p:cNvSpPr>
          <p:nvPr/>
        </p:nvSpPr>
        <p:spPr bwMode="auto">
          <a:xfrm>
            <a:off x="7523163" y="4071938"/>
            <a:ext cx="142875" cy="142875"/>
          </a:xfrm>
          <a:custGeom>
            <a:avLst/>
            <a:gdLst>
              <a:gd name="T0" fmla="*/ 50 w 90"/>
              <a:gd name="T1" fmla="*/ 0 h 90"/>
              <a:gd name="T2" fmla="*/ 58 w 90"/>
              <a:gd name="T3" fmla="*/ 2 h 90"/>
              <a:gd name="T4" fmla="*/ 66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6 w 90"/>
              <a:gd name="T27" fmla="*/ 84 h 90"/>
              <a:gd name="T28" fmla="*/ 58 w 90"/>
              <a:gd name="T29" fmla="*/ 88 h 90"/>
              <a:gd name="T30" fmla="*/ 50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4 w 90"/>
              <a:gd name="T37" fmla="*/ 84 h 90"/>
              <a:gd name="T38" fmla="*/ 17 w 90"/>
              <a:gd name="T39" fmla="*/ 79 h 90"/>
              <a:gd name="T40" fmla="*/ 11 w 90"/>
              <a:gd name="T41" fmla="*/ 73 h 90"/>
              <a:gd name="T42" fmla="*/ 6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6 w 90"/>
              <a:gd name="T53" fmla="*/ 24 h 90"/>
              <a:gd name="T54" fmla="*/ 11 w 90"/>
              <a:gd name="T55" fmla="*/ 16 h 90"/>
              <a:gd name="T56" fmla="*/ 17 w 90"/>
              <a:gd name="T57" fmla="*/ 10 h 90"/>
              <a:gd name="T58" fmla="*/ 24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6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6" y="84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50" y="90"/>
                </a:lnTo>
                <a:lnTo>
                  <a:pt x="46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7" name="Oval 37"/>
          <p:cNvSpPr>
            <a:spLocks noChangeArrowheads="1"/>
          </p:cNvSpPr>
          <p:nvPr/>
        </p:nvSpPr>
        <p:spPr bwMode="auto">
          <a:xfrm>
            <a:off x="7500938" y="4240213"/>
            <a:ext cx="144462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8" name="Freeform 38"/>
          <p:cNvSpPr>
            <a:spLocks/>
          </p:cNvSpPr>
          <p:nvPr/>
        </p:nvSpPr>
        <p:spPr bwMode="auto">
          <a:xfrm>
            <a:off x="7496175" y="4235450"/>
            <a:ext cx="144463" cy="144463"/>
          </a:xfrm>
          <a:custGeom>
            <a:avLst/>
            <a:gdLst>
              <a:gd name="T0" fmla="*/ 49 w 91"/>
              <a:gd name="T1" fmla="*/ 0 h 91"/>
              <a:gd name="T2" fmla="*/ 59 w 91"/>
              <a:gd name="T3" fmla="*/ 2 h 91"/>
              <a:gd name="T4" fmla="*/ 67 w 91"/>
              <a:gd name="T5" fmla="*/ 5 h 91"/>
              <a:gd name="T6" fmla="*/ 74 w 91"/>
              <a:gd name="T7" fmla="*/ 10 h 91"/>
              <a:gd name="T8" fmla="*/ 80 w 91"/>
              <a:gd name="T9" fmla="*/ 16 h 91"/>
              <a:gd name="T10" fmla="*/ 85 w 91"/>
              <a:gd name="T11" fmla="*/ 24 h 91"/>
              <a:gd name="T12" fmla="*/ 88 w 91"/>
              <a:gd name="T13" fmla="*/ 32 h 91"/>
              <a:gd name="T14" fmla="*/ 91 w 91"/>
              <a:gd name="T15" fmla="*/ 41 h 91"/>
              <a:gd name="T16" fmla="*/ 91 w 91"/>
              <a:gd name="T17" fmla="*/ 49 h 91"/>
              <a:gd name="T18" fmla="*/ 88 w 91"/>
              <a:gd name="T19" fmla="*/ 59 h 91"/>
              <a:gd name="T20" fmla="*/ 85 w 91"/>
              <a:gd name="T21" fmla="*/ 67 h 91"/>
              <a:gd name="T22" fmla="*/ 80 w 91"/>
              <a:gd name="T23" fmla="*/ 74 h 91"/>
              <a:gd name="T24" fmla="*/ 74 w 91"/>
              <a:gd name="T25" fmla="*/ 80 h 91"/>
              <a:gd name="T26" fmla="*/ 67 w 91"/>
              <a:gd name="T27" fmla="*/ 85 h 91"/>
              <a:gd name="T28" fmla="*/ 59 w 91"/>
              <a:gd name="T29" fmla="*/ 89 h 91"/>
              <a:gd name="T30" fmla="*/ 49 w 91"/>
              <a:gd name="T31" fmla="*/ 91 h 91"/>
              <a:gd name="T32" fmla="*/ 41 w 91"/>
              <a:gd name="T33" fmla="*/ 91 h 91"/>
              <a:gd name="T34" fmla="*/ 32 w 91"/>
              <a:gd name="T35" fmla="*/ 89 h 91"/>
              <a:gd name="T36" fmla="*/ 24 w 91"/>
              <a:gd name="T37" fmla="*/ 85 h 91"/>
              <a:gd name="T38" fmla="*/ 16 w 91"/>
              <a:gd name="T39" fmla="*/ 80 h 91"/>
              <a:gd name="T40" fmla="*/ 10 w 91"/>
              <a:gd name="T41" fmla="*/ 74 h 91"/>
              <a:gd name="T42" fmla="*/ 5 w 91"/>
              <a:gd name="T43" fmla="*/ 67 h 91"/>
              <a:gd name="T44" fmla="*/ 2 w 91"/>
              <a:gd name="T45" fmla="*/ 59 h 91"/>
              <a:gd name="T46" fmla="*/ 0 w 91"/>
              <a:gd name="T47" fmla="*/ 49 h 91"/>
              <a:gd name="T48" fmla="*/ 0 w 91"/>
              <a:gd name="T49" fmla="*/ 41 h 91"/>
              <a:gd name="T50" fmla="*/ 2 w 91"/>
              <a:gd name="T51" fmla="*/ 32 h 91"/>
              <a:gd name="T52" fmla="*/ 5 w 91"/>
              <a:gd name="T53" fmla="*/ 24 h 91"/>
              <a:gd name="T54" fmla="*/ 10 w 91"/>
              <a:gd name="T55" fmla="*/ 16 h 91"/>
              <a:gd name="T56" fmla="*/ 16 w 91"/>
              <a:gd name="T57" fmla="*/ 10 h 91"/>
              <a:gd name="T58" fmla="*/ 24 w 91"/>
              <a:gd name="T59" fmla="*/ 5 h 91"/>
              <a:gd name="T60" fmla="*/ 32 w 91"/>
              <a:gd name="T61" fmla="*/ 2 h 91"/>
              <a:gd name="T62" fmla="*/ 41 w 91"/>
              <a:gd name="T63" fmla="*/ 0 h 91"/>
              <a:gd name="T64" fmla="*/ 45 w 91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1" y="41"/>
                </a:lnTo>
                <a:lnTo>
                  <a:pt x="91" y="45"/>
                </a:lnTo>
                <a:lnTo>
                  <a:pt x="91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8"/>
                </a:lnTo>
                <a:lnTo>
                  <a:pt x="59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1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1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59" name="Oval 39"/>
          <p:cNvSpPr>
            <a:spLocks noChangeArrowheads="1"/>
          </p:cNvSpPr>
          <p:nvPr/>
        </p:nvSpPr>
        <p:spPr bwMode="auto">
          <a:xfrm>
            <a:off x="7369175" y="4403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60" name="Freeform 40"/>
          <p:cNvSpPr>
            <a:spLocks/>
          </p:cNvSpPr>
          <p:nvPr/>
        </p:nvSpPr>
        <p:spPr bwMode="auto">
          <a:xfrm>
            <a:off x="7362825" y="439896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5 w 91"/>
              <a:gd name="T7" fmla="*/ 10 h 90"/>
              <a:gd name="T8" fmla="*/ 81 w 91"/>
              <a:gd name="T9" fmla="*/ 16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49 h 90"/>
              <a:gd name="T18" fmla="*/ 89 w 91"/>
              <a:gd name="T19" fmla="*/ 58 h 90"/>
              <a:gd name="T20" fmla="*/ 86 w 91"/>
              <a:gd name="T21" fmla="*/ 66 h 90"/>
              <a:gd name="T22" fmla="*/ 81 w 91"/>
              <a:gd name="T23" fmla="*/ 73 h 90"/>
              <a:gd name="T24" fmla="*/ 75 w 91"/>
              <a:gd name="T25" fmla="*/ 79 h 90"/>
              <a:gd name="T26" fmla="*/ 67 w 91"/>
              <a:gd name="T27" fmla="*/ 84 h 90"/>
              <a:gd name="T28" fmla="*/ 59 w 91"/>
              <a:gd name="T29" fmla="*/ 88 h 90"/>
              <a:gd name="T30" fmla="*/ 50 w 91"/>
              <a:gd name="T31" fmla="*/ 90 h 90"/>
              <a:gd name="T32" fmla="*/ 42 w 91"/>
              <a:gd name="T33" fmla="*/ 90 h 90"/>
              <a:gd name="T34" fmla="*/ 32 w 91"/>
              <a:gd name="T35" fmla="*/ 88 h 90"/>
              <a:gd name="T36" fmla="*/ 24 w 91"/>
              <a:gd name="T37" fmla="*/ 84 h 90"/>
              <a:gd name="T38" fmla="*/ 17 w 91"/>
              <a:gd name="T39" fmla="*/ 79 h 90"/>
              <a:gd name="T40" fmla="*/ 11 w 91"/>
              <a:gd name="T41" fmla="*/ 73 h 90"/>
              <a:gd name="T42" fmla="*/ 6 w 91"/>
              <a:gd name="T43" fmla="*/ 66 h 90"/>
              <a:gd name="T44" fmla="*/ 3 w 91"/>
              <a:gd name="T45" fmla="*/ 58 h 90"/>
              <a:gd name="T46" fmla="*/ 0 w 91"/>
              <a:gd name="T47" fmla="*/ 49 h 90"/>
              <a:gd name="T48" fmla="*/ 0 w 91"/>
              <a:gd name="T49" fmla="*/ 40 h 90"/>
              <a:gd name="T50" fmla="*/ 3 w 91"/>
              <a:gd name="T51" fmla="*/ 32 h 90"/>
              <a:gd name="T52" fmla="*/ 6 w 91"/>
              <a:gd name="T53" fmla="*/ 24 h 90"/>
              <a:gd name="T54" fmla="*/ 11 w 91"/>
              <a:gd name="T55" fmla="*/ 16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2 w 91"/>
              <a:gd name="T63" fmla="*/ 0 h 90"/>
              <a:gd name="T64" fmla="*/ 46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1" y="7"/>
                </a:lnTo>
                <a:lnTo>
                  <a:pt x="75" y="10"/>
                </a:lnTo>
                <a:lnTo>
                  <a:pt x="78" y="13"/>
                </a:lnTo>
                <a:lnTo>
                  <a:pt x="81" y="16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49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1" y="73"/>
                </a:lnTo>
                <a:lnTo>
                  <a:pt x="78" y="76"/>
                </a:lnTo>
                <a:lnTo>
                  <a:pt x="75" y="79"/>
                </a:lnTo>
                <a:lnTo>
                  <a:pt x="71" y="82"/>
                </a:lnTo>
                <a:lnTo>
                  <a:pt x="67" y="84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6" y="90"/>
                </a:lnTo>
                <a:lnTo>
                  <a:pt x="42" y="90"/>
                </a:lnTo>
                <a:lnTo>
                  <a:pt x="37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1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3" y="58"/>
                </a:lnTo>
                <a:lnTo>
                  <a:pt x="2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2" y="36"/>
                </a:lnTo>
                <a:lnTo>
                  <a:pt x="3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7" y="1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61" name="Oval 41"/>
          <p:cNvSpPr>
            <a:spLocks noChangeArrowheads="1"/>
          </p:cNvSpPr>
          <p:nvPr/>
        </p:nvSpPr>
        <p:spPr bwMode="auto">
          <a:xfrm>
            <a:off x="7604125" y="3967163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62" name="Freeform 42"/>
          <p:cNvSpPr>
            <a:spLocks/>
          </p:cNvSpPr>
          <p:nvPr/>
        </p:nvSpPr>
        <p:spPr bwMode="auto">
          <a:xfrm>
            <a:off x="7599363" y="3962400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7 w 90"/>
              <a:gd name="T27" fmla="*/ 84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4 h 90"/>
              <a:gd name="T38" fmla="*/ 16 w 90"/>
              <a:gd name="T39" fmla="*/ 79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7" y="84"/>
                </a:lnTo>
                <a:lnTo>
                  <a:pt x="63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4"/>
                </a:lnTo>
                <a:lnTo>
                  <a:pt x="20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63" name="Oval 43"/>
          <p:cNvSpPr>
            <a:spLocks noChangeArrowheads="1"/>
          </p:cNvSpPr>
          <p:nvPr/>
        </p:nvSpPr>
        <p:spPr bwMode="auto">
          <a:xfrm>
            <a:off x="2478088" y="39957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64" name="Freeform 44"/>
          <p:cNvSpPr>
            <a:spLocks/>
          </p:cNvSpPr>
          <p:nvPr/>
        </p:nvSpPr>
        <p:spPr bwMode="auto">
          <a:xfrm>
            <a:off x="2473325" y="39909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29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29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29"/>
                </a:lnTo>
                <a:lnTo>
                  <a:pt x="44" y="31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1"/>
                </a:lnTo>
                <a:lnTo>
                  <a:pt x="1" y="29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65" name="Line 45"/>
          <p:cNvSpPr>
            <a:spLocks noChangeShapeType="1"/>
          </p:cNvSpPr>
          <p:nvPr/>
        </p:nvSpPr>
        <p:spPr bwMode="auto">
          <a:xfrm flipV="1">
            <a:off x="2301875" y="41862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66" name="Freeform 46"/>
          <p:cNvSpPr>
            <a:spLocks/>
          </p:cNvSpPr>
          <p:nvPr/>
        </p:nvSpPr>
        <p:spPr bwMode="auto">
          <a:xfrm>
            <a:off x="2355850" y="41227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67" name="Freeform 47"/>
          <p:cNvSpPr>
            <a:spLocks/>
          </p:cNvSpPr>
          <p:nvPr/>
        </p:nvSpPr>
        <p:spPr bwMode="auto">
          <a:xfrm>
            <a:off x="2365375" y="38528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68" name="Line 48"/>
          <p:cNvSpPr>
            <a:spLocks noChangeShapeType="1"/>
          </p:cNvSpPr>
          <p:nvPr/>
        </p:nvSpPr>
        <p:spPr bwMode="auto">
          <a:xfrm>
            <a:off x="2301875" y="3725863"/>
            <a:ext cx="103188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69" name="Line 49"/>
          <p:cNvSpPr>
            <a:spLocks noChangeShapeType="1"/>
          </p:cNvSpPr>
          <p:nvPr/>
        </p:nvSpPr>
        <p:spPr bwMode="auto">
          <a:xfrm>
            <a:off x="2605088" y="41862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0" name="Freeform 50"/>
          <p:cNvSpPr>
            <a:spLocks/>
          </p:cNvSpPr>
          <p:nvPr/>
        </p:nvSpPr>
        <p:spPr bwMode="auto">
          <a:xfrm>
            <a:off x="2541588" y="41227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1" name="Freeform 51"/>
          <p:cNvSpPr>
            <a:spLocks/>
          </p:cNvSpPr>
          <p:nvPr/>
        </p:nvSpPr>
        <p:spPr bwMode="auto">
          <a:xfrm>
            <a:off x="2619375" y="38671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2" name="Line 52"/>
          <p:cNvSpPr>
            <a:spLocks noChangeShapeType="1"/>
          </p:cNvSpPr>
          <p:nvPr/>
        </p:nvSpPr>
        <p:spPr bwMode="auto">
          <a:xfrm flipV="1">
            <a:off x="2697163" y="38036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3" name="Oval 53"/>
          <p:cNvSpPr>
            <a:spLocks noChangeArrowheads="1"/>
          </p:cNvSpPr>
          <p:nvPr/>
        </p:nvSpPr>
        <p:spPr bwMode="auto">
          <a:xfrm>
            <a:off x="2478088" y="31321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4" name="Freeform 54"/>
          <p:cNvSpPr>
            <a:spLocks/>
          </p:cNvSpPr>
          <p:nvPr/>
        </p:nvSpPr>
        <p:spPr bwMode="auto">
          <a:xfrm>
            <a:off x="2473325" y="31273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30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30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75" name="Line 55"/>
          <p:cNvSpPr>
            <a:spLocks noChangeShapeType="1"/>
          </p:cNvSpPr>
          <p:nvPr/>
        </p:nvSpPr>
        <p:spPr bwMode="auto">
          <a:xfrm flipV="1">
            <a:off x="2301875" y="33226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6" name="Freeform 56"/>
          <p:cNvSpPr>
            <a:spLocks/>
          </p:cNvSpPr>
          <p:nvPr/>
        </p:nvSpPr>
        <p:spPr bwMode="auto">
          <a:xfrm>
            <a:off x="2355850" y="32591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7" name="Freeform 57"/>
          <p:cNvSpPr>
            <a:spLocks/>
          </p:cNvSpPr>
          <p:nvPr/>
        </p:nvSpPr>
        <p:spPr bwMode="auto">
          <a:xfrm>
            <a:off x="2365375" y="29892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8" name="Line 58"/>
          <p:cNvSpPr>
            <a:spLocks noChangeShapeType="1"/>
          </p:cNvSpPr>
          <p:nvPr/>
        </p:nvSpPr>
        <p:spPr bwMode="auto">
          <a:xfrm>
            <a:off x="2301875" y="2862263"/>
            <a:ext cx="103188" cy="153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79" name="Line 59"/>
          <p:cNvSpPr>
            <a:spLocks noChangeShapeType="1"/>
          </p:cNvSpPr>
          <p:nvPr/>
        </p:nvSpPr>
        <p:spPr bwMode="auto">
          <a:xfrm>
            <a:off x="2605088" y="33226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0" name="Freeform 60"/>
          <p:cNvSpPr>
            <a:spLocks/>
          </p:cNvSpPr>
          <p:nvPr/>
        </p:nvSpPr>
        <p:spPr bwMode="auto">
          <a:xfrm>
            <a:off x="2541588" y="32591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1" name="Freeform 61"/>
          <p:cNvSpPr>
            <a:spLocks/>
          </p:cNvSpPr>
          <p:nvPr/>
        </p:nvSpPr>
        <p:spPr bwMode="auto">
          <a:xfrm>
            <a:off x="2619375" y="30035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2" name="Line 62"/>
          <p:cNvSpPr>
            <a:spLocks noChangeShapeType="1"/>
          </p:cNvSpPr>
          <p:nvPr/>
        </p:nvSpPr>
        <p:spPr bwMode="auto">
          <a:xfrm flipV="1">
            <a:off x="2697163" y="29400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83" name="Oval 63"/>
          <p:cNvSpPr>
            <a:spLocks noChangeArrowheads="1"/>
          </p:cNvSpPr>
          <p:nvPr/>
        </p:nvSpPr>
        <p:spPr bwMode="auto">
          <a:xfrm>
            <a:off x="4189413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4" name="Freeform 64"/>
          <p:cNvSpPr>
            <a:spLocks/>
          </p:cNvSpPr>
          <p:nvPr/>
        </p:nvSpPr>
        <p:spPr bwMode="auto">
          <a:xfrm>
            <a:off x="4184650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0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0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0" y="47"/>
                </a:lnTo>
                <a:lnTo>
                  <a:pt x="18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5" name="Oval 65"/>
          <p:cNvSpPr>
            <a:spLocks noChangeArrowheads="1"/>
          </p:cNvSpPr>
          <p:nvPr/>
        </p:nvSpPr>
        <p:spPr bwMode="auto">
          <a:xfrm>
            <a:off x="4189413" y="3730625"/>
            <a:ext cx="71437" cy="71438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6" name="Freeform 66"/>
          <p:cNvSpPr>
            <a:spLocks/>
          </p:cNvSpPr>
          <p:nvPr/>
        </p:nvSpPr>
        <p:spPr bwMode="auto">
          <a:xfrm>
            <a:off x="4184650" y="3725863"/>
            <a:ext cx="71438" cy="71437"/>
          </a:xfrm>
          <a:custGeom>
            <a:avLst/>
            <a:gdLst>
              <a:gd name="T0" fmla="*/ 25 w 45"/>
              <a:gd name="T1" fmla="*/ 0 h 45"/>
              <a:gd name="T2" fmla="*/ 29 w 45"/>
              <a:gd name="T3" fmla="*/ 1 h 45"/>
              <a:gd name="T4" fmla="*/ 33 w 45"/>
              <a:gd name="T5" fmla="*/ 3 h 45"/>
              <a:gd name="T6" fmla="*/ 37 w 45"/>
              <a:gd name="T7" fmla="*/ 5 h 45"/>
              <a:gd name="T8" fmla="*/ 40 w 45"/>
              <a:gd name="T9" fmla="*/ 8 h 45"/>
              <a:gd name="T10" fmla="*/ 42 w 45"/>
              <a:gd name="T11" fmla="*/ 12 h 45"/>
              <a:gd name="T12" fmla="*/ 44 w 45"/>
              <a:gd name="T13" fmla="*/ 16 h 45"/>
              <a:gd name="T14" fmla="*/ 45 w 45"/>
              <a:gd name="T15" fmla="*/ 20 h 45"/>
              <a:gd name="T16" fmla="*/ 45 w 45"/>
              <a:gd name="T17" fmla="*/ 24 h 45"/>
              <a:gd name="T18" fmla="*/ 44 w 45"/>
              <a:gd name="T19" fmla="*/ 29 h 45"/>
              <a:gd name="T20" fmla="*/ 42 w 45"/>
              <a:gd name="T21" fmla="*/ 33 h 45"/>
              <a:gd name="T22" fmla="*/ 40 w 45"/>
              <a:gd name="T23" fmla="*/ 37 h 45"/>
              <a:gd name="T24" fmla="*/ 37 w 45"/>
              <a:gd name="T25" fmla="*/ 40 h 45"/>
              <a:gd name="T26" fmla="*/ 33 w 45"/>
              <a:gd name="T27" fmla="*/ 42 h 45"/>
              <a:gd name="T28" fmla="*/ 29 w 45"/>
              <a:gd name="T29" fmla="*/ 44 h 45"/>
              <a:gd name="T30" fmla="*/ 25 w 45"/>
              <a:gd name="T31" fmla="*/ 45 h 45"/>
              <a:gd name="T32" fmla="*/ 20 w 45"/>
              <a:gd name="T33" fmla="*/ 45 h 45"/>
              <a:gd name="T34" fmla="*/ 16 w 45"/>
              <a:gd name="T35" fmla="*/ 44 h 45"/>
              <a:gd name="T36" fmla="*/ 12 w 45"/>
              <a:gd name="T37" fmla="*/ 42 h 45"/>
              <a:gd name="T38" fmla="*/ 8 w 45"/>
              <a:gd name="T39" fmla="*/ 40 h 45"/>
              <a:gd name="T40" fmla="*/ 5 w 45"/>
              <a:gd name="T41" fmla="*/ 37 h 45"/>
              <a:gd name="T42" fmla="*/ 3 w 45"/>
              <a:gd name="T43" fmla="*/ 33 h 45"/>
              <a:gd name="T44" fmla="*/ 1 w 45"/>
              <a:gd name="T45" fmla="*/ 29 h 45"/>
              <a:gd name="T46" fmla="*/ 0 w 45"/>
              <a:gd name="T47" fmla="*/ 24 h 45"/>
              <a:gd name="T48" fmla="*/ 0 w 45"/>
              <a:gd name="T49" fmla="*/ 20 h 45"/>
              <a:gd name="T50" fmla="*/ 1 w 45"/>
              <a:gd name="T51" fmla="*/ 16 h 45"/>
              <a:gd name="T52" fmla="*/ 3 w 45"/>
              <a:gd name="T53" fmla="*/ 12 h 45"/>
              <a:gd name="T54" fmla="*/ 5 w 45"/>
              <a:gd name="T55" fmla="*/ 8 h 45"/>
              <a:gd name="T56" fmla="*/ 8 w 45"/>
              <a:gd name="T57" fmla="*/ 5 h 45"/>
              <a:gd name="T58" fmla="*/ 12 w 45"/>
              <a:gd name="T59" fmla="*/ 3 h 45"/>
              <a:gd name="T60" fmla="*/ 16 w 45"/>
              <a:gd name="T61" fmla="*/ 1 h 45"/>
              <a:gd name="T62" fmla="*/ 20 w 45"/>
              <a:gd name="T63" fmla="*/ 0 h 45"/>
              <a:gd name="T64" fmla="*/ 23 w 45"/>
              <a:gd name="T6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5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6"/>
                </a:lnTo>
                <a:lnTo>
                  <a:pt x="40" y="8"/>
                </a:lnTo>
                <a:lnTo>
                  <a:pt x="41" y="10"/>
                </a:lnTo>
                <a:lnTo>
                  <a:pt x="42" y="12"/>
                </a:lnTo>
                <a:lnTo>
                  <a:pt x="43" y="14"/>
                </a:lnTo>
                <a:lnTo>
                  <a:pt x="44" y="16"/>
                </a:lnTo>
                <a:lnTo>
                  <a:pt x="45" y="18"/>
                </a:lnTo>
                <a:lnTo>
                  <a:pt x="45" y="20"/>
                </a:lnTo>
                <a:lnTo>
                  <a:pt x="45" y="22"/>
                </a:lnTo>
                <a:lnTo>
                  <a:pt x="45" y="24"/>
                </a:lnTo>
                <a:lnTo>
                  <a:pt x="45" y="26"/>
                </a:lnTo>
                <a:lnTo>
                  <a:pt x="44" y="29"/>
                </a:lnTo>
                <a:lnTo>
                  <a:pt x="43" y="31"/>
                </a:lnTo>
                <a:lnTo>
                  <a:pt x="42" y="33"/>
                </a:lnTo>
                <a:lnTo>
                  <a:pt x="41" y="35"/>
                </a:lnTo>
                <a:lnTo>
                  <a:pt x="40" y="37"/>
                </a:lnTo>
                <a:lnTo>
                  <a:pt x="39" y="39"/>
                </a:lnTo>
                <a:lnTo>
                  <a:pt x="37" y="40"/>
                </a:lnTo>
                <a:lnTo>
                  <a:pt x="35" y="41"/>
                </a:lnTo>
                <a:lnTo>
                  <a:pt x="33" y="42"/>
                </a:lnTo>
                <a:lnTo>
                  <a:pt x="31" y="43"/>
                </a:lnTo>
                <a:lnTo>
                  <a:pt x="29" y="44"/>
                </a:lnTo>
                <a:lnTo>
                  <a:pt x="27" y="45"/>
                </a:lnTo>
                <a:lnTo>
                  <a:pt x="25" y="45"/>
                </a:lnTo>
                <a:lnTo>
                  <a:pt x="23" y="45"/>
                </a:lnTo>
                <a:lnTo>
                  <a:pt x="20" y="45"/>
                </a:lnTo>
                <a:lnTo>
                  <a:pt x="18" y="45"/>
                </a:lnTo>
                <a:lnTo>
                  <a:pt x="16" y="44"/>
                </a:lnTo>
                <a:lnTo>
                  <a:pt x="14" y="43"/>
                </a:lnTo>
                <a:lnTo>
                  <a:pt x="12" y="42"/>
                </a:lnTo>
                <a:lnTo>
                  <a:pt x="10" y="41"/>
                </a:lnTo>
                <a:lnTo>
                  <a:pt x="8" y="40"/>
                </a:lnTo>
                <a:lnTo>
                  <a:pt x="6" y="39"/>
                </a:lnTo>
                <a:lnTo>
                  <a:pt x="5" y="37"/>
                </a:lnTo>
                <a:lnTo>
                  <a:pt x="4" y="35"/>
                </a:lnTo>
                <a:lnTo>
                  <a:pt x="3" y="33"/>
                </a:lnTo>
                <a:lnTo>
                  <a:pt x="2" y="31"/>
                </a:lnTo>
                <a:lnTo>
                  <a:pt x="1" y="29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6" y="6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7" name="Oval 67"/>
          <p:cNvSpPr>
            <a:spLocks noChangeArrowheads="1"/>
          </p:cNvSpPr>
          <p:nvPr/>
        </p:nvSpPr>
        <p:spPr bwMode="auto">
          <a:xfrm>
            <a:off x="4660900" y="3651250"/>
            <a:ext cx="150813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8" name="Freeform 68"/>
          <p:cNvSpPr>
            <a:spLocks/>
          </p:cNvSpPr>
          <p:nvPr/>
        </p:nvSpPr>
        <p:spPr bwMode="auto">
          <a:xfrm>
            <a:off x="4654550" y="3646488"/>
            <a:ext cx="152400" cy="152400"/>
          </a:xfrm>
          <a:custGeom>
            <a:avLst/>
            <a:gdLst>
              <a:gd name="T0" fmla="*/ 53 w 96"/>
              <a:gd name="T1" fmla="*/ 0 h 96"/>
              <a:gd name="T2" fmla="*/ 62 w 96"/>
              <a:gd name="T3" fmla="*/ 2 h 96"/>
              <a:gd name="T4" fmla="*/ 70 w 96"/>
              <a:gd name="T5" fmla="*/ 5 h 96"/>
              <a:gd name="T6" fmla="*/ 79 w 96"/>
              <a:gd name="T7" fmla="*/ 11 h 96"/>
              <a:gd name="T8" fmla="*/ 86 w 96"/>
              <a:gd name="T9" fmla="*/ 18 h 96"/>
              <a:gd name="T10" fmla="*/ 91 w 96"/>
              <a:gd name="T11" fmla="*/ 26 h 96"/>
              <a:gd name="T12" fmla="*/ 94 w 96"/>
              <a:gd name="T13" fmla="*/ 34 h 96"/>
              <a:gd name="T14" fmla="*/ 96 w 96"/>
              <a:gd name="T15" fmla="*/ 43 h 96"/>
              <a:gd name="T16" fmla="*/ 96 w 96"/>
              <a:gd name="T17" fmla="*/ 53 h 96"/>
              <a:gd name="T18" fmla="*/ 94 w 96"/>
              <a:gd name="T19" fmla="*/ 62 h 96"/>
              <a:gd name="T20" fmla="*/ 91 w 96"/>
              <a:gd name="T21" fmla="*/ 70 h 96"/>
              <a:gd name="T22" fmla="*/ 86 w 96"/>
              <a:gd name="T23" fmla="*/ 79 h 96"/>
              <a:gd name="T24" fmla="*/ 79 w 96"/>
              <a:gd name="T25" fmla="*/ 86 h 96"/>
              <a:gd name="T26" fmla="*/ 70 w 96"/>
              <a:gd name="T27" fmla="*/ 91 h 96"/>
              <a:gd name="T28" fmla="*/ 62 w 96"/>
              <a:gd name="T29" fmla="*/ 94 h 96"/>
              <a:gd name="T30" fmla="*/ 53 w 96"/>
              <a:gd name="T31" fmla="*/ 96 h 96"/>
              <a:gd name="T32" fmla="*/ 44 w 96"/>
              <a:gd name="T33" fmla="*/ 96 h 96"/>
              <a:gd name="T34" fmla="*/ 34 w 96"/>
              <a:gd name="T35" fmla="*/ 94 h 96"/>
              <a:gd name="T36" fmla="*/ 26 w 96"/>
              <a:gd name="T37" fmla="*/ 91 h 96"/>
              <a:gd name="T38" fmla="*/ 18 w 96"/>
              <a:gd name="T39" fmla="*/ 86 h 96"/>
              <a:gd name="T40" fmla="*/ 11 w 96"/>
              <a:gd name="T41" fmla="*/ 79 h 96"/>
              <a:gd name="T42" fmla="*/ 6 w 96"/>
              <a:gd name="T43" fmla="*/ 70 h 96"/>
              <a:gd name="T44" fmla="*/ 2 w 96"/>
              <a:gd name="T45" fmla="*/ 62 h 96"/>
              <a:gd name="T46" fmla="*/ 0 w 96"/>
              <a:gd name="T47" fmla="*/ 53 h 96"/>
              <a:gd name="T48" fmla="*/ 0 w 96"/>
              <a:gd name="T49" fmla="*/ 43 h 96"/>
              <a:gd name="T50" fmla="*/ 2 w 96"/>
              <a:gd name="T51" fmla="*/ 34 h 96"/>
              <a:gd name="T52" fmla="*/ 6 w 96"/>
              <a:gd name="T53" fmla="*/ 26 h 96"/>
              <a:gd name="T54" fmla="*/ 11 w 96"/>
              <a:gd name="T55" fmla="*/ 18 h 96"/>
              <a:gd name="T56" fmla="*/ 18 w 96"/>
              <a:gd name="T57" fmla="*/ 11 h 96"/>
              <a:gd name="T58" fmla="*/ 26 w 96"/>
              <a:gd name="T59" fmla="*/ 5 h 96"/>
              <a:gd name="T60" fmla="*/ 34 w 96"/>
              <a:gd name="T61" fmla="*/ 2 h 96"/>
              <a:gd name="T62" fmla="*/ 44 w 96"/>
              <a:gd name="T63" fmla="*/ 0 h 96"/>
              <a:gd name="T64" fmla="*/ 49 w 96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6" h="96">
                <a:moveTo>
                  <a:pt x="49" y="0"/>
                </a:moveTo>
                <a:lnTo>
                  <a:pt x="53" y="0"/>
                </a:lnTo>
                <a:lnTo>
                  <a:pt x="58" y="1"/>
                </a:lnTo>
                <a:lnTo>
                  <a:pt x="62" y="2"/>
                </a:lnTo>
                <a:lnTo>
                  <a:pt x="66" y="3"/>
                </a:lnTo>
                <a:lnTo>
                  <a:pt x="70" y="5"/>
                </a:lnTo>
                <a:lnTo>
                  <a:pt x="75" y="8"/>
                </a:lnTo>
                <a:lnTo>
                  <a:pt x="79" y="11"/>
                </a:lnTo>
                <a:lnTo>
                  <a:pt x="82" y="15"/>
                </a:lnTo>
                <a:lnTo>
                  <a:pt x="86" y="18"/>
                </a:lnTo>
                <a:lnTo>
                  <a:pt x="88" y="22"/>
                </a:lnTo>
                <a:lnTo>
                  <a:pt x="91" y="26"/>
                </a:lnTo>
                <a:lnTo>
                  <a:pt x="93" y="30"/>
                </a:lnTo>
                <a:lnTo>
                  <a:pt x="94" y="34"/>
                </a:lnTo>
                <a:lnTo>
                  <a:pt x="95" y="38"/>
                </a:lnTo>
                <a:lnTo>
                  <a:pt x="96" y="43"/>
                </a:lnTo>
                <a:lnTo>
                  <a:pt x="96" y="49"/>
                </a:lnTo>
                <a:lnTo>
                  <a:pt x="96" y="53"/>
                </a:lnTo>
                <a:lnTo>
                  <a:pt x="95" y="58"/>
                </a:lnTo>
                <a:lnTo>
                  <a:pt x="94" y="62"/>
                </a:lnTo>
                <a:lnTo>
                  <a:pt x="93" y="66"/>
                </a:lnTo>
                <a:lnTo>
                  <a:pt x="91" y="70"/>
                </a:lnTo>
                <a:lnTo>
                  <a:pt x="88" y="74"/>
                </a:lnTo>
                <a:lnTo>
                  <a:pt x="86" y="79"/>
                </a:lnTo>
                <a:lnTo>
                  <a:pt x="82" y="82"/>
                </a:lnTo>
                <a:lnTo>
                  <a:pt x="79" y="86"/>
                </a:lnTo>
                <a:lnTo>
                  <a:pt x="75" y="88"/>
                </a:lnTo>
                <a:lnTo>
                  <a:pt x="70" y="91"/>
                </a:lnTo>
                <a:lnTo>
                  <a:pt x="66" y="93"/>
                </a:lnTo>
                <a:lnTo>
                  <a:pt x="62" y="94"/>
                </a:lnTo>
                <a:lnTo>
                  <a:pt x="58" y="95"/>
                </a:lnTo>
                <a:lnTo>
                  <a:pt x="53" y="96"/>
                </a:lnTo>
                <a:lnTo>
                  <a:pt x="49" y="96"/>
                </a:lnTo>
                <a:lnTo>
                  <a:pt x="44" y="96"/>
                </a:lnTo>
                <a:lnTo>
                  <a:pt x="39" y="95"/>
                </a:lnTo>
                <a:lnTo>
                  <a:pt x="34" y="94"/>
                </a:lnTo>
                <a:lnTo>
                  <a:pt x="30" y="93"/>
                </a:lnTo>
                <a:lnTo>
                  <a:pt x="26" y="91"/>
                </a:lnTo>
                <a:lnTo>
                  <a:pt x="22" y="88"/>
                </a:lnTo>
                <a:lnTo>
                  <a:pt x="18" y="86"/>
                </a:lnTo>
                <a:lnTo>
                  <a:pt x="15" y="82"/>
                </a:lnTo>
                <a:lnTo>
                  <a:pt x="11" y="79"/>
                </a:lnTo>
                <a:lnTo>
                  <a:pt x="9" y="74"/>
                </a:lnTo>
                <a:lnTo>
                  <a:pt x="6" y="70"/>
                </a:lnTo>
                <a:lnTo>
                  <a:pt x="4" y="66"/>
                </a:lnTo>
                <a:lnTo>
                  <a:pt x="2" y="62"/>
                </a:lnTo>
                <a:lnTo>
                  <a:pt x="1" y="58"/>
                </a:lnTo>
                <a:lnTo>
                  <a:pt x="0" y="53"/>
                </a:lnTo>
                <a:lnTo>
                  <a:pt x="0" y="49"/>
                </a:lnTo>
                <a:lnTo>
                  <a:pt x="0" y="43"/>
                </a:lnTo>
                <a:lnTo>
                  <a:pt x="1" y="38"/>
                </a:lnTo>
                <a:lnTo>
                  <a:pt x="2" y="34"/>
                </a:lnTo>
                <a:lnTo>
                  <a:pt x="4" y="30"/>
                </a:lnTo>
                <a:lnTo>
                  <a:pt x="6" y="26"/>
                </a:lnTo>
                <a:lnTo>
                  <a:pt x="9" y="22"/>
                </a:lnTo>
                <a:lnTo>
                  <a:pt x="11" y="18"/>
                </a:lnTo>
                <a:lnTo>
                  <a:pt x="15" y="15"/>
                </a:lnTo>
                <a:lnTo>
                  <a:pt x="18" y="11"/>
                </a:lnTo>
                <a:lnTo>
                  <a:pt x="22" y="8"/>
                </a:lnTo>
                <a:lnTo>
                  <a:pt x="26" y="5"/>
                </a:lnTo>
                <a:lnTo>
                  <a:pt x="30" y="3"/>
                </a:lnTo>
                <a:lnTo>
                  <a:pt x="34" y="2"/>
                </a:lnTo>
                <a:lnTo>
                  <a:pt x="39" y="1"/>
                </a:lnTo>
                <a:lnTo>
                  <a:pt x="44" y="0"/>
                </a:lnTo>
                <a:lnTo>
                  <a:pt x="49" y="0"/>
                </a:lnTo>
                <a:lnTo>
                  <a:pt x="49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89" name="Line 69"/>
          <p:cNvSpPr>
            <a:spLocks noChangeShapeType="1"/>
          </p:cNvSpPr>
          <p:nvPr/>
        </p:nvSpPr>
        <p:spPr bwMode="auto">
          <a:xfrm>
            <a:off x="4341813" y="3725863"/>
            <a:ext cx="1365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0" name="Freeform 70"/>
          <p:cNvSpPr>
            <a:spLocks/>
          </p:cNvSpPr>
          <p:nvPr/>
        </p:nvSpPr>
        <p:spPr bwMode="auto">
          <a:xfrm>
            <a:off x="4479925" y="3679825"/>
            <a:ext cx="101600" cy="103188"/>
          </a:xfrm>
          <a:custGeom>
            <a:avLst/>
            <a:gdLst>
              <a:gd name="T0" fmla="*/ 0 w 64"/>
              <a:gd name="T1" fmla="*/ 65 h 65"/>
              <a:gd name="T2" fmla="*/ 64 w 64"/>
              <a:gd name="T3" fmla="*/ 32 h 65"/>
              <a:gd name="T4" fmla="*/ 0 w 64"/>
              <a:gd name="T5" fmla="*/ 0 h 65"/>
              <a:gd name="T6" fmla="*/ 0 w 64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5">
                <a:moveTo>
                  <a:pt x="0" y="65"/>
                </a:moveTo>
                <a:lnTo>
                  <a:pt x="64" y="32"/>
                </a:lnTo>
                <a:lnTo>
                  <a:pt x="0" y="0"/>
                </a:lnTo>
                <a:lnTo>
                  <a:pt x="0" y="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1" name="Oval 71"/>
          <p:cNvSpPr>
            <a:spLocks noChangeArrowheads="1"/>
          </p:cNvSpPr>
          <p:nvPr/>
        </p:nvSpPr>
        <p:spPr bwMode="auto">
          <a:xfrm>
            <a:off x="3482975" y="3494088"/>
            <a:ext cx="71438" cy="7461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92" name="Freeform 72"/>
          <p:cNvSpPr>
            <a:spLocks/>
          </p:cNvSpPr>
          <p:nvPr/>
        </p:nvSpPr>
        <p:spPr bwMode="auto">
          <a:xfrm>
            <a:off x="3478213" y="3489325"/>
            <a:ext cx="71437" cy="74613"/>
          </a:xfrm>
          <a:custGeom>
            <a:avLst/>
            <a:gdLst>
              <a:gd name="T0" fmla="*/ 25 w 45"/>
              <a:gd name="T1" fmla="*/ 0 h 47"/>
              <a:gd name="T2" fmla="*/ 29 w 45"/>
              <a:gd name="T3" fmla="*/ 1 h 47"/>
              <a:gd name="T4" fmla="*/ 33 w 45"/>
              <a:gd name="T5" fmla="*/ 3 h 47"/>
              <a:gd name="T6" fmla="*/ 37 w 45"/>
              <a:gd name="T7" fmla="*/ 5 h 47"/>
              <a:gd name="T8" fmla="*/ 40 w 45"/>
              <a:gd name="T9" fmla="*/ 9 h 47"/>
              <a:gd name="T10" fmla="*/ 42 w 45"/>
              <a:gd name="T11" fmla="*/ 13 h 47"/>
              <a:gd name="T12" fmla="*/ 44 w 45"/>
              <a:gd name="T13" fmla="*/ 17 h 47"/>
              <a:gd name="T14" fmla="*/ 45 w 45"/>
              <a:gd name="T15" fmla="*/ 21 h 47"/>
              <a:gd name="T16" fmla="*/ 45 w 45"/>
              <a:gd name="T17" fmla="*/ 26 h 47"/>
              <a:gd name="T18" fmla="*/ 44 w 45"/>
              <a:gd name="T19" fmla="*/ 30 h 47"/>
              <a:gd name="T20" fmla="*/ 42 w 45"/>
              <a:gd name="T21" fmla="*/ 34 h 47"/>
              <a:gd name="T22" fmla="*/ 40 w 45"/>
              <a:gd name="T23" fmla="*/ 38 h 47"/>
              <a:gd name="T24" fmla="*/ 37 w 45"/>
              <a:gd name="T25" fmla="*/ 42 h 47"/>
              <a:gd name="T26" fmla="*/ 33 w 45"/>
              <a:gd name="T27" fmla="*/ 44 h 47"/>
              <a:gd name="T28" fmla="*/ 29 w 45"/>
              <a:gd name="T29" fmla="*/ 46 h 47"/>
              <a:gd name="T30" fmla="*/ 25 w 45"/>
              <a:gd name="T31" fmla="*/ 47 h 47"/>
              <a:gd name="T32" fmla="*/ 21 w 45"/>
              <a:gd name="T33" fmla="*/ 47 h 47"/>
              <a:gd name="T34" fmla="*/ 16 w 45"/>
              <a:gd name="T35" fmla="*/ 46 h 47"/>
              <a:gd name="T36" fmla="*/ 12 w 45"/>
              <a:gd name="T37" fmla="*/ 44 h 47"/>
              <a:gd name="T38" fmla="*/ 8 w 45"/>
              <a:gd name="T39" fmla="*/ 42 h 47"/>
              <a:gd name="T40" fmla="*/ 5 w 45"/>
              <a:gd name="T41" fmla="*/ 38 h 47"/>
              <a:gd name="T42" fmla="*/ 3 w 45"/>
              <a:gd name="T43" fmla="*/ 34 h 47"/>
              <a:gd name="T44" fmla="*/ 1 w 45"/>
              <a:gd name="T45" fmla="*/ 30 h 47"/>
              <a:gd name="T46" fmla="*/ 0 w 45"/>
              <a:gd name="T47" fmla="*/ 26 h 47"/>
              <a:gd name="T48" fmla="*/ 0 w 45"/>
              <a:gd name="T49" fmla="*/ 21 h 47"/>
              <a:gd name="T50" fmla="*/ 1 w 45"/>
              <a:gd name="T51" fmla="*/ 17 h 47"/>
              <a:gd name="T52" fmla="*/ 3 w 45"/>
              <a:gd name="T53" fmla="*/ 13 h 47"/>
              <a:gd name="T54" fmla="*/ 5 w 45"/>
              <a:gd name="T55" fmla="*/ 9 h 47"/>
              <a:gd name="T56" fmla="*/ 8 w 45"/>
              <a:gd name="T57" fmla="*/ 5 h 47"/>
              <a:gd name="T58" fmla="*/ 12 w 45"/>
              <a:gd name="T59" fmla="*/ 3 h 47"/>
              <a:gd name="T60" fmla="*/ 16 w 45"/>
              <a:gd name="T61" fmla="*/ 1 h 47"/>
              <a:gd name="T62" fmla="*/ 21 w 45"/>
              <a:gd name="T63" fmla="*/ 0 h 47"/>
              <a:gd name="T64" fmla="*/ 23 w 45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7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8"/>
                </a:lnTo>
                <a:lnTo>
                  <a:pt x="40" y="9"/>
                </a:lnTo>
                <a:lnTo>
                  <a:pt x="41" y="11"/>
                </a:lnTo>
                <a:lnTo>
                  <a:pt x="42" y="13"/>
                </a:lnTo>
                <a:lnTo>
                  <a:pt x="43" y="15"/>
                </a:lnTo>
                <a:lnTo>
                  <a:pt x="44" y="17"/>
                </a:lnTo>
                <a:lnTo>
                  <a:pt x="45" y="19"/>
                </a:lnTo>
                <a:lnTo>
                  <a:pt x="45" y="21"/>
                </a:lnTo>
                <a:lnTo>
                  <a:pt x="45" y="24"/>
                </a:lnTo>
                <a:lnTo>
                  <a:pt x="45" y="26"/>
                </a:lnTo>
                <a:lnTo>
                  <a:pt x="45" y="28"/>
                </a:lnTo>
                <a:lnTo>
                  <a:pt x="44" y="30"/>
                </a:lnTo>
                <a:lnTo>
                  <a:pt x="43" y="32"/>
                </a:lnTo>
                <a:lnTo>
                  <a:pt x="42" y="34"/>
                </a:lnTo>
                <a:lnTo>
                  <a:pt x="41" y="36"/>
                </a:lnTo>
                <a:lnTo>
                  <a:pt x="40" y="38"/>
                </a:lnTo>
                <a:lnTo>
                  <a:pt x="39" y="39"/>
                </a:lnTo>
                <a:lnTo>
                  <a:pt x="37" y="42"/>
                </a:lnTo>
                <a:lnTo>
                  <a:pt x="35" y="43"/>
                </a:lnTo>
                <a:lnTo>
                  <a:pt x="33" y="44"/>
                </a:lnTo>
                <a:lnTo>
                  <a:pt x="31" y="45"/>
                </a:lnTo>
                <a:lnTo>
                  <a:pt x="29" y="46"/>
                </a:lnTo>
                <a:lnTo>
                  <a:pt x="27" y="47"/>
                </a:lnTo>
                <a:lnTo>
                  <a:pt x="25" y="47"/>
                </a:lnTo>
                <a:lnTo>
                  <a:pt x="23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4"/>
                </a:lnTo>
                <a:lnTo>
                  <a:pt x="10" y="43"/>
                </a:lnTo>
                <a:lnTo>
                  <a:pt x="8" y="42"/>
                </a:lnTo>
                <a:lnTo>
                  <a:pt x="6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9"/>
                </a:lnTo>
                <a:lnTo>
                  <a:pt x="6" y="8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93" name="Oval 73"/>
          <p:cNvSpPr>
            <a:spLocks noChangeArrowheads="1"/>
          </p:cNvSpPr>
          <p:nvPr/>
        </p:nvSpPr>
        <p:spPr bwMode="auto">
          <a:xfrm>
            <a:off x="3482975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94" name="Freeform 74"/>
          <p:cNvSpPr>
            <a:spLocks/>
          </p:cNvSpPr>
          <p:nvPr/>
        </p:nvSpPr>
        <p:spPr bwMode="auto">
          <a:xfrm>
            <a:off x="3478213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1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1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95" name="Line 75"/>
          <p:cNvSpPr>
            <a:spLocks noChangeShapeType="1"/>
          </p:cNvSpPr>
          <p:nvPr/>
        </p:nvSpPr>
        <p:spPr bwMode="auto">
          <a:xfrm>
            <a:off x="3478213" y="3902075"/>
            <a:ext cx="1587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6" name="Freeform 76"/>
          <p:cNvSpPr>
            <a:spLocks/>
          </p:cNvSpPr>
          <p:nvPr/>
        </p:nvSpPr>
        <p:spPr bwMode="auto">
          <a:xfrm>
            <a:off x="3432175" y="3808413"/>
            <a:ext cx="103188" cy="103187"/>
          </a:xfrm>
          <a:custGeom>
            <a:avLst/>
            <a:gdLst>
              <a:gd name="T0" fmla="*/ 65 w 65"/>
              <a:gd name="T1" fmla="*/ 65 h 65"/>
              <a:gd name="T2" fmla="*/ 32 w 65"/>
              <a:gd name="T3" fmla="*/ 0 h 65"/>
              <a:gd name="T4" fmla="*/ 0 w 65"/>
              <a:gd name="T5" fmla="*/ 65 h 65"/>
              <a:gd name="T6" fmla="*/ 65 w 65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65">
                <a:moveTo>
                  <a:pt x="65" y="65"/>
                </a:moveTo>
                <a:lnTo>
                  <a:pt x="32" y="0"/>
                </a:lnTo>
                <a:lnTo>
                  <a:pt x="0" y="65"/>
                </a:lnTo>
                <a:lnTo>
                  <a:pt x="65" y="6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597" name="Freeform 77"/>
          <p:cNvSpPr>
            <a:spLocks/>
          </p:cNvSpPr>
          <p:nvPr/>
        </p:nvSpPr>
        <p:spPr bwMode="auto">
          <a:xfrm>
            <a:off x="3454400" y="3306763"/>
            <a:ext cx="100013" cy="109537"/>
          </a:xfrm>
          <a:custGeom>
            <a:avLst/>
            <a:gdLst>
              <a:gd name="T0" fmla="*/ 0 w 63"/>
              <a:gd name="T1" fmla="*/ 0 h 69"/>
              <a:gd name="T2" fmla="*/ 18 w 63"/>
              <a:gd name="T3" fmla="*/ 69 h 69"/>
              <a:gd name="T4" fmla="*/ 63 w 63"/>
              <a:gd name="T5" fmla="*/ 12 h 69"/>
              <a:gd name="T6" fmla="*/ 0 w 63"/>
              <a:gd name="T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9">
                <a:moveTo>
                  <a:pt x="0" y="0"/>
                </a:moveTo>
                <a:lnTo>
                  <a:pt x="18" y="69"/>
                </a:lnTo>
                <a:lnTo>
                  <a:pt x="63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8" name="Line 78"/>
          <p:cNvSpPr>
            <a:spLocks noChangeShapeType="1"/>
          </p:cNvSpPr>
          <p:nvPr/>
        </p:nvSpPr>
        <p:spPr bwMode="auto">
          <a:xfrm flipH="1">
            <a:off x="3497263" y="3019425"/>
            <a:ext cx="58737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599" name="Rectangle 79"/>
          <p:cNvSpPr>
            <a:spLocks noChangeArrowheads="1"/>
          </p:cNvSpPr>
          <p:nvPr/>
        </p:nvSpPr>
        <p:spPr bwMode="auto">
          <a:xfrm>
            <a:off x="3702050" y="4105275"/>
            <a:ext cx="1697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coalescence</a:t>
            </a:r>
            <a:endParaRPr lang="en-US" sz="2400"/>
          </a:p>
        </p:txBody>
      </p:sp>
      <p:sp>
        <p:nvSpPr>
          <p:cNvPr id="619600" name="Rectangle 80"/>
          <p:cNvSpPr>
            <a:spLocks noChangeArrowheads="1"/>
          </p:cNvSpPr>
          <p:nvPr/>
        </p:nvSpPr>
        <p:spPr bwMode="auto">
          <a:xfrm>
            <a:off x="3175000" y="2590800"/>
            <a:ext cx="10874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collision</a:t>
            </a:r>
            <a:endParaRPr lang="en-US" sz="2400"/>
          </a:p>
        </p:txBody>
      </p:sp>
      <p:sp>
        <p:nvSpPr>
          <p:cNvPr id="619601" name="Rectangle 81"/>
          <p:cNvSpPr>
            <a:spLocks noChangeArrowheads="1"/>
          </p:cNvSpPr>
          <p:nvPr/>
        </p:nvSpPr>
        <p:spPr bwMode="auto">
          <a:xfrm>
            <a:off x="1676400" y="4405313"/>
            <a:ext cx="181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condensation</a:t>
            </a:r>
            <a:endParaRPr lang="en-US" sz="2400"/>
          </a:p>
        </p:txBody>
      </p:sp>
      <p:sp>
        <p:nvSpPr>
          <p:cNvPr id="619602" name="Oval 82"/>
          <p:cNvSpPr>
            <a:spLocks noChangeArrowheads="1"/>
          </p:cNvSpPr>
          <p:nvPr/>
        </p:nvSpPr>
        <p:spPr bwMode="auto">
          <a:xfrm>
            <a:off x="5522913" y="35258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3" name="Freeform 83"/>
          <p:cNvSpPr>
            <a:spLocks/>
          </p:cNvSpPr>
          <p:nvPr/>
        </p:nvSpPr>
        <p:spPr bwMode="auto">
          <a:xfrm>
            <a:off x="5518150" y="35210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8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8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4" name="Oval 84"/>
          <p:cNvSpPr>
            <a:spLocks noChangeArrowheads="1"/>
          </p:cNvSpPr>
          <p:nvPr/>
        </p:nvSpPr>
        <p:spPr bwMode="auto">
          <a:xfrm>
            <a:off x="5287963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5" name="Freeform 85"/>
          <p:cNvSpPr>
            <a:spLocks/>
          </p:cNvSpPr>
          <p:nvPr/>
        </p:nvSpPr>
        <p:spPr bwMode="auto">
          <a:xfrm>
            <a:off x="5283200" y="3803650"/>
            <a:ext cx="141288" cy="144463"/>
          </a:xfrm>
          <a:custGeom>
            <a:avLst/>
            <a:gdLst>
              <a:gd name="T0" fmla="*/ 49 w 89"/>
              <a:gd name="T1" fmla="*/ 0 h 91"/>
              <a:gd name="T2" fmla="*/ 58 w 89"/>
              <a:gd name="T3" fmla="*/ 2 h 91"/>
              <a:gd name="T4" fmla="*/ 66 w 89"/>
              <a:gd name="T5" fmla="*/ 5 h 91"/>
              <a:gd name="T6" fmla="*/ 73 w 89"/>
              <a:gd name="T7" fmla="*/ 10 h 91"/>
              <a:gd name="T8" fmla="*/ 79 w 89"/>
              <a:gd name="T9" fmla="*/ 17 h 91"/>
              <a:gd name="T10" fmla="*/ 84 w 89"/>
              <a:gd name="T11" fmla="*/ 24 h 91"/>
              <a:gd name="T12" fmla="*/ 87 w 89"/>
              <a:gd name="T13" fmla="*/ 32 h 91"/>
              <a:gd name="T14" fmla="*/ 89 w 89"/>
              <a:gd name="T15" fmla="*/ 41 h 91"/>
              <a:gd name="T16" fmla="*/ 89 w 89"/>
              <a:gd name="T17" fmla="*/ 50 h 91"/>
              <a:gd name="T18" fmla="*/ 87 w 89"/>
              <a:gd name="T19" fmla="*/ 59 h 91"/>
              <a:gd name="T20" fmla="*/ 84 w 89"/>
              <a:gd name="T21" fmla="*/ 67 h 91"/>
              <a:gd name="T22" fmla="*/ 79 w 89"/>
              <a:gd name="T23" fmla="*/ 74 h 91"/>
              <a:gd name="T24" fmla="*/ 73 w 89"/>
              <a:gd name="T25" fmla="*/ 80 h 91"/>
              <a:gd name="T26" fmla="*/ 66 w 89"/>
              <a:gd name="T27" fmla="*/ 86 h 91"/>
              <a:gd name="T28" fmla="*/ 58 w 89"/>
              <a:gd name="T29" fmla="*/ 89 h 91"/>
              <a:gd name="T30" fmla="*/ 49 w 89"/>
              <a:gd name="T31" fmla="*/ 91 h 91"/>
              <a:gd name="T32" fmla="*/ 40 w 89"/>
              <a:gd name="T33" fmla="*/ 91 h 91"/>
              <a:gd name="T34" fmla="*/ 32 w 89"/>
              <a:gd name="T35" fmla="*/ 89 h 91"/>
              <a:gd name="T36" fmla="*/ 24 w 89"/>
              <a:gd name="T37" fmla="*/ 86 h 91"/>
              <a:gd name="T38" fmla="*/ 16 w 89"/>
              <a:gd name="T39" fmla="*/ 80 h 91"/>
              <a:gd name="T40" fmla="*/ 10 w 89"/>
              <a:gd name="T41" fmla="*/ 74 h 91"/>
              <a:gd name="T42" fmla="*/ 5 w 89"/>
              <a:gd name="T43" fmla="*/ 67 h 91"/>
              <a:gd name="T44" fmla="*/ 2 w 89"/>
              <a:gd name="T45" fmla="*/ 59 h 91"/>
              <a:gd name="T46" fmla="*/ 0 w 89"/>
              <a:gd name="T47" fmla="*/ 50 h 91"/>
              <a:gd name="T48" fmla="*/ 0 w 89"/>
              <a:gd name="T49" fmla="*/ 41 h 91"/>
              <a:gd name="T50" fmla="*/ 2 w 89"/>
              <a:gd name="T51" fmla="*/ 32 h 91"/>
              <a:gd name="T52" fmla="*/ 5 w 89"/>
              <a:gd name="T53" fmla="*/ 24 h 91"/>
              <a:gd name="T54" fmla="*/ 10 w 89"/>
              <a:gd name="T55" fmla="*/ 17 h 91"/>
              <a:gd name="T56" fmla="*/ 16 w 89"/>
              <a:gd name="T57" fmla="*/ 10 h 91"/>
              <a:gd name="T58" fmla="*/ 24 w 89"/>
              <a:gd name="T59" fmla="*/ 5 h 91"/>
              <a:gd name="T60" fmla="*/ 32 w 89"/>
              <a:gd name="T61" fmla="*/ 2 h 91"/>
              <a:gd name="T62" fmla="*/ 40 w 89"/>
              <a:gd name="T63" fmla="*/ 0 h 91"/>
              <a:gd name="T64" fmla="*/ 45 w 89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1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1"/>
                </a:lnTo>
                <a:lnTo>
                  <a:pt x="89" y="45"/>
                </a:lnTo>
                <a:lnTo>
                  <a:pt x="89" y="50"/>
                </a:lnTo>
                <a:lnTo>
                  <a:pt x="88" y="55"/>
                </a:lnTo>
                <a:lnTo>
                  <a:pt x="87" y="59"/>
                </a:lnTo>
                <a:lnTo>
                  <a:pt x="86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3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19" y="84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6" name="Oval 86"/>
          <p:cNvSpPr>
            <a:spLocks noChangeArrowheads="1"/>
          </p:cNvSpPr>
          <p:nvPr/>
        </p:nvSpPr>
        <p:spPr bwMode="auto">
          <a:xfrm>
            <a:off x="5570538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7" name="Freeform 87"/>
          <p:cNvSpPr>
            <a:spLocks/>
          </p:cNvSpPr>
          <p:nvPr/>
        </p:nvSpPr>
        <p:spPr bwMode="auto">
          <a:xfrm>
            <a:off x="5565775" y="3803650"/>
            <a:ext cx="142875" cy="144463"/>
          </a:xfrm>
          <a:custGeom>
            <a:avLst/>
            <a:gdLst>
              <a:gd name="T0" fmla="*/ 49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7 h 91"/>
              <a:gd name="T10" fmla="*/ 84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50 h 91"/>
              <a:gd name="T18" fmla="*/ 88 w 90"/>
              <a:gd name="T19" fmla="*/ 59 h 91"/>
              <a:gd name="T20" fmla="*/ 84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6 h 91"/>
              <a:gd name="T28" fmla="*/ 58 w 90"/>
              <a:gd name="T29" fmla="*/ 89 h 91"/>
              <a:gd name="T30" fmla="*/ 49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6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50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7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50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20" y="84"/>
                </a:lnTo>
                <a:lnTo>
                  <a:pt x="17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8" name="Oval 88"/>
          <p:cNvSpPr>
            <a:spLocks noChangeArrowheads="1"/>
          </p:cNvSpPr>
          <p:nvPr/>
        </p:nvSpPr>
        <p:spPr bwMode="auto">
          <a:xfrm>
            <a:off x="5805488" y="3621088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09" name="Freeform 89"/>
          <p:cNvSpPr>
            <a:spLocks/>
          </p:cNvSpPr>
          <p:nvPr/>
        </p:nvSpPr>
        <p:spPr bwMode="auto">
          <a:xfrm>
            <a:off x="5800725" y="3616325"/>
            <a:ext cx="142875" cy="141288"/>
          </a:xfrm>
          <a:custGeom>
            <a:avLst/>
            <a:gdLst>
              <a:gd name="T0" fmla="*/ 50 w 90"/>
              <a:gd name="T1" fmla="*/ 0 h 89"/>
              <a:gd name="T2" fmla="*/ 58 w 90"/>
              <a:gd name="T3" fmla="*/ 2 h 89"/>
              <a:gd name="T4" fmla="*/ 66 w 90"/>
              <a:gd name="T5" fmla="*/ 5 h 89"/>
              <a:gd name="T6" fmla="*/ 73 w 90"/>
              <a:gd name="T7" fmla="*/ 10 h 89"/>
              <a:gd name="T8" fmla="*/ 80 w 90"/>
              <a:gd name="T9" fmla="*/ 16 h 89"/>
              <a:gd name="T10" fmla="*/ 85 w 90"/>
              <a:gd name="T11" fmla="*/ 23 h 89"/>
              <a:gd name="T12" fmla="*/ 88 w 90"/>
              <a:gd name="T13" fmla="*/ 32 h 89"/>
              <a:gd name="T14" fmla="*/ 90 w 90"/>
              <a:gd name="T15" fmla="*/ 40 h 89"/>
              <a:gd name="T16" fmla="*/ 90 w 90"/>
              <a:gd name="T17" fmla="*/ 49 h 89"/>
              <a:gd name="T18" fmla="*/ 88 w 90"/>
              <a:gd name="T19" fmla="*/ 57 h 89"/>
              <a:gd name="T20" fmla="*/ 85 w 90"/>
              <a:gd name="T21" fmla="*/ 66 h 89"/>
              <a:gd name="T22" fmla="*/ 80 w 90"/>
              <a:gd name="T23" fmla="*/ 73 h 89"/>
              <a:gd name="T24" fmla="*/ 73 w 90"/>
              <a:gd name="T25" fmla="*/ 79 h 89"/>
              <a:gd name="T26" fmla="*/ 66 w 90"/>
              <a:gd name="T27" fmla="*/ 84 h 89"/>
              <a:gd name="T28" fmla="*/ 58 w 90"/>
              <a:gd name="T29" fmla="*/ 87 h 89"/>
              <a:gd name="T30" fmla="*/ 50 w 90"/>
              <a:gd name="T31" fmla="*/ 89 h 89"/>
              <a:gd name="T32" fmla="*/ 40 w 90"/>
              <a:gd name="T33" fmla="*/ 89 h 89"/>
              <a:gd name="T34" fmla="*/ 32 w 90"/>
              <a:gd name="T35" fmla="*/ 87 h 89"/>
              <a:gd name="T36" fmla="*/ 24 w 90"/>
              <a:gd name="T37" fmla="*/ 84 h 89"/>
              <a:gd name="T38" fmla="*/ 17 w 90"/>
              <a:gd name="T39" fmla="*/ 79 h 89"/>
              <a:gd name="T40" fmla="*/ 11 w 90"/>
              <a:gd name="T41" fmla="*/ 73 h 89"/>
              <a:gd name="T42" fmla="*/ 5 w 90"/>
              <a:gd name="T43" fmla="*/ 66 h 89"/>
              <a:gd name="T44" fmla="*/ 2 w 90"/>
              <a:gd name="T45" fmla="*/ 57 h 89"/>
              <a:gd name="T46" fmla="*/ 0 w 90"/>
              <a:gd name="T47" fmla="*/ 49 h 89"/>
              <a:gd name="T48" fmla="*/ 0 w 90"/>
              <a:gd name="T49" fmla="*/ 40 h 89"/>
              <a:gd name="T50" fmla="*/ 2 w 90"/>
              <a:gd name="T51" fmla="*/ 32 h 89"/>
              <a:gd name="T52" fmla="*/ 5 w 90"/>
              <a:gd name="T53" fmla="*/ 23 h 89"/>
              <a:gd name="T54" fmla="*/ 11 w 90"/>
              <a:gd name="T55" fmla="*/ 16 h 89"/>
              <a:gd name="T56" fmla="*/ 17 w 90"/>
              <a:gd name="T57" fmla="*/ 10 h 89"/>
              <a:gd name="T58" fmla="*/ 24 w 90"/>
              <a:gd name="T59" fmla="*/ 5 h 89"/>
              <a:gd name="T60" fmla="*/ 32 w 90"/>
              <a:gd name="T61" fmla="*/ 2 h 89"/>
              <a:gd name="T62" fmla="*/ 40 w 90"/>
              <a:gd name="T63" fmla="*/ 0 h 89"/>
              <a:gd name="T64" fmla="*/ 46 w 90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89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7" y="13"/>
                </a:lnTo>
                <a:lnTo>
                  <a:pt x="80" y="16"/>
                </a:lnTo>
                <a:lnTo>
                  <a:pt x="83" y="19"/>
                </a:lnTo>
                <a:lnTo>
                  <a:pt x="85" y="23"/>
                </a:lnTo>
                <a:lnTo>
                  <a:pt x="87" y="27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3"/>
                </a:lnTo>
                <a:lnTo>
                  <a:pt x="88" y="57"/>
                </a:lnTo>
                <a:lnTo>
                  <a:pt x="87" y="61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4" y="88"/>
                </a:lnTo>
                <a:lnTo>
                  <a:pt x="50" y="89"/>
                </a:lnTo>
                <a:lnTo>
                  <a:pt x="46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8" y="19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0" name="Oval 90"/>
          <p:cNvSpPr>
            <a:spLocks noChangeArrowheads="1"/>
          </p:cNvSpPr>
          <p:nvPr/>
        </p:nvSpPr>
        <p:spPr bwMode="auto">
          <a:xfrm>
            <a:off x="5287963" y="3384550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1" name="Freeform 91"/>
          <p:cNvSpPr>
            <a:spLocks/>
          </p:cNvSpPr>
          <p:nvPr/>
        </p:nvSpPr>
        <p:spPr bwMode="auto">
          <a:xfrm>
            <a:off x="5283200" y="3379788"/>
            <a:ext cx="141288" cy="142875"/>
          </a:xfrm>
          <a:custGeom>
            <a:avLst/>
            <a:gdLst>
              <a:gd name="T0" fmla="*/ 49 w 89"/>
              <a:gd name="T1" fmla="*/ 0 h 90"/>
              <a:gd name="T2" fmla="*/ 58 w 89"/>
              <a:gd name="T3" fmla="*/ 2 h 90"/>
              <a:gd name="T4" fmla="*/ 66 w 89"/>
              <a:gd name="T5" fmla="*/ 5 h 90"/>
              <a:gd name="T6" fmla="*/ 73 w 89"/>
              <a:gd name="T7" fmla="*/ 11 h 90"/>
              <a:gd name="T8" fmla="*/ 79 w 89"/>
              <a:gd name="T9" fmla="*/ 17 h 90"/>
              <a:gd name="T10" fmla="*/ 84 w 89"/>
              <a:gd name="T11" fmla="*/ 24 h 90"/>
              <a:gd name="T12" fmla="*/ 87 w 89"/>
              <a:gd name="T13" fmla="*/ 32 h 90"/>
              <a:gd name="T14" fmla="*/ 89 w 89"/>
              <a:gd name="T15" fmla="*/ 40 h 90"/>
              <a:gd name="T16" fmla="*/ 89 w 89"/>
              <a:gd name="T17" fmla="*/ 50 h 90"/>
              <a:gd name="T18" fmla="*/ 87 w 89"/>
              <a:gd name="T19" fmla="*/ 58 h 90"/>
              <a:gd name="T20" fmla="*/ 84 w 89"/>
              <a:gd name="T21" fmla="*/ 66 h 90"/>
              <a:gd name="T22" fmla="*/ 79 w 89"/>
              <a:gd name="T23" fmla="*/ 73 h 90"/>
              <a:gd name="T24" fmla="*/ 73 w 89"/>
              <a:gd name="T25" fmla="*/ 80 h 90"/>
              <a:gd name="T26" fmla="*/ 66 w 89"/>
              <a:gd name="T27" fmla="*/ 85 h 90"/>
              <a:gd name="T28" fmla="*/ 58 w 89"/>
              <a:gd name="T29" fmla="*/ 88 h 90"/>
              <a:gd name="T30" fmla="*/ 49 w 89"/>
              <a:gd name="T31" fmla="*/ 90 h 90"/>
              <a:gd name="T32" fmla="*/ 40 w 89"/>
              <a:gd name="T33" fmla="*/ 90 h 90"/>
              <a:gd name="T34" fmla="*/ 32 w 89"/>
              <a:gd name="T35" fmla="*/ 88 h 90"/>
              <a:gd name="T36" fmla="*/ 24 w 89"/>
              <a:gd name="T37" fmla="*/ 85 h 90"/>
              <a:gd name="T38" fmla="*/ 16 w 89"/>
              <a:gd name="T39" fmla="*/ 80 h 90"/>
              <a:gd name="T40" fmla="*/ 10 w 89"/>
              <a:gd name="T41" fmla="*/ 73 h 90"/>
              <a:gd name="T42" fmla="*/ 5 w 89"/>
              <a:gd name="T43" fmla="*/ 66 h 90"/>
              <a:gd name="T44" fmla="*/ 2 w 89"/>
              <a:gd name="T45" fmla="*/ 58 h 90"/>
              <a:gd name="T46" fmla="*/ 0 w 89"/>
              <a:gd name="T47" fmla="*/ 50 h 90"/>
              <a:gd name="T48" fmla="*/ 0 w 89"/>
              <a:gd name="T49" fmla="*/ 40 h 90"/>
              <a:gd name="T50" fmla="*/ 2 w 89"/>
              <a:gd name="T51" fmla="*/ 32 h 90"/>
              <a:gd name="T52" fmla="*/ 5 w 89"/>
              <a:gd name="T53" fmla="*/ 24 h 90"/>
              <a:gd name="T54" fmla="*/ 10 w 89"/>
              <a:gd name="T55" fmla="*/ 17 h 90"/>
              <a:gd name="T56" fmla="*/ 16 w 89"/>
              <a:gd name="T57" fmla="*/ 11 h 90"/>
              <a:gd name="T58" fmla="*/ 24 w 89"/>
              <a:gd name="T59" fmla="*/ 5 h 90"/>
              <a:gd name="T60" fmla="*/ 32 w 89"/>
              <a:gd name="T61" fmla="*/ 2 h 90"/>
              <a:gd name="T62" fmla="*/ 40 w 89"/>
              <a:gd name="T63" fmla="*/ 0 h 90"/>
              <a:gd name="T64" fmla="*/ 45 w 89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0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8"/>
                </a:lnTo>
                <a:lnTo>
                  <a:pt x="73" y="11"/>
                </a:lnTo>
                <a:lnTo>
                  <a:pt x="76" y="14"/>
                </a:lnTo>
                <a:lnTo>
                  <a:pt x="79" y="17"/>
                </a:lnTo>
                <a:lnTo>
                  <a:pt x="82" y="20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6"/>
                </a:lnTo>
                <a:lnTo>
                  <a:pt x="89" y="50"/>
                </a:lnTo>
                <a:lnTo>
                  <a:pt x="88" y="54"/>
                </a:lnTo>
                <a:lnTo>
                  <a:pt x="87" y="58"/>
                </a:lnTo>
                <a:lnTo>
                  <a:pt x="86" y="62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3" y="89"/>
                </a:lnTo>
                <a:lnTo>
                  <a:pt x="49" y="90"/>
                </a:lnTo>
                <a:lnTo>
                  <a:pt x="45" y="90"/>
                </a:lnTo>
                <a:lnTo>
                  <a:pt x="40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19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19" y="8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2" name="Oval 92"/>
          <p:cNvSpPr>
            <a:spLocks noChangeArrowheads="1"/>
          </p:cNvSpPr>
          <p:nvPr/>
        </p:nvSpPr>
        <p:spPr bwMode="auto">
          <a:xfrm>
            <a:off x="5711825" y="33385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3" name="Freeform 93"/>
          <p:cNvSpPr>
            <a:spLocks/>
          </p:cNvSpPr>
          <p:nvPr/>
        </p:nvSpPr>
        <p:spPr bwMode="auto">
          <a:xfrm>
            <a:off x="5707063" y="33321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3 h 90"/>
              <a:gd name="T4" fmla="*/ 67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2 w 90"/>
              <a:gd name="T61" fmla="*/ 3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3"/>
                </a:lnTo>
                <a:lnTo>
                  <a:pt x="62" y="4"/>
                </a:lnTo>
                <a:lnTo>
                  <a:pt x="67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7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7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4"/>
                </a:lnTo>
                <a:lnTo>
                  <a:pt x="32" y="3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4" name="Oval 94"/>
          <p:cNvSpPr>
            <a:spLocks noChangeArrowheads="1"/>
          </p:cNvSpPr>
          <p:nvPr/>
        </p:nvSpPr>
        <p:spPr bwMode="auto">
          <a:xfrm>
            <a:off x="5618163" y="39989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5" name="Freeform 95"/>
          <p:cNvSpPr>
            <a:spLocks/>
          </p:cNvSpPr>
          <p:nvPr/>
        </p:nvSpPr>
        <p:spPr bwMode="auto">
          <a:xfrm>
            <a:off x="5613400" y="3994150"/>
            <a:ext cx="141288" cy="141288"/>
          </a:xfrm>
          <a:custGeom>
            <a:avLst/>
            <a:gdLst>
              <a:gd name="T0" fmla="*/ 49 w 89"/>
              <a:gd name="T1" fmla="*/ 0 h 89"/>
              <a:gd name="T2" fmla="*/ 58 w 89"/>
              <a:gd name="T3" fmla="*/ 2 h 89"/>
              <a:gd name="T4" fmla="*/ 66 w 89"/>
              <a:gd name="T5" fmla="*/ 5 h 89"/>
              <a:gd name="T6" fmla="*/ 73 w 89"/>
              <a:gd name="T7" fmla="*/ 10 h 89"/>
              <a:gd name="T8" fmla="*/ 79 w 89"/>
              <a:gd name="T9" fmla="*/ 16 h 89"/>
              <a:gd name="T10" fmla="*/ 84 w 89"/>
              <a:gd name="T11" fmla="*/ 23 h 89"/>
              <a:gd name="T12" fmla="*/ 87 w 89"/>
              <a:gd name="T13" fmla="*/ 32 h 89"/>
              <a:gd name="T14" fmla="*/ 89 w 89"/>
              <a:gd name="T15" fmla="*/ 40 h 89"/>
              <a:gd name="T16" fmla="*/ 89 w 89"/>
              <a:gd name="T17" fmla="*/ 49 h 89"/>
              <a:gd name="T18" fmla="*/ 87 w 89"/>
              <a:gd name="T19" fmla="*/ 57 h 89"/>
              <a:gd name="T20" fmla="*/ 84 w 89"/>
              <a:gd name="T21" fmla="*/ 66 h 89"/>
              <a:gd name="T22" fmla="*/ 79 w 89"/>
              <a:gd name="T23" fmla="*/ 73 h 89"/>
              <a:gd name="T24" fmla="*/ 73 w 89"/>
              <a:gd name="T25" fmla="*/ 79 h 89"/>
              <a:gd name="T26" fmla="*/ 66 w 89"/>
              <a:gd name="T27" fmla="*/ 84 h 89"/>
              <a:gd name="T28" fmla="*/ 58 w 89"/>
              <a:gd name="T29" fmla="*/ 87 h 89"/>
              <a:gd name="T30" fmla="*/ 49 w 89"/>
              <a:gd name="T31" fmla="*/ 89 h 89"/>
              <a:gd name="T32" fmla="*/ 40 w 89"/>
              <a:gd name="T33" fmla="*/ 89 h 89"/>
              <a:gd name="T34" fmla="*/ 32 w 89"/>
              <a:gd name="T35" fmla="*/ 87 h 89"/>
              <a:gd name="T36" fmla="*/ 24 w 89"/>
              <a:gd name="T37" fmla="*/ 84 h 89"/>
              <a:gd name="T38" fmla="*/ 16 w 89"/>
              <a:gd name="T39" fmla="*/ 79 h 89"/>
              <a:gd name="T40" fmla="*/ 10 w 89"/>
              <a:gd name="T41" fmla="*/ 73 h 89"/>
              <a:gd name="T42" fmla="*/ 5 w 89"/>
              <a:gd name="T43" fmla="*/ 66 h 89"/>
              <a:gd name="T44" fmla="*/ 2 w 89"/>
              <a:gd name="T45" fmla="*/ 57 h 89"/>
              <a:gd name="T46" fmla="*/ 0 w 89"/>
              <a:gd name="T47" fmla="*/ 49 h 89"/>
              <a:gd name="T48" fmla="*/ 0 w 89"/>
              <a:gd name="T49" fmla="*/ 40 h 89"/>
              <a:gd name="T50" fmla="*/ 2 w 89"/>
              <a:gd name="T51" fmla="*/ 32 h 89"/>
              <a:gd name="T52" fmla="*/ 5 w 89"/>
              <a:gd name="T53" fmla="*/ 23 h 89"/>
              <a:gd name="T54" fmla="*/ 10 w 89"/>
              <a:gd name="T55" fmla="*/ 16 h 89"/>
              <a:gd name="T56" fmla="*/ 16 w 89"/>
              <a:gd name="T57" fmla="*/ 10 h 89"/>
              <a:gd name="T58" fmla="*/ 24 w 89"/>
              <a:gd name="T59" fmla="*/ 5 h 89"/>
              <a:gd name="T60" fmla="*/ 32 w 89"/>
              <a:gd name="T61" fmla="*/ 2 h 89"/>
              <a:gd name="T62" fmla="*/ 40 w 89"/>
              <a:gd name="T63" fmla="*/ 0 h 89"/>
              <a:gd name="T64" fmla="*/ 45 w 89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2" y="19"/>
                </a:lnTo>
                <a:lnTo>
                  <a:pt x="84" y="23"/>
                </a:lnTo>
                <a:lnTo>
                  <a:pt x="86" y="27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5"/>
                </a:lnTo>
                <a:lnTo>
                  <a:pt x="89" y="49"/>
                </a:lnTo>
                <a:lnTo>
                  <a:pt x="88" y="53"/>
                </a:lnTo>
                <a:lnTo>
                  <a:pt x="87" y="57"/>
                </a:lnTo>
                <a:lnTo>
                  <a:pt x="86" y="61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3" y="88"/>
                </a:lnTo>
                <a:lnTo>
                  <a:pt x="49" y="89"/>
                </a:lnTo>
                <a:lnTo>
                  <a:pt x="45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19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7" y="19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6" name="Oval 96"/>
          <p:cNvSpPr>
            <a:spLocks noChangeArrowheads="1"/>
          </p:cNvSpPr>
          <p:nvPr/>
        </p:nvSpPr>
        <p:spPr bwMode="auto">
          <a:xfrm>
            <a:off x="5853113" y="38560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7" name="Freeform 97"/>
          <p:cNvSpPr>
            <a:spLocks/>
          </p:cNvSpPr>
          <p:nvPr/>
        </p:nvSpPr>
        <p:spPr bwMode="auto">
          <a:xfrm>
            <a:off x="5848350" y="38512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9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8" name="Oval 98"/>
          <p:cNvSpPr>
            <a:spLocks noChangeArrowheads="1"/>
          </p:cNvSpPr>
          <p:nvPr/>
        </p:nvSpPr>
        <p:spPr bwMode="auto">
          <a:xfrm>
            <a:off x="5522913" y="35258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19" name="Freeform 99"/>
          <p:cNvSpPr>
            <a:spLocks/>
          </p:cNvSpPr>
          <p:nvPr/>
        </p:nvSpPr>
        <p:spPr bwMode="auto">
          <a:xfrm>
            <a:off x="5518150" y="35210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8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8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0" name="Oval 100"/>
          <p:cNvSpPr>
            <a:spLocks noChangeArrowheads="1"/>
          </p:cNvSpPr>
          <p:nvPr/>
        </p:nvSpPr>
        <p:spPr bwMode="auto">
          <a:xfrm>
            <a:off x="5287963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1" name="Freeform 101"/>
          <p:cNvSpPr>
            <a:spLocks/>
          </p:cNvSpPr>
          <p:nvPr/>
        </p:nvSpPr>
        <p:spPr bwMode="auto">
          <a:xfrm>
            <a:off x="5283200" y="3803650"/>
            <a:ext cx="141288" cy="144463"/>
          </a:xfrm>
          <a:custGeom>
            <a:avLst/>
            <a:gdLst>
              <a:gd name="T0" fmla="*/ 49 w 89"/>
              <a:gd name="T1" fmla="*/ 0 h 91"/>
              <a:gd name="T2" fmla="*/ 58 w 89"/>
              <a:gd name="T3" fmla="*/ 2 h 91"/>
              <a:gd name="T4" fmla="*/ 66 w 89"/>
              <a:gd name="T5" fmla="*/ 5 h 91"/>
              <a:gd name="T6" fmla="*/ 73 w 89"/>
              <a:gd name="T7" fmla="*/ 10 h 91"/>
              <a:gd name="T8" fmla="*/ 79 w 89"/>
              <a:gd name="T9" fmla="*/ 17 h 91"/>
              <a:gd name="T10" fmla="*/ 84 w 89"/>
              <a:gd name="T11" fmla="*/ 24 h 91"/>
              <a:gd name="T12" fmla="*/ 87 w 89"/>
              <a:gd name="T13" fmla="*/ 32 h 91"/>
              <a:gd name="T14" fmla="*/ 89 w 89"/>
              <a:gd name="T15" fmla="*/ 41 h 91"/>
              <a:gd name="T16" fmla="*/ 89 w 89"/>
              <a:gd name="T17" fmla="*/ 50 h 91"/>
              <a:gd name="T18" fmla="*/ 87 w 89"/>
              <a:gd name="T19" fmla="*/ 59 h 91"/>
              <a:gd name="T20" fmla="*/ 84 w 89"/>
              <a:gd name="T21" fmla="*/ 67 h 91"/>
              <a:gd name="T22" fmla="*/ 79 w 89"/>
              <a:gd name="T23" fmla="*/ 74 h 91"/>
              <a:gd name="T24" fmla="*/ 73 w 89"/>
              <a:gd name="T25" fmla="*/ 80 h 91"/>
              <a:gd name="T26" fmla="*/ 66 w 89"/>
              <a:gd name="T27" fmla="*/ 86 h 91"/>
              <a:gd name="T28" fmla="*/ 58 w 89"/>
              <a:gd name="T29" fmla="*/ 89 h 91"/>
              <a:gd name="T30" fmla="*/ 49 w 89"/>
              <a:gd name="T31" fmla="*/ 91 h 91"/>
              <a:gd name="T32" fmla="*/ 40 w 89"/>
              <a:gd name="T33" fmla="*/ 91 h 91"/>
              <a:gd name="T34" fmla="*/ 32 w 89"/>
              <a:gd name="T35" fmla="*/ 89 h 91"/>
              <a:gd name="T36" fmla="*/ 24 w 89"/>
              <a:gd name="T37" fmla="*/ 86 h 91"/>
              <a:gd name="T38" fmla="*/ 16 w 89"/>
              <a:gd name="T39" fmla="*/ 80 h 91"/>
              <a:gd name="T40" fmla="*/ 10 w 89"/>
              <a:gd name="T41" fmla="*/ 74 h 91"/>
              <a:gd name="T42" fmla="*/ 5 w 89"/>
              <a:gd name="T43" fmla="*/ 67 h 91"/>
              <a:gd name="T44" fmla="*/ 2 w 89"/>
              <a:gd name="T45" fmla="*/ 59 h 91"/>
              <a:gd name="T46" fmla="*/ 0 w 89"/>
              <a:gd name="T47" fmla="*/ 50 h 91"/>
              <a:gd name="T48" fmla="*/ 0 w 89"/>
              <a:gd name="T49" fmla="*/ 41 h 91"/>
              <a:gd name="T50" fmla="*/ 2 w 89"/>
              <a:gd name="T51" fmla="*/ 32 h 91"/>
              <a:gd name="T52" fmla="*/ 5 w 89"/>
              <a:gd name="T53" fmla="*/ 24 h 91"/>
              <a:gd name="T54" fmla="*/ 10 w 89"/>
              <a:gd name="T55" fmla="*/ 17 h 91"/>
              <a:gd name="T56" fmla="*/ 16 w 89"/>
              <a:gd name="T57" fmla="*/ 10 h 91"/>
              <a:gd name="T58" fmla="*/ 24 w 89"/>
              <a:gd name="T59" fmla="*/ 5 h 91"/>
              <a:gd name="T60" fmla="*/ 32 w 89"/>
              <a:gd name="T61" fmla="*/ 2 h 91"/>
              <a:gd name="T62" fmla="*/ 40 w 89"/>
              <a:gd name="T63" fmla="*/ 0 h 91"/>
              <a:gd name="T64" fmla="*/ 45 w 89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1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1"/>
                </a:lnTo>
                <a:lnTo>
                  <a:pt x="89" y="45"/>
                </a:lnTo>
                <a:lnTo>
                  <a:pt x="89" y="50"/>
                </a:lnTo>
                <a:lnTo>
                  <a:pt x="88" y="55"/>
                </a:lnTo>
                <a:lnTo>
                  <a:pt x="87" y="59"/>
                </a:lnTo>
                <a:lnTo>
                  <a:pt x="86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3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19" y="84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2" name="Oval 102"/>
          <p:cNvSpPr>
            <a:spLocks noChangeArrowheads="1"/>
          </p:cNvSpPr>
          <p:nvPr/>
        </p:nvSpPr>
        <p:spPr bwMode="auto">
          <a:xfrm>
            <a:off x="5570538" y="3808413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3" name="Freeform 103"/>
          <p:cNvSpPr>
            <a:spLocks/>
          </p:cNvSpPr>
          <p:nvPr/>
        </p:nvSpPr>
        <p:spPr bwMode="auto">
          <a:xfrm>
            <a:off x="5565775" y="3803650"/>
            <a:ext cx="142875" cy="144463"/>
          </a:xfrm>
          <a:custGeom>
            <a:avLst/>
            <a:gdLst>
              <a:gd name="T0" fmla="*/ 49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7 h 91"/>
              <a:gd name="T10" fmla="*/ 84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50 h 91"/>
              <a:gd name="T18" fmla="*/ 88 w 90"/>
              <a:gd name="T19" fmla="*/ 59 h 91"/>
              <a:gd name="T20" fmla="*/ 84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6 h 91"/>
              <a:gd name="T28" fmla="*/ 58 w 90"/>
              <a:gd name="T29" fmla="*/ 89 h 91"/>
              <a:gd name="T30" fmla="*/ 49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6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50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7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7"/>
                </a:lnTo>
                <a:lnTo>
                  <a:pt x="82" y="21"/>
                </a:lnTo>
                <a:lnTo>
                  <a:pt x="84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50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4" y="67"/>
                </a:lnTo>
                <a:lnTo>
                  <a:pt x="82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4"/>
                </a:lnTo>
                <a:lnTo>
                  <a:pt x="66" y="86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6"/>
                </a:lnTo>
                <a:lnTo>
                  <a:pt x="20" y="84"/>
                </a:lnTo>
                <a:lnTo>
                  <a:pt x="17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50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7"/>
                </a:lnTo>
                <a:lnTo>
                  <a:pt x="13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4" name="Oval 104"/>
          <p:cNvSpPr>
            <a:spLocks noChangeArrowheads="1"/>
          </p:cNvSpPr>
          <p:nvPr/>
        </p:nvSpPr>
        <p:spPr bwMode="auto">
          <a:xfrm>
            <a:off x="5805488" y="3621088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5" name="Freeform 105"/>
          <p:cNvSpPr>
            <a:spLocks/>
          </p:cNvSpPr>
          <p:nvPr/>
        </p:nvSpPr>
        <p:spPr bwMode="auto">
          <a:xfrm>
            <a:off x="5800725" y="3616325"/>
            <a:ext cx="142875" cy="141288"/>
          </a:xfrm>
          <a:custGeom>
            <a:avLst/>
            <a:gdLst>
              <a:gd name="T0" fmla="*/ 50 w 90"/>
              <a:gd name="T1" fmla="*/ 0 h 89"/>
              <a:gd name="T2" fmla="*/ 58 w 90"/>
              <a:gd name="T3" fmla="*/ 2 h 89"/>
              <a:gd name="T4" fmla="*/ 66 w 90"/>
              <a:gd name="T5" fmla="*/ 5 h 89"/>
              <a:gd name="T6" fmla="*/ 73 w 90"/>
              <a:gd name="T7" fmla="*/ 10 h 89"/>
              <a:gd name="T8" fmla="*/ 80 w 90"/>
              <a:gd name="T9" fmla="*/ 16 h 89"/>
              <a:gd name="T10" fmla="*/ 85 w 90"/>
              <a:gd name="T11" fmla="*/ 23 h 89"/>
              <a:gd name="T12" fmla="*/ 88 w 90"/>
              <a:gd name="T13" fmla="*/ 32 h 89"/>
              <a:gd name="T14" fmla="*/ 90 w 90"/>
              <a:gd name="T15" fmla="*/ 40 h 89"/>
              <a:gd name="T16" fmla="*/ 90 w 90"/>
              <a:gd name="T17" fmla="*/ 49 h 89"/>
              <a:gd name="T18" fmla="*/ 88 w 90"/>
              <a:gd name="T19" fmla="*/ 57 h 89"/>
              <a:gd name="T20" fmla="*/ 85 w 90"/>
              <a:gd name="T21" fmla="*/ 66 h 89"/>
              <a:gd name="T22" fmla="*/ 80 w 90"/>
              <a:gd name="T23" fmla="*/ 73 h 89"/>
              <a:gd name="T24" fmla="*/ 73 w 90"/>
              <a:gd name="T25" fmla="*/ 79 h 89"/>
              <a:gd name="T26" fmla="*/ 66 w 90"/>
              <a:gd name="T27" fmla="*/ 84 h 89"/>
              <a:gd name="T28" fmla="*/ 58 w 90"/>
              <a:gd name="T29" fmla="*/ 87 h 89"/>
              <a:gd name="T30" fmla="*/ 50 w 90"/>
              <a:gd name="T31" fmla="*/ 89 h 89"/>
              <a:gd name="T32" fmla="*/ 40 w 90"/>
              <a:gd name="T33" fmla="*/ 89 h 89"/>
              <a:gd name="T34" fmla="*/ 32 w 90"/>
              <a:gd name="T35" fmla="*/ 87 h 89"/>
              <a:gd name="T36" fmla="*/ 24 w 90"/>
              <a:gd name="T37" fmla="*/ 84 h 89"/>
              <a:gd name="T38" fmla="*/ 17 w 90"/>
              <a:gd name="T39" fmla="*/ 79 h 89"/>
              <a:gd name="T40" fmla="*/ 11 w 90"/>
              <a:gd name="T41" fmla="*/ 73 h 89"/>
              <a:gd name="T42" fmla="*/ 5 w 90"/>
              <a:gd name="T43" fmla="*/ 66 h 89"/>
              <a:gd name="T44" fmla="*/ 2 w 90"/>
              <a:gd name="T45" fmla="*/ 57 h 89"/>
              <a:gd name="T46" fmla="*/ 0 w 90"/>
              <a:gd name="T47" fmla="*/ 49 h 89"/>
              <a:gd name="T48" fmla="*/ 0 w 90"/>
              <a:gd name="T49" fmla="*/ 40 h 89"/>
              <a:gd name="T50" fmla="*/ 2 w 90"/>
              <a:gd name="T51" fmla="*/ 32 h 89"/>
              <a:gd name="T52" fmla="*/ 5 w 90"/>
              <a:gd name="T53" fmla="*/ 23 h 89"/>
              <a:gd name="T54" fmla="*/ 11 w 90"/>
              <a:gd name="T55" fmla="*/ 16 h 89"/>
              <a:gd name="T56" fmla="*/ 17 w 90"/>
              <a:gd name="T57" fmla="*/ 10 h 89"/>
              <a:gd name="T58" fmla="*/ 24 w 90"/>
              <a:gd name="T59" fmla="*/ 5 h 89"/>
              <a:gd name="T60" fmla="*/ 32 w 90"/>
              <a:gd name="T61" fmla="*/ 2 h 89"/>
              <a:gd name="T62" fmla="*/ 40 w 90"/>
              <a:gd name="T63" fmla="*/ 0 h 89"/>
              <a:gd name="T64" fmla="*/ 46 w 90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89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7" y="13"/>
                </a:lnTo>
                <a:lnTo>
                  <a:pt x="80" y="16"/>
                </a:lnTo>
                <a:lnTo>
                  <a:pt x="83" y="19"/>
                </a:lnTo>
                <a:lnTo>
                  <a:pt x="85" y="23"/>
                </a:lnTo>
                <a:lnTo>
                  <a:pt x="87" y="27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3"/>
                </a:lnTo>
                <a:lnTo>
                  <a:pt x="88" y="57"/>
                </a:lnTo>
                <a:lnTo>
                  <a:pt x="87" y="61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4" y="88"/>
                </a:lnTo>
                <a:lnTo>
                  <a:pt x="50" y="89"/>
                </a:lnTo>
                <a:lnTo>
                  <a:pt x="46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8" y="19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6" name="Oval 106"/>
          <p:cNvSpPr>
            <a:spLocks noChangeArrowheads="1"/>
          </p:cNvSpPr>
          <p:nvPr/>
        </p:nvSpPr>
        <p:spPr bwMode="auto">
          <a:xfrm>
            <a:off x="5287963" y="3384550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7" name="Freeform 107"/>
          <p:cNvSpPr>
            <a:spLocks/>
          </p:cNvSpPr>
          <p:nvPr/>
        </p:nvSpPr>
        <p:spPr bwMode="auto">
          <a:xfrm>
            <a:off x="5283200" y="3379788"/>
            <a:ext cx="141288" cy="142875"/>
          </a:xfrm>
          <a:custGeom>
            <a:avLst/>
            <a:gdLst>
              <a:gd name="T0" fmla="*/ 49 w 89"/>
              <a:gd name="T1" fmla="*/ 0 h 90"/>
              <a:gd name="T2" fmla="*/ 58 w 89"/>
              <a:gd name="T3" fmla="*/ 2 h 90"/>
              <a:gd name="T4" fmla="*/ 66 w 89"/>
              <a:gd name="T5" fmla="*/ 5 h 90"/>
              <a:gd name="T6" fmla="*/ 73 w 89"/>
              <a:gd name="T7" fmla="*/ 11 h 90"/>
              <a:gd name="T8" fmla="*/ 79 w 89"/>
              <a:gd name="T9" fmla="*/ 17 h 90"/>
              <a:gd name="T10" fmla="*/ 84 w 89"/>
              <a:gd name="T11" fmla="*/ 24 h 90"/>
              <a:gd name="T12" fmla="*/ 87 w 89"/>
              <a:gd name="T13" fmla="*/ 32 h 90"/>
              <a:gd name="T14" fmla="*/ 89 w 89"/>
              <a:gd name="T15" fmla="*/ 40 h 90"/>
              <a:gd name="T16" fmla="*/ 89 w 89"/>
              <a:gd name="T17" fmla="*/ 50 h 90"/>
              <a:gd name="T18" fmla="*/ 87 w 89"/>
              <a:gd name="T19" fmla="*/ 58 h 90"/>
              <a:gd name="T20" fmla="*/ 84 w 89"/>
              <a:gd name="T21" fmla="*/ 66 h 90"/>
              <a:gd name="T22" fmla="*/ 79 w 89"/>
              <a:gd name="T23" fmla="*/ 73 h 90"/>
              <a:gd name="T24" fmla="*/ 73 w 89"/>
              <a:gd name="T25" fmla="*/ 80 h 90"/>
              <a:gd name="T26" fmla="*/ 66 w 89"/>
              <a:gd name="T27" fmla="*/ 85 h 90"/>
              <a:gd name="T28" fmla="*/ 58 w 89"/>
              <a:gd name="T29" fmla="*/ 88 h 90"/>
              <a:gd name="T30" fmla="*/ 49 w 89"/>
              <a:gd name="T31" fmla="*/ 90 h 90"/>
              <a:gd name="T32" fmla="*/ 40 w 89"/>
              <a:gd name="T33" fmla="*/ 90 h 90"/>
              <a:gd name="T34" fmla="*/ 32 w 89"/>
              <a:gd name="T35" fmla="*/ 88 h 90"/>
              <a:gd name="T36" fmla="*/ 24 w 89"/>
              <a:gd name="T37" fmla="*/ 85 h 90"/>
              <a:gd name="T38" fmla="*/ 16 w 89"/>
              <a:gd name="T39" fmla="*/ 80 h 90"/>
              <a:gd name="T40" fmla="*/ 10 w 89"/>
              <a:gd name="T41" fmla="*/ 73 h 90"/>
              <a:gd name="T42" fmla="*/ 5 w 89"/>
              <a:gd name="T43" fmla="*/ 66 h 90"/>
              <a:gd name="T44" fmla="*/ 2 w 89"/>
              <a:gd name="T45" fmla="*/ 58 h 90"/>
              <a:gd name="T46" fmla="*/ 0 w 89"/>
              <a:gd name="T47" fmla="*/ 50 h 90"/>
              <a:gd name="T48" fmla="*/ 0 w 89"/>
              <a:gd name="T49" fmla="*/ 40 h 90"/>
              <a:gd name="T50" fmla="*/ 2 w 89"/>
              <a:gd name="T51" fmla="*/ 32 h 90"/>
              <a:gd name="T52" fmla="*/ 5 w 89"/>
              <a:gd name="T53" fmla="*/ 24 h 90"/>
              <a:gd name="T54" fmla="*/ 10 w 89"/>
              <a:gd name="T55" fmla="*/ 17 h 90"/>
              <a:gd name="T56" fmla="*/ 16 w 89"/>
              <a:gd name="T57" fmla="*/ 11 h 90"/>
              <a:gd name="T58" fmla="*/ 24 w 89"/>
              <a:gd name="T59" fmla="*/ 5 h 90"/>
              <a:gd name="T60" fmla="*/ 32 w 89"/>
              <a:gd name="T61" fmla="*/ 2 h 90"/>
              <a:gd name="T62" fmla="*/ 40 w 89"/>
              <a:gd name="T63" fmla="*/ 0 h 90"/>
              <a:gd name="T64" fmla="*/ 45 w 89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90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8"/>
                </a:lnTo>
                <a:lnTo>
                  <a:pt x="73" y="11"/>
                </a:lnTo>
                <a:lnTo>
                  <a:pt x="76" y="14"/>
                </a:lnTo>
                <a:lnTo>
                  <a:pt x="79" y="17"/>
                </a:lnTo>
                <a:lnTo>
                  <a:pt x="82" y="20"/>
                </a:lnTo>
                <a:lnTo>
                  <a:pt x="84" y="24"/>
                </a:lnTo>
                <a:lnTo>
                  <a:pt x="86" y="28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6"/>
                </a:lnTo>
                <a:lnTo>
                  <a:pt x="89" y="50"/>
                </a:lnTo>
                <a:lnTo>
                  <a:pt x="88" y="54"/>
                </a:lnTo>
                <a:lnTo>
                  <a:pt x="87" y="58"/>
                </a:lnTo>
                <a:lnTo>
                  <a:pt x="86" y="62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3" y="89"/>
                </a:lnTo>
                <a:lnTo>
                  <a:pt x="49" y="90"/>
                </a:lnTo>
                <a:lnTo>
                  <a:pt x="45" y="90"/>
                </a:lnTo>
                <a:lnTo>
                  <a:pt x="40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19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19" y="8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8" name="Oval 108"/>
          <p:cNvSpPr>
            <a:spLocks noChangeArrowheads="1"/>
          </p:cNvSpPr>
          <p:nvPr/>
        </p:nvSpPr>
        <p:spPr bwMode="auto">
          <a:xfrm>
            <a:off x="5711825" y="33385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29" name="Freeform 109"/>
          <p:cNvSpPr>
            <a:spLocks/>
          </p:cNvSpPr>
          <p:nvPr/>
        </p:nvSpPr>
        <p:spPr bwMode="auto">
          <a:xfrm>
            <a:off x="5707063" y="33321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3 h 90"/>
              <a:gd name="T4" fmla="*/ 67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2 w 90"/>
              <a:gd name="T61" fmla="*/ 3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3"/>
                </a:lnTo>
                <a:lnTo>
                  <a:pt x="62" y="4"/>
                </a:lnTo>
                <a:lnTo>
                  <a:pt x="67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7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7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4"/>
                </a:lnTo>
                <a:lnTo>
                  <a:pt x="32" y="3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0" name="Oval 110"/>
          <p:cNvSpPr>
            <a:spLocks noChangeArrowheads="1"/>
          </p:cNvSpPr>
          <p:nvPr/>
        </p:nvSpPr>
        <p:spPr bwMode="auto">
          <a:xfrm>
            <a:off x="5618163" y="3998913"/>
            <a:ext cx="142875" cy="141287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1" name="Freeform 111"/>
          <p:cNvSpPr>
            <a:spLocks/>
          </p:cNvSpPr>
          <p:nvPr/>
        </p:nvSpPr>
        <p:spPr bwMode="auto">
          <a:xfrm>
            <a:off x="5613400" y="3994150"/>
            <a:ext cx="141288" cy="141288"/>
          </a:xfrm>
          <a:custGeom>
            <a:avLst/>
            <a:gdLst>
              <a:gd name="T0" fmla="*/ 49 w 89"/>
              <a:gd name="T1" fmla="*/ 0 h 89"/>
              <a:gd name="T2" fmla="*/ 58 w 89"/>
              <a:gd name="T3" fmla="*/ 2 h 89"/>
              <a:gd name="T4" fmla="*/ 66 w 89"/>
              <a:gd name="T5" fmla="*/ 5 h 89"/>
              <a:gd name="T6" fmla="*/ 73 w 89"/>
              <a:gd name="T7" fmla="*/ 10 h 89"/>
              <a:gd name="T8" fmla="*/ 79 w 89"/>
              <a:gd name="T9" fmla="*/ 16 h 89"/>
              <a:gd name="T10" fmla="*/ 84 w 89"/>
              <a:gd name="T11" fmla="*/ 23 h 89"/>
              <a:gd name="T12" fmla="*/ 87 w 89"/>
              <a:gd name="T13" fmla="*/ 32 h 89"/>
              <a:gd name="T14" fmla="*/ 89 w 89"/>
              <a:gd name="T15" fmla="*/ 40 h 89"/>
              <a:gd name="T16" fmla="*/ 89 w 89"/>
              <a:gd name="T17" fmla="*/ 49 h 89"/>
              <a:gd name="T18" fmla="*/ 87 w 89"/>
              <a:gd name="T19" fmla="*/ 57 h 89"/>
              <a:gd name="T20" fmla="*/ 84 w 89"/>
              <a:gd name="T21" fmla="*/ 66 h 89"/>
              <a:gd name="T22" fmla="*/ 79 w 89"/>
              <a:gd name="T23" fmla="*/ 73 h 89"/>
              <a:gd name="T24" fmla="*/ 73 w 89"/>
              <a:gd name="T25" fmla="*/ 79 h 89"/>
              <a:gd name="T26" fmla="*/ 66 w 89"/>
              <a:gd name="T27" fmla="*/ 84 h 89"/>
              <a:gd name="T28" fmla="*/ 58 w 89"/>
              <a:gd name="T29" fmla="*/ 87 h 89"/>
              <a:gd name="T30" fmla="*/ 49 w 89"/>
              <a:gd name="T31" fmla="*/ 89 h 89"/>
              <a:gd name="T32" fmla="*/ 40 w 89"/>
              <a:gd name="T33" fmla="*/ 89 h 89"/>
              <a:gd name="T34" fmla="*/ 32 w 89"/>
              <a:gd name="T35" fmla="*/ 87 h 89"/>
              <a:gd name="T36" fmla="*/ 24 w 89"/>
              <a:gd name="T37" fmla="*/ 84 h 89"/>
              <a:gd name="T38" fmla="*/ 16 w 89"/>
              <a:gd name="T39" fmla="*/ 79 h 89"/>
              <a:gd name="T40" fmla="*/ 10 w 89"/>
              <a:gd name="T41" fmla="*/ 73 h 89"/>
              <a:gd name="T42" fmla="*/ 5 w 89"/>
              <a:gd name="T43" fmla="*/ 66 h 89"/>
              <a:gd name="T44" fmla="*/ 2 w 89"/>
              <a:gd name="T45" fmla="*/ 57 h 89"/>
              <a:gd name="T46" fmla="*/ 0 w 89"/>
              <a:gd name="T47" fmla="*/ 49 h 89"/>
              <a:gd name="T48" fmla="*/ 0 w 89"/>
              <a:gd name="T49" fmla="*/ 40 h 89"/>
              <a:gd name="T50" fmla="*/ 2 w 89"/>
              <a:gd name="T51" fmla="*/ 32 h 89"/>
              <a:gd name="T52" fmla="*/ 5 w 89"/>
              <a:gd name="T53" fmla="*/ 23 h 89"/>
              <a:gd name="T54" fmla="*/ 10 w 89"/>
              <a:gd name="T55" fmla="*/ 16 h 89"/>
              <a:gd name="T56" fmla="*/ 16 w 89"/>
              <a:gd name="T57" fmla="*/ 10 h 89"/>
              <a:gd name="T58" fmla="*/ 24 w 89"/>
              <a:gd name="T59" fmla="*/ 5 h 89"/>
              <a:gd name="T60" fmla="*/ 32 w 89"/>
              <a:gd name="T61" fmla="*/ 2 h 89"/>
              <a:gd name="T62" fmla="*/ 40 w 89"/>
              <a:gd name="T63" fmla="*/ 0 h 89"/>
              <a:gd name="T64" fmla="*/ 45 w 89"/>
              <a:gd name="T65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9" y="0"/>
                </a:lnTo>
                <a:lnTo>
                  <a:pt x="53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2" y="19"/>
                </a:lnTo>
                <a:lnTo>
                  <a:pt x="84" y="23"/>
                </a:lnTo>
                <a:lnTo>
                  <a:pt x="86" y="27"/>
                </a:lnTo>
                <a:lnTo>
                  <a:pt x="87" y="32"/>
                </a:lnTo>
                <a:lnTo>
                  <a:pt x="88" y="36"/>
                </a:lnTo>
                <a:lnTo>
                  <a:pt x="89" y="40"/>
                </a:lnTo>
                <a:lnTo>
                  <a:pt x="89" y="45"/>
                </a:lnTo>
                <a:lnTo>
                  <a:pt x="89" y="49"/>
                </a:lnTo>
                <a:lnTo>
                  <a:pt x="88" y="53"/>
                </a:lnTo>
                <a:lnTo>
                  <a:pt x="87" y="57"/>
                </a:lnTo>
                <a:lnTo>
                  <a:pt x="86" y="61"/>
                </a:lnTo>
                <a:lnTo>
                  <a:pt x="84" y="66"/>
                </a:lnTo>
                <a:lnTo>
                  <a:pt x="82" y="70"/>
                </a:lnTo>
                <a:lnTo>
                  <a:pt x="79" y="73"/>
                </a:lnTo>
                <a:lnTo>
                  <a:pt x="76" y="76"/>
                </a:lnTo>
                <a:lnTo>
                  <a:pt x="73" y="79"/>
                </a:lnTo>
                <a:lnTo>
                  <a:pt x="70" y="82"/>
                </a:lnTo>
                <a:lnTo>
                  <a:pt x="66" y="84"/>
                </a:lnTo>
                <a:lnTo>
                  <a:pt x="62" y="86"/>
                </a:lnTo>
                <a:lnTo>
                  <a:pt x="58" y="87"/>
                </a:lnTo>
                <a:lnTo>
                  <a:pt x="53" y="88"/>
                </a:lnTo>
                <a:lnTo>
                  <a:pt x="49" y="89"/>
                </a:lnTo>
                <a:lnTo>
                  <a:pt x="45" y="89"/>
                </a:lnTo>
                <a:lnTo>
                  <a:pt x="40" y="89"/>
                </a:lnTo>
                <a:lnTo>
                  <a:pt x="36" y="88"/>
                </a:lnTo>
                <a:lnTo>
                  <a:pt x="32" y="87"/>
                </a:lnTo>
                <a:lnTo>
                  <a:pt x="28" y="86"/>
                </a:lnTo>
                <a:lnTo>
                  <a:pt x="24" y="84"/>
                </a:lnTo>
                <a:lnTo>
                  <a:pt x="19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1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7"/>
                </a:lnTo>
                <a:lnTo>
                  <a:pt x="5" y="23"/>
                </a:lnTo>
                <a:lnTo>
                  <a:pt x="7" y="19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19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2" name="Oval 112"/>
          <p:cNvSpPr>
            <a:spLocks noChangeArrowheads="1"/>
          </p:cNvSpPr>
          <p:nvPr/>
        </p:nvSpPr>
        <p:spPr bwMode="auto">
          <a:xfrm>
            <a:off x="5853113" y="3856038"/>
            <a:ext cx="142875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3" name="Freeform 113"/>
          <p:cNvSpPr>
            <a:spLocks/>
          </p:cNvSpPr>
          <p:nvPr/>
        </p:nvSpPr>
        <p:spPr bwMode="auto">
          <a:xfrm>
            <a:off x="5848350" y="3851275"/>
            <a:ext cx="142875" cy="144463"/>
          </a:xfrm>
          <a:custGeom>
            <a:avLst/>
            <a:gdLst>
              <a:gd name="T0" fmla="*/ 50 w 90"/>
              <a:gd name="T1" fmla="*/ 0 h 91"/>
              <a:gd name="T2" fmla="*/ 58 w 90"/>
              <a:gd name="T3" fmla="*/ 2 h 91"/>
              <a:gd name="T4" fmla="*/ 66 w 90"/>
              <a:gd name="T5" fmla="*/ 5 h 91"/>
              <a:gd name="T6" fmla="*/ 73 w 90"/>
              <a:gd name="T7" fmla="*/ 10 h 91"/>
              <a:gd name="T8" fmla="*/ 79 w 90"/>
              <a:gd name="T9" fmla="*/ 16 h 91"/>
              <a:gd name="T10" fmla="*/ 85 w 90"/>
              <a:gd name="T11" fmla="*/ 24 h 91"/>
              <a:gd name="T12" fmla="*/ 88 w 90"/>
              <a:gd name="T13" fmla="*/ 32 h 91"/>
              <a:gd name="T14" fmla="*/ 90 w 90"/>
              <a:gd name="T15" fmla="*/ 41 h 91"/>
              <a:gd name="T16" fmla="*/ 90 w 90"/>
              <a:gd name="T17" fmla="*/ 49 h 91"/>
              <a:gd name="T18" fmla="*/ 88 w 90"/>
              <a:gd name="T19" fmla="*/ 59 h 91"/>
              <a:gd name="T20" fmla="*/ 85 w 90"/>
              <a:gd name="T21" fmla="*/ 67 h 91"/>
              <a:gd name="T22" fmla="*/ 79 w 90"/>
              <a:gd name="T23" fmla="*/ 74 h 91"/>
              <a:gd name="T24" fmla="*/ 73 w 90"/>
              <a:gd name="T25" fmla="*/ 80 h 91"/>
              <a:gd name="T26" fmla="*/ 66 w 90"/>
              <a:gd name="T27" fmla="*/ 85 h 91"/>
              <a:gd name="T28" fmla="*/ 58 w 90"/>
              <a:gd name="T29" fmla="*/ 89 h 91"/>
              <a:gd name="T30" fmla="*/ 50 w 90"/>
              <a:gd name="T31" fmla="*/ 91 h 91"/>
              <a:gd name="T32" fmla="*/ 40 w 90"/>
              <a:gd name="T33" fmla="*/ 91 h 91"/>
              <a:gd name="T34" fmla="*/ 32 w 90"/>
              <a:gd name="T35" fmla="*/ 89 h 91"/>
              <a:gd name="T36" fmla="*/ 24 w 90"/>
              <a:gd name="T37" fmla="*/ 85 h 91"/>
              <a:gd name="T38" fmla="*/ 17 w 90"/>
              <a:gd name="T39" fmla="*/ 80 h 91"/>
              <a:gd name="T40" fmla="*/ 10 w 90"/>
              <a:gd name="T41" fmla="*/ 74 h 91"/>
              <a:gd name="T42" fmla="*/ 5 w 90"/>
              <a:gd name="T43" fmla="*/ 67 h 91"/>
              <a:gd name="T44" fmla="*/ 2 w 90"/>
              <a:gd name="T45" fmla="*/ 59 h 91"/>
              <a:gd name="T46" fmla="*/ 0 w 90"/>
              <a:gd name="T47" fmla="*/ 49 h 91"/>
              <a:gd name="T48" fmla="*/ 0 w 90"/>
              <a:gd name="T49" fmla="*/ 41 h 91"/>
              <a:gd name="T50" fmla="*/ 2 w 90"/>
              <a:gd name="T51" fmla="*/ 32 h 91"/>
              <a:gd name="T52" fmla="*/ 5 w 90"/>
              <a:gd name="T53" fmla="*/ 24 h 91"/>
              <a:gd name="T54" fmla="*/ 10 w 90"/>
              <a:gd name="T55" fmla="*/ 16 h 91"/>
              <a:gd name="T56" fmla="*/ 17 w 90"/>
              <a:gd name="T57" fmla="*/ 10 h 91"/>
              <a:gd name="T58" fmla="*/ 24 w 90"/>
              <a:gd name="T59" fmla="*/ 5 h 91"/>
              <a:gd name="T60" fmla="*/ 32 w 90"/>
              <a:gd name="T61" fmla="*/ 2 h 91"/>
              <a:gd name="T62" fmla="*/ 40 w 90"/>
              <a:gd name="T63" fmla="*/ 0 h 91"/>
              <a:gd name="T64" fmla="*/ 45 w 90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3" y="10"/>
                </a:lnTo>
                <a:lnTo>
                  <a:pt x="76" y="13"/>
                </a:lnTo>
                <a:lnTo>
                  <a:pt x="79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79" y="74"/>
                </a:lnTo>
                <a:lnTo>
                  <a:pt x="76" y="77"/>
                </a:lnTo>
                <a:lnTo>
                  <a:pt x="73" y="80"/>
                </a:lnTo>
                <a:lnTo>
                  <a:pt x="70" y="83"/>
                </a:lnTo>
                <a:lnTo>
                  <a:pt x="66" y="85"/>
                </a:lnTo>
                <a:lnTo>
                  <a:pt x="62" y="88"/>
                </a:lnTo>
                <a:lnTo>
                  <a:pt x="58" y="89"/>
                </a:lnTo>
                <a:lnTo>
                  <a:pt x="54" y="90"/>
                </a:lnTo>
                <a:lnTo>
                  <a:pt x="50" y="91"/>
                </a:lnTo>
                <a:lnTo>
                  <a:pt x="45" y="91"/>
                </a:lnTo>
                <a:lnTo>
                  <a:pt x="40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0" y="83"/>
                </a:lnTo>
                <a:lnTo>
                  <a:pt x="17" y="80"/>
                </a:lnTo>
                <a:lnTo>
                  <a:pt x="14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0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4" name="Oval 114"/>
          <p:cNvSpPr>
            <a:spLocks noChangeArrowheads="1"/>
          </p:cNvSpPr>
          <p:nvPr/>
        </p:nvSpPr>
        <p:spPr bwMode="auto">
          <a:xfrm>
            <a:off x="7158038" y="2743200"/>
            <a:ext cx="233362" cy="23336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5" name="Freeform 115"/>
          <p:cNvSpPr>
            <a:spLocks/>
          </p:cNvSpPr>
          <p:nvPr/>
        </p:nvSpPr>
        <p:spPr bwMode="auto">
          <a:xfrm>
            <a:off x="7153275" y="2736850"/>
            <a:ext cx="233363" cy="234950"/>
          </a:xfrm>
          <a:custGeom>
            <a:avLst/>
            <a:gdLst>
              <a:gd name="T0" fmla="*/ 81 w 147"/>
              <a:gd name="T1" fmla="*/ 0 h 148"/>
              <a:gd name="T2" fmla="*/ 94 w 147"/>
              <a:gd name="T3" fmla="*/ 4 h 148"/>
              <a:gd name="T4" fmla="*/ 108 w 147"/>
              <a:gd name="T5" fmla="*/ 9 h 148"/>
              <a:gd name="T6" fmla="*/ 120 w 147"/>
              <a:gd name="T7" fmla="*/ 17 h 148"/>
              <a:gd name="T8" fmla="*/ 130 w 147"/>
              <a:gd name="T9" fmla="*/ 27 h 148"/>
              <a:gd name="T10" fmla="*/ 139 w 147"/>
              <a:gd name="T11" fmla="*/ 40 h 148"/>
              <a:gd name="T12" fmla="*/ 144 w 147"/>
              <a:gd name="T13" fmla="*/ 53 h 148"/>
              <a:gd name="T14" fmla="*/ 147 w 147"/>
              <a:gd name="T15" fmla="*/ 66 h 148"/>
              <a:gd name="T16" fmla="*/ 147 w 147"/>
              <a:gd name="T17" fmla="*/ 82 h 148"/>
              <a:gd name="T18" fmla="*/ 144 w 147"/>
              <a:gd name="T19" fmla="*/ 95 h 148"/>
              <a:gd name="T20" fmla="*/ 139 w 147"/>
              <a:gd name="T21" fmla="*/ 109 h 148"/>
              <a:gd name="T22" fmla="*/ 130 w 147"/>
              <a:gd name="T23" fmla="*/ 121 h 148"/>
              <a:gd name="T24" fmla="*/ 120 w 147"/>
              <a:gd name="T25" fmla="*/ 131 h 148"/>
              <a:gd name="T26" fmla="*/ 108 w 147"/>
              <a:gd name="T27" fmla="*/ 140 h 148"/>
              <a:gd name="T28" fmla="*/ 94 w 147"/>
              <a:gd name="T29" fmla="*/ 145 h 148"/>
              <a:gd name="T30" fmla="*/ 81 w 147"/>
              <a:gd name="T31" fmla="*/ 148 h 148"/>
              <a:gd name="T32" fmla="*/ 66 w 147"/>
              <a:gd name="T33" fmla="*/ 148 h 148"/>
              <a:gd name="T34" fmla="*/ 52 w 147"/>
              <a:gd name="T35" fmla="*/ 145 h 148"/>
              <a:gd name="T36" fmla="*/ 39 w 147"/>
              <a:gd name="T37" fmla="*/ 140 h 148"/>
              <a:gd name="T38" fmla="*/ 26 w 147"/>
              <a:gd name="T39" fmla="*/ 131 h 148"/>
              <a:gd name="T40" fmla="*/ 16 w 147"/>
              <a:gd name="T41" fmla="*/ 121 h 148"/>
              <a:gd name="T42" fmla="*/ 8 w 147"/>
              <a:gd name="T43" fmla="*/ 109 h 148"/>
              <a:gd name="T44" fmla="*/ 3 w 147"/>
              <a:gd name="T45" fmla="*/ 95 h 148"/>
              <a:gd name="T46" fmla="*/ 0 w 147"/>
              <a:gd name="T47" fmla="*/ 82 h 148"/>
              <a:gd name="T48" fmla="*/ 0 w 147"/>
              <a:gd name="T49" fmla="*/ 66 h 148"/>
              <a:gd name="T50" fmla="*/ 3 w 147"/>
              <a:gd name="T51" fmla="*/ 53 h 148"/>
              <a:gd name="T52" fmla="*/ 8 w 147"/>
              <a:gd name="T53" fmla="*/ 40 h 148"/>
              <a:gd name="T54" fmla="*/ 16 w 147"/>
              <a:gd name="T55" fmla="*/ 27 h 148"/>
              <a:gd name="T56" fmla="*/ 26 w 147"/>
              <a:gd name="T57" fmla="*/ 17 h 148"/>
              <a:gd name="T58" fmla="*/ 39 w 147"/>
              <a:gd name="T59" fmla="*/ 9 h 148"/>
              <a:gd name="T60" fmla="*/ 52 w 147"/>
              <a:gd name="T61" fmla="*/ 4 h 148"/>
              <a:gd name="T62" fmla="*/ 66 w 147"/>
              <a:gd name="T63" fmla="*/ 0 h 148"/>
              <a:gd name="T64" fmla="*/ 74 w 147"/>
              <a:gd name="T6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8">
                <a:moveTo>
                  <a:pt x="74" y="0"/>
                </a:moveTo>
                <a:lnTo>
                  <a:pt x="81" y="0"/>
                </a:lnTo>
                <a:lnTo>
                  <a:pt x="88" y="2"/>
                </a:lnTo>
                <a:lnTo>
                  <a:pt x="94" y="4"/>
                </a:lnTo>
                <a:lnTo>
                  <a:pt x="102" y="6"/>
                </a:lnTo>
                <a:lnTo>
                  <a:pt x="108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5" y="33"/>
                </a:lnTo>
                <a:lnTo>
                  <a:pt x="139" y="40"/>
                </a:lnTo>
                <a:lnTo>
                  <a:pt x="142" y="46"/>
                </a:lnTo>
                <a:lnTo>
                  <a:pt x="144" y="53"/>
                </a:lnTo>
                <a:lnTo>
                  <a:pt x="146" y="59"/>
                </a:lnTo>
                <a:lnTo>
                  <a:pt x="147" y="66"/>
                </a:lnTo>
                <a:lnTo>
                  <a:pt x="147" y="75"/>
                </a:lnTo>
                <a:lnTo>
                  <a:pt x="147" y="82"/>
                </a:lnTo>
                <a:lnTo>
                  <a:pt x="146" y="89"/>
                </a:lnTo>
                <a:lnTo>
                  <a:pt x="144" y="95"/>
                </a:lnTo>
                <a:lnTo>
                  <a:pt x="142" y="102"/>
                </a:lnTo>
                <a:lnTo>
                  <a:pt x="139" y="109"/>
                </a:lnTo>
                <a:lnTo>
                  <a:pt x="135" y="115"/>
                </a:lnTo>
                <a:lnTo>
                  <a:pt x="130" y="121"/>
                </a:lnTo>
                <a:lnTo>
                  <a:pt x="125" y="126"/>
                </a:lnTo>
                <a:lnTo>
                  <a:pt x="120" y="131"/>
                </a:lnTo>
                <a:lnTo>
                  <a:pt x="114" y="135"/>
                </a:lnTo>
                <a:lnTo>
                  <a:pt x="108" y="140"/>
                </a:lnTo>
                <a:lnTo>
                  <a:pt x="102" y="143"/>
                </a:lnTo>
                <a:lnTo>
                  <a:pt x="94" y="145"/>
                </a:lnTo>
                <a:lnTo>
                  <a:pt x="88" y="147"/>
                </a:lnTo>
                <a:lnTo>
                  <a:pt x="81" y="148"/>
                </a:lnTo>
                <a:lnTo>
                  <a:pt x="74" y="148"/>
                </a:lnTo>
                <a:lnTo>
                  <a:pt x="66" y="148"/>
                </a:lnTo>
                <a:lnTo>
                  <a:pt x="58" y="147"/>
                </a:lnTo>
                <a:lnTo>
                  <a:pt x="52" y="145"/>
                </a:lnTo>
                <a:lnTo>
                  <a:pt x="45" y="143"/>
                </a:lnTo>
                <a:lnTo>
                  <a:pt x="39" y="140"/>
                </a:lnTo>
                <a:lnTo>
                  <a:pt x="33" y="135"/>
                </a:lnTo>
                <a:lnTo>
                  <a:pt x="26" y="131"/>
                </a:lnTo>
                <a:lnTo>
                  <a:pt x="21" y="126"/>
                </a:lnTo>
                <a:lnTo>
                  <a:pt x="16" y="121"/>
                </a:lnTo>
                <a:lnTo>
                  <a:pt x="12" y="115"/>
                </a:lnTo>
                <a:lnTo>
                  <a:pt x="8" y="109"/>
                </a:lnTo>
                <a:lnTo>
                  <a:pt x="5" y="102"/>
                </a:lnTo>
                <a:lnTo>
                  <a:pt x="3" y="95"/>
                </a:lnTo>
                <a:lnTo>
                  <a:pt x="1" y="89"/>
                </a:lnTo>
                <a:lnTo>
                  <a:pt x="0" y="82"/>
                </a:lnTo>
                <a:lnTo>
                  <a:pt x="0" y="75"/>
                </a:lnTo>
                <a:lnTo>
                  <a:pt x="0" y="66"/>
                </a:lnTo>
                <a:lnTo>
                  <a:pt x="1" y="59"/>
                </a:lnTo>
                <a:lnTo>
                  <a:pt x="3" y="53"/>
                </a:lnTo>
                <a:lnTo>
                  <a:pt x="5" y="46"/>
                </a:lnTo>
                <a:lnTo>
                  <a:pt x="8" y="40"/>
                </a:lnTo>
                <a:lnTo>
                  <a:pt x="12" y="33"/>
                </a:lnTo>
                <a:lnTo>
                  <a:pt x="16" y="27"/>
                </a:lnTo>
                <a:lnTo>
                  <a:pt x="21" y="22"/>
                </a:lnTo>
                <a:lnTo>
                  <a:pt x="26" y="17"/>
                </a:lnTo>
                <a:lnTo>
                  <a:pt x="33" y="13"/>
                </a:lnTo>
                <a:lnTo>
                  <a:pt x="39" y="9"/>
                </a:lnTo>
                <a:lnTo>
                  <a:pt x="45" y="6"/>
                </a:lnTo>
                <a:lnTo>
                  <a:pt x="52" y="4"/>
                </a:lnTo>
                <a:lnTo>
                  <a:pt x="58" y="2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6" name="Oval 116"/>
          <p:cNvSpPr>
            <a:spLocks noChangeArrowheads="1"/>
          </p:cNvSpPr>
          <p:nvPr/>
        </p:nvSpPr>
        <p:spPr bwMode="auto">
          <a:xfrm>
            <a:off x="7440613" y="2649538"/>
            <a:ext cx="233362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7" name="Freeform 117"/>
          <p:cNvSpPr>
            <a:spLocks/>
          </p:cNvSpPr>
          <p:nvPr/>
        </p:nvSpPr>
        <p:spPr bwMode="auto">
          <a:xfrm>
            <a:off x="7435850" y="2644775"/>
            <a:ext cx="233363" cy="231775"/>
          </a:xfrm>
          <a:custGeom>
            <a:avLst/>
            <a:gdLst>
              <a:gd name="T0" fmla="*/ 81 w 147"/>
              <a:gd name="T1" fmla="*/ 0 h 146"/>
              <a:gd name="T2" fmla="*/ 95 w 147"/>
              <a:gd name="T3" fmla="*/ 3 h 146"/>
              <a:gd name="T4" fmla="*/ 108 w 147"/>
              <a:gd name="T5" fmla="*/ 8 h 146"/>
              <a:gd name="T6" fmla="*/ 120 w 147"/>
              <a:gd name="T7" fmla="*/ 16 h 146"/>
              <a:gd name="T8" fmla="*/ 131 w 147"/>
              <a:gd name="T9" fmla="*/ 27 h 146"/>
              <a:gd name="T10" fmla="*/ 139 w 147"/>
              <a:gd name="T11" fmla="*/ 39 h 146"/>
              <a:gd name="T12" fmla="*/ 144 w 147"/>
              <a:gd name="T13" fmla="*/ 51 h 146"/>
              <a:gd name="T14" fmla="*/ 147 w 147"/>
              <a:gd name="T15" fmla="*/ 66 h 146"/>
              <a:gd name="T16" fmla="*/ 147 w 147"/>
              <a:gd name="T17" fmla="*/ 80 h 146"/>
              <a:gd name="T18" fmla="*/ 144 w 147"/>
              <a:gd name="T19" fmla="*/ 95 h 146"/>
              <a:gd name="T20" fmla="*/ 139 w 147"/>
              <a:gd name="T21" fmla="*/ 107 h 146"/>
              <a:gd name="T22" fmla="*/ 131 w 147"/>
              <a:gd name="T23" fmla="*/ 119 h 146"/>
              <a:gd name="T24" fmla="*/ 120 w 147"/>
              <a:gd name="T25" fmla="*/ 130 h 146"/>
              <a:gd name="T26" fmla="*/ 108 w 147"/>
              <a:gd name="T27" fmla="*/ 138 h 146"/>
              <a:gd name="T28" fmla="*/ 95 w 147"/>
              <a:gd name="T29" fmla="*/ 143 h 146"/>
              <a:gd name="T30" fmla="*/ 81 w 147"/>
              <a:gd name="T31" fmla="*/ 146 h 146"/>
              <a:gd name="T32" fmla="*/ 66 w 147"/>
              <a:gd name="T33" fmla="*/ 146 h 146"/>
              <a:gd name="T34" fmla="*/ 52 w 147"/>
              <a:gd name="T35" fmla="*/ 143 h 146"/>
              <a:gd name="T36" fmla="*/ 39 w 147"/>
              <a:gd name="T37" fmla="*/ 138 h 146"/>
              <a:gd name="T38" fmla="*/ 27 w 147"/>
              <a:gd name="T39" fmla="*/ 130 h 146"/>
              <a:gd name="T40" fmla="*/ 16 w 147"/>
              <a:gd name="T41" fmla="*/ 119 h 146"/>
              <a:gd name="T42" fmla="*/ 8 w 147"/>
              <a:gd name="T43" fmla="*/ 107 h 146"/>
              <a:gd name="T44" fmla="*/ 3 w 147"/>
              <a:gd name="T45" fmla="*/ 95 h 146"/>
              <a:gd name="T46" fmla="*/ 0 w 147"/>
              <a:gd name="T47" fmla="*/ 80 h 146"/>
              <a:gd name="T48" fmla="*/ 0 w 147"/>
              <a:gd name="T49" fmla="*/ 66 h 146"/>
              <a:gd name="T50" fmla="*/ 3 w 147"/>
              <a:gd name="T51" fmla="*/ 51 h 146"/>
              <a:gd name="T52" fmla="*/ 8 w 147"/>
              <a:gd name="T53" fmla="*/ 39 h 146"/>
              <a:gd name="T54" fmla="*/ 16 w 147"/>
              <a:gd name="T55" fmla="*/ 27 h 146"/>
              <a:gd name="T56" fmla="*/ 27 w 147"/>
              <a:gd name="T57" fmla="*/ 16 h 146"/>
              <a:gd name="T58" fmla="*/ 39 w 147"/>
              <a:gd name="T59" fmla="*/ 8 h 146"/>
              <a:gd name="T60" fmla="*/ 52 w 147"/>
              <a:gd name="T61" fmla="*/ 3 h 146"/>
              <a:gd name="T62" fmla="*/ 66 w 147"/>
              <a:gd name="T63" fmla="*/ 0 h 146"/>
              <a:gd name="T64" fmla="*/ 74 w 147"/>
              <a:gd name="T6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6">
                <a:moveTo>
                  <a:pt x="74" y="0"/>
                </a:moveTo>
                <a:lnTo>
                  <a:pt x="81" y="0"/>
                </a:lnTo>
                <a:lnTo>
                  <a:pt x="88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4" y="12"/>
                </a:lnTo>
                <a:lnTo>
                  <a:pt x="120" y="16"/>
                </a:lnTo>
                <a:lnTo>
                  <a:pt x="125" y="21"/>
                </a:lnTo>
                <a:lnTo>
                  <a:pt x="131" y="27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4" y="51"/>
                </a:lnTo>
                <a:lnTo>
                  <a:pt x="146" y="58"/>
                </a:lnTo>
                <a:lnTo>
                  <a:pt x="147" y="66"/>
                </a:lnTo>
                <a:lnTo>
                  <a:pt x="147" y="73"/>
                </a:lnTo>
                <a:lnTo>
                  <a:pt x="147" y="80"/>
                </a:lnTo>
                <a:lnTo>
                  <a:pt x="146" y="87"/>
                </a:lnTo>
                <a:lnTo>
                  <a:pt x="144" y="95"/>
                </a:lnTo>
                <a:lnTo>
                  <a:pt x="142" y="101"/>
                </a:lnTo>
                <a:lnTo>
                  <a:pt x="139" y="107"/>
                </a:lnTo>
                <a:lnTo>
                  <a:pt x="135" y="113"/>
                </a:lnTo>
                <a:lnTo>
                  <a:pt x="131" y="119"/>
                </a:lnTo>
                <a:lnTo>
                  <a:pt x="125" y="124"/>
                </a:lnTo>
                <a:lnTo>
                  <a:pt x="120" y="130"/>
                </a:lnTo>
                <a:lnTo>
                  <a:pt x="114" y="134"/>
                </a:lnTo>
                <a:lnTo>
                  <a:pt x="108" y="138"/>
                </a:lnTo>
                <a:lnTo>
                  <a:pt x="102" y="141"/>
                </a:lnTo>
                <a:lnTo>
                  <a:pt x="95" y="143"/>
                </a:lnTo>
                <a:lnTo>
                  <a:pt x="88" y="145"/>
                </a:lnTo>
                <a:lnTo>
                  <a:pt x="81" y="146"/>
                </a:lnTo>
                <a:lnTo>
                  <a:pt x="74" y="146"/>
                </a:lnTo>
                <a:lnTo>
                  <a:pt x="66" y="146"/>
                </a:lnTo>
                <a:lnTo>
                  <a:pt x="59" y="145"/>
                </a:lnTo>
                <a:lnTo>
                  <a:pt x="52" y="143"/>
                </a:lnTo>
                <a:lnTo>
                  <a:pt x="45" y="141"/>
                </a:lnTo>
                <a:lnTo>
                  <a:pt x="39" y="138"/>
                </a:lnTo>
                <a:lnTo>
                  <a:pt x="33" y="134"/>
                </a:lnTo>
                <a:lnTo>
                  <a:pt x="27" y="130"/>
                </a:lnTo>
                <a:lnTo>
                  <a:pt x="21" y="124"/>
                </a:lnTo>
                <a:lnTo>
                  <a:pt x="16" y="119"/>
                </a:lnTo>
                <a:lnTo>
                  <a:pt x="12" y="113"/>
                </a:lnTo>
                <a:lnTo>
                  <a:pt x="8" y="107"/>
                </a:lnTo>
                <a:lnTo>
                  <a:pt x="5" y="101"/>
                </a:lnTo>
                <a:lnTo>
                  <a:pt x="3" y="95"/>
                </a:lnTo>
                <a:lnTo>
                  <a:pt x="1" y="87"/>
                </a:lnTo>
                <a:lnTo>
                  <a:pt x="0" y="80"/>
                </a:lnTo>
                <a:lnTo>
                  <a:pt x="0" y="73"/>
                </a:lnTo>
                <a:lnTo>
                  <a:pt x="0" y="66"/>
                </a:lnTo>
                <a:lnTo>
                  <a:pt x="1" y="58"/>
                </a:lnTo>
                <a:lnTo>
                  <a:pt x="3" y="51"/>
                </a:lnTo>
                <a:lnTo>
                  <a:pt x="5" y="45"/>
                </a:lnTo>
                <a:lnTo>
                  <a:pt x="8" y="39"/>
                </a:lnTo>
                <a:lnTo>
                  <a:pt x="12" y="33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5" y="5"/>
                </a:lnTo>
                <a:lnTo>
                  <a:pt x="52" y="3"/>
                </a:lnTo>
                <a:lnTo>
                  <a:pt x="59" y="1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8" name="Oval 118"/>
          <p:cNvSpPr>
            <a:spLocks noChangeArrowheads="1"/>
          </p:cNvSpPr>
          <p:nvPr/>
        </p:nvSpPr>
        <p:spPr bwMode="auto">
          <a:xfrm>
            <a:off x="7251700" y="2414588"/>
            <a:ext cx="233363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39" name="Freeform 119"/>
          <p:cNvSpPr>
            <a:spLocks/>
          </p:cNvSpPr>
          <p:nvPr/>
        </p:nvSpPr>
        <p:spPr bwMode="auto">
          <a:xfrm>
            <a:off x="7246938" y="2408238"/>
            <a:ext cx="233362" cy="233362"/>
          </a:xfrm>
          <a:custGeom>
            <a:avLst/>
            <a:gdLst>
              <a:gd name="T0" fmla="*/ 81 w 147"/>
              <a:gd name="T1" fmla="*/ 0 h 147"/>
              <a:gd name="T2" fmla="*/ 95 w 147"/>
              <a:gd name="T3" fmla="*/ 4 h 147"/>
              <a:gd name="T4" fmla="*/ 107 w 147"/>
              <a:gd name="T5" fmla="*/ 9 h 147"/>
              <a:gd name="T6" fmla="*/ 120 w 147"/>
              <a:gd name="T7" fmla="*/ 17 h 147"/>
              <a:gd name="T8" fmla="*/ 130 w 147"/>
              <a:gd name="T9" fmla="*/ 27 h 147"/>
              <a:gd name="T10" fmla="*/ 138 w 147"/>
              <a:gd name="T11" fmla="*/ 40 h 147"/>
              <a:gd name="T12" fmla="*/ 144 w 147"/>
              <a:gd name="T13" fmla="*/ 52 h 147"/>
              <a:gd name="T14" fmla="*/ 147 w 147"/>
              <a:gd name="T15" fmla="*/ 66 h 147"/>
              <a:gd name="T16" fmla="*/ 147 w 147"/>
              <a:gd name="T17" fmla="*/ 81 h 147"/>
              <a:gd name="T18" fmla="*/ 144 w 147"/>
              <a:gd name="T19" fmla="*/ 95 h 147"/>
              <a:gd name="T20" fmla="*/ 138 w 147"/>
              <a:gd name="T21" fmla="*/ 108 h 147"/>
              <a:gd name="T22" fmla="*/ 130 w 147"/>
              <a:gd name="T23" fmla="*/ 120 h 147"/>
              <a:gd name="T24" fmla="*/ 120 w 147"/>
              <a:gd name="T25" fmla="*/ 130 h 147"/>
              <a:gd name="T26" fmla="*/ 107 w 147"/>
              <a:gd name="T27" fmla="*/ 138 h 147"/>
              <a:gd name="T28" fmla="*/ 95 w 147"/>
              <a:gd name="T29" fmla="*/ 144 h 147"/>
              <a:gd name="T30" fmla="*/ 81 w 147"/>
              <a:gd name="T31" fmla="*/ 147 h 147"/>
              <a:gd name="T32" fmla="*/ 66 w 147"/>
              <a:gd name="T33" fmla="*/ 147 h 147"/>
              <a:gd name="T34" fmla="*/ 52 w 147"/>
              <a:gd name="T35" fmla="*/ 144 h 147"/>
              <a:gd name="T36" fmla="*/ 40 w 147"/>
              <a:gd name="T37" fmla="*/ 138 h 147"/>
              <a:gd name="T38" fmla="*/ 27 w 147"/>
              <a:gd name="T39" fmla="*/ 130 h 147"/>
              <a:gd name="T40" fmla="*/ 17 w 147"/>
              <a:gd name="T41" fmla="*/ 120 h 147"/>
              <a:gd name="T42" fmla="*/ 9 w 147"/>
              <a:gd name="T43" fmla="*/ 108 h 147"/>
              <a:gd name="T44" fmla="*/ 3 w 147"/>
              <a:gd name="T45" fmla="*/ 95 h 147"/>
              <a:gd name="T46" fmla="*/ 0 w 147"/>
              <a:gd name="T47" fmla="*/ 81 h 147"/>
              <a:gd name="T48" fmla="*/ 0 w 147"/>
              <a:gd name="T49" fmla="*/ 66 h 147"/>
              <a:gd name="T50" fmla="*/ 3 w 147"/>
              <a:gd name="T51" fmla="*/ 52 h 147"/>
              <a:gd name="T52" fmla="*/ 9 w 147"/>
              <a:gd name="T53" fmla="*/ 40 h 147"/>
              <a:gd name="T54" fmla="*/ 17 w 147"/>
              <a:gd name="T55" fmla="*/ 27 h 147"/>
              <a:gd name="T56" fmla="*/ 27 w 147"/>
              <a:gd name="T57" fmla="*/ 17 h 147"/>
              <a:gd name="T58" fmla="*/ 40 w 147"/>
              <a:gd name="T59" fmla="*/ 9 h 147"/>
              <a:gd name="T60" fmla="*/ 52 w 147"/>
              <a:gd name="T61" fmla="*/ 4 h 147"/>
              <a:gd name="T62" fmla="*/ 66 w 147"/>
              <a:gd name="T63" fmla="*/ 0 h 147"/>
              <a:gd name="T64" fmla="*/ 73 w 147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73" y="0"/>
                </a:moveTo>
                <a:lnTo>
                  <a:pt x="81" y="0"/>
                </a:lnTo>
                <a:lnTo>
                  <a:pt x="88" y="1"/>
                </a:lnTo>
                <a:lnTo>
                  <a:pt x="95" y="4"/>
                </a:lnTo>
                <a:lnTo>
                  <a:pt x="101" y="6"/>
                </a:lnTo>
                <a:lnTo>
                  <a:pt x="107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4" y="33"/>
                </a:lnTo>
                <a:lnTo>
                  <a:pt x="138" y="40"/>
                </a:lnTo>
                <a:lnTo>
                  <a:pt x="141" y="46"/>
                </a:lnTo>
                <a:lnTo>
                  <a:pt x="144" y="52"/>
                </a:lnTo>
                <a:lnTo>
                  <a:pt x="146" y="59"/>
                </a:lnTo>
                <a:lnTo>
                  <a:pt x="147" y="66"/>
                </a:lnTo>
                <a:lnTo>
                  <a:pt x="147" y="74"/>
                </a:lnTo>
                <a:lnTo>
                  <a:pt x="147" y="81"/>
                </a:lnTo>
                <a:lnTo>
                  <a:pt x="146" y="88"/>
                </a:lnTo>
                <a:lnTo>
                  <a:pt x="144" y="95"/>
                </a:lnTo>
                <a:lnTo>
                  <a:pt x="141" y="101"/>
                </a:lnTo>
                <a:lnTo>
                  <a:pt x="138" y="108"/>
                </a:lnTo>
                <a:lnTo>
                  <a:pt x="134" y="114"/>
                </a:lnTo>
                <a:lnTo>
                  <a:pt x="130" y="120"/>
                </a:lnTo>
                <a:lnTo>
                  <a:pt x="125" y="125"/>
                </a:lnTo>
                <a:lnTo>
                  <a:pt x="120" y="130"/>
                </a:lnTo>
                <a:lnTo>
                  <a:pt x="114" y="134"/>
                </a:lnTo>
                <a:lnTo>
                  <a:pt x="107" y="138"/>
                </a:lnTo>
                <a:lnTo>
                  <a:pt x="101" y="142"/>
                </a:lnTo>
                <a:lnTo>
                  <a:pt x="95" y="144"/>
                </a:lnTo>
                <a:lnTo>
                  <a:pt x="88" y="146"/>
                </a:lnTo>
                <a:lnTo>
                  <a:pt x="81" y="147"/>
                </a:lnTo>
                <a:lnTo>
                  <a:pt x="73" y="147"/>
                </a:lnTo>
                <a:lnTo>
                  <a:pt x="66" y="147"/>
                </a:lnTo>
                <a:lnTo>
                  <a:pt x="59" y="146"/>
                </a:lnTo>
                <a:lnTo>
                  <a:pt x="52" y="144"/>
                </a:lnTo>
                <a:lnTo>
                  <a:pt x="46" y="142"/>
                </a:lnTo>
                <a:lnTo>
                  <a:pt x="40" y="138"/>
                </a:lnTo>
                <a:lnTo>
                  <a:pt x="33" y="134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1"/>
                </a:lnTo>
                <a:lnTo>
                  <a:pt x="3" y="95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9"/>
                </a:lnTo>
                <a:lnTo>
                  <a:pt x="3" y="52"/>
                </a:lnTo>
                <a:lnTo>
                  <a:pt x="6" y="46"/>
                </a:lnTo>
                <a:lnTo>
                  <a:pt x="9" y="40"/>
                </a:lnTo>
                <a:lnTo>
                  <a:pt x="13" y="33"/>
                </a:lnTo>
                <a:lnTo>
                  <a:pt x="17" y="27"/>
                </a:lnTo>
                <a:lnTo>
                  <a:pt x="22" y="22"/>
                </a:lnTo>
                <a:lnTo>
                  <a:pt x="27" y="17"/>
                </a:lnTo>
                <a:lnTo>
                  <a:pt x="33" y="13"/>
                </a:lnTo>
                <a:lnTo>
                  <a:pt x="40" y="9"/>
                </a:lnTo>
                <a:lnTo>
                  <a:pt x="46" y="6"/>
                </a:lnTo>
                <a:lnTo>
                  <a:pt x="52" y="4"/>
                </a:lnTo>
                <a:lnTo>
                  <a:pt x="59" y="1"/>
                </a:lnTo>
                <a:lnTo>
                  <a:pt x="66" y="0"/>
                </a:lnTo>
                <a:lnTo>
                  <a:pt x="73" y="0"/>
                </a:lnTo>
                <a:lnTo>
                  <a:pt x="7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0" name="Oval 120"/>
          <p:cNvSpPr>
            <a:spLocks noChangeArrowheads="1"/>
          </p:cNvSpPr>
          <p:nvPr/>
        </p:nvSpPr>
        <p:spPr bwMode="auto">
          <a:xfrm>
            <a:off x="7580313" y="2366963"/>
            <a:ext cx="234950" cy="2333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1" name="Freeform 121"/>
          <p:cNvSpPr>
            <a:spLocks/>
          </p:cNvSpPr>
          <p:nvPr/>
        </p:nvSpPr>
        <p:spPr bwMode="auto">
          <a:xfrm>
            <a:off x="7575550" y="2362200"/>
            <a:ext cx="234950" cy="233363"/>
          </a:xfrm>
          <a:custGeom>
            <a:avLst/>
            <a:gdLst>
              <a:gd name="T0" fmla="*/ 82 w 148"/>
              <a:gd name="T1" fmla="*/ 0 h 147"/>
              <a:gd name="T2" fmla="*/ 95 w 148"/>
              <a:gd name="T3" fmla="*/ 3 h 147"/>
              <a:gd name="T4" fmla="*/ 108 w 148"/>
              <a:gd name="T5" fmla="*/ 8 h 147"/>
              <a:gd name="T6" fmla="*/ 121 w 148"/>
              <a:gd name="T7" fmla="*/ 16 h 147"/>
              <a:gd name="T8" fmla="*/ 131 w 148"/>
              <a:gd name="T9" fmla="*/ 26 h 147"/>
              <a:gd name="T10" fmla="*/ 139 w 148"/>
              <a:gd name="T11" fmla="*/ 39 h 147"/>
              <a:gd name="T12" fmla="*/ 145 w 148"/>
              <a:gd name="T13" fmla="*/ 52 h 147"/>
              <a:gd name="T14" fmla="*/ 148 w 148"/>
              <a:gd name="T15" fmla="*/ 66 h 147"/>
              <a:gd name="T16" fmla="*/ 148 w 148"/>
              <a:gd name="T17" fmla="*/ 81 h 147"/>
              <a:gd name="T18" fmla="*/ 145 w 148"/>
              <a:gd name="T19" fmla="*/ 94 h 147"/>
              <a:gd name="T20" fmla="*/ 139 w 148"/>
              <a:gd name="T21" fmla="*/ 108 h 147"/>
              <a:gd name="T22" fmla="*/ 131 w 148"/>
              <a:gd name="T23" fmla="*/ 120 h 147"/>
              <a:gd name="T24" fmla="*/ 121 w 148"/>
              <a:gd name="T25" fmla="*/ 130 h 147"/>
              <a:gd name="T26" fmla="*/ 108 w 148"/>
              <a:gd name="T27" fmla="*/ 139 h 147"/>
              <a:gd name="T28" fmla="*/ 95 w 148"/>
              <a:gd name="T29" fmla="*/ 144 h 147"/>
              <a:gd name="T30" fmla="*/ 82 w 148"/>
              <a:gd name="T31" fmla="*/ 147 h 147"/>
              <a:gd name="T32" fmla="*/ 66 w 148"/>
              <a:gd name="T33" fmla="*/ 147 h 147"/>
              <a:gd name="T34" fmla="*/ 53 w 148"/>
              <a:gd name="T35" fmla="*/ 144 h 147"/>
              <a:gd name="T36" fmla="*/ 39 w 148"/>
              <a:gd name="T37" fmla="*/ 139 h 147"/>
              <a:gd name="T38" fmla="*/ 27 w 148"/>
              <a:gd name="T39" fmla="*/ 130 h 147"/>
              <a:gd name="T40" fmla="*/ 17 w 148"/>
              <a:gd name="T41" fmla="*/ 120 h 147"/>
              <a:gd name="T42" fmla="*/ 9 w 148"/>
              <a:gd name="T43" fmla="*/ 108 h 147"/>
              <a:gd name="T44" fmla="*/ 3 w 148"/>
              <a:gd name="T45" fmla="*/ 94 h 147"/>
              <a:gd name="T46" fmla="*/ 0 w 148"/>
              <a:gd name="T47" fmla="*/ 81 h 147"/>
              <a:gd name="T48" fmla="*/ 0 w 148"/>
              <a:gd name="T49" fmla="*/ 66 h 147"/>
              <a:gd name="T50" fmla="*/ 3 w 148"/>
              <a:gd name="T51" fmla="*/ 52 h 147"/>
              <a:gd name="T52" fmla="*/ 9 w 148"/>
              <a:gd name="T53" fmla="*/ 39 h 147"/>
              <a:gd name="T54" fmla="*/ 17 w 148"/>
              <a:gd name="T55" fmla="*/ 26 h 147"/>
              <a:gd name="T56" fmla="*/ 27 w 148"/>
              <a:gd name="T57" fmla="*/ 16 h 147"/>
              <a:gd name="T58" fmla="*/ 39 w 148"/>
              <a:gd name="T59" fmla="*/ 8 h 147"/>
              <a:gd name="T60" fmla="*/ 53 w 148"/>
              <a:gd name="T61" fmla="*/ 3 h 147"/>
              <a:gd name="T62" fmla="*/ 66 w 148"/>
              <a:gd name="T63" fmla="*/ 0 h 147"/>
              <a:gd name="T64" fmla="*/ 75 w 148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8" h="147">
                <a:moveTo>
                  <a:pt x="75" y="0"/>
                </a:moveTo>
                <a:lnTo>
                  <a:pt x="82" y="0"/>
                </a:lnTo>
                <a:lnTo>
                  <a:pt x="89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5" y="12"/>
                </a:lnTo>
                <a:lnTo>
                  <a:pt x="121" y="16"/>
                </a:lnTo>
                <a:lnTo>
                  <a:pt x="126" y="21"/>
                </a:lnTo>
                <a:lnTo>
                  <a:pt x="131" y="26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5" y="52"/>
                </a:lnTo>
                <a:lnTo>
                  <a:pt x="147" y="58"/>
                </a:lnTo>
                <a:lnTo>
                  <a:pt x="148" y="66"/>
                </a:lnTo>
                <a:lnTo>
                  <a:pt x="148" y="74"/>
                </a:lnTo>
                <a:lnTo>
                  <a:pt x="148" y="81"/>
                </a:lnTo>
                <a:lnTo>
                  <a:pt x="147" y="88"/>
                </a:lnTo>
                <a:lnTo>
                  <a:pt x="145" y="94"/>
                </a:lnTo>
                <a:lnTo>
                  <a:pt x="142" y="102"/>
                </a:lnTo>
                <a:lnTo>
                  <a:pt x="139" y="108"/>
                </a:lnTo>
                <a:lnTo>
                  <a:pt x="135" y="114"/>
                </a:lnTo>
                <a:lnTo>
                  <a:pt x="131" y="120"/>
                </a:lnTo>
                <a:lnTo>
                  <a:pt x="126" y="125"/>
                </a:lnTo>
                <a:lnTo>
                  <a:pt x="121" y="130"/>
                </a:lnTo>
                <a:lnTo>
                  <a:pt x="115" y="135"/>
                </a:lnTo>
                <a:lnTo>
                  <a:pt x="108" y="139"/>
                </a:lnTo>
                <a:lnTo>
                  <a:pt x="102" y="142"/>
                </a:lnTo>
                <a:lnTo>
                  <a:pt x="95" y="144"/>
                </a:lnTo>
                <a:lnTo>
                  <a:pt x="89" y="146"/>
                </a:lnTo>
                <a:lnTo>
                  <a:pt x="82" y="147"/>
                </a:lnTo>
                <a:lnTo>
                  <a:pt x="75" y="147"/>
                </a:lnTo>
                <a:lnTo>
                  <a:pt x="66" y="147"/>
                </a:lnTo>
                <a:lnTo>
                  <a:pt x="59" y="146"/>
                </a:lnTo>
                <a:lnTo>
                  <a:pt x="53" y="144"/>
                </a:lnTo>
                <a:lnTo>
                  <a:pt x="46" y="142"/>
                </a:lnTo>
                <a:lnTo>
                  <a:pt x="39" y="139"/>
                </a:lnTo>
                <a:lnTo>
                  <a:pt x="33" y="135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2"/>
                </a:lnTo>
                <a:lnTo>
                  <a:pt x="3" y="94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8"/>
                </a:lnTo>
                <a:lnTo>
                  <a:pt x="3" y="52"/>
                </a:lnTo>
                <a:lnTo>
                  <a:pt x="6" y="45"/>
                </a:lnTo>
                <a:lnTo>
                  <a:pt x="9" y="39"/>
                </a:lnTo>
                <a:lnTo>
                  <a:pt x="13" y="33"/>
                </a:lnTo>
                <a:lnTo>
                  <a:pt x="17" y="26"/>
                </a:lnTo>
                <a:lnTo>
                  <a:pt x="22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6" y="5"/>
                </a:lnTo>
                <a:lnTo>
                  <a:pt x="53" y="3"/>
                </a:lnTo>
                <a:lnTo>
                  <a:pt x="59" y="1"/>
                </a:lnTo>
                <a:lnTo>
                  <a:pt x="66" y="0"/>
                </a:lnTo>
                <a:lnTo>
                  <a:pt x="75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2" name="Oval 122"/>
          <p:cNvSpPr>
            <a:spLocks noChangeArrowheads="1"/>
          </p:cNvSpPr>
          <p:nvPr/>
        </p:nvSpPr>
        <p:spPr bwMode="auto">
          <a:xfrm>
            <a:off x="7158038" y="2743200"/>
            <a:ext cx="233362" cy="23336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3" name="Freeform 123"/>
          <p:cNvSpPr>
            <a:spLocks/>
          </p:cNvSpPr>
          <p:nvPr/>
        </p:nvSpPr>
        <p:spPr bwMode="auto">
          <a:xfrm>
            <a:off x="7153275" y="2736850"/>
            <a:ext cx="233363" cy="234950"/>
          </a:xfrm>
          <a:custGeom>
            <a:avLst/>
            <a:gdLst>
              <a:gd name="T0" fmla="*/ 81 w 147"/>
              <a:gd name="T1" fmla="*/ 0 h 148"/>
              <a:gd name="T2" fmla="*/ 94 w 147"/>
              <a:gd name="T3" fmla="*/ 4 h 148"/>
              <a:gd name="T4" fmla="*/ 108 w 147"/>
              <a:gd name="T5" fmla="*/ 9 h 148"/>
              <a:gd name="T6" fmla="*/ 120 w 147"/>
              <a:gd name="T7" fmla="*/ 17 h 148"/>
              <a:gd name="T8" fmla="*/ 130 w 147"/>
              <a:gd name="T9" fmla="*/ 27 h 148"/>
              <a:gd name="T10" fmla="*/ 139 w 147"/>
              <a:gd name="T11" fmla="*/ 40 h 148"/>
              <a:gd name="T12" fmla="*/ 144 w 147"/>
              <a:gd name="T13" fmla="*/ 53 h 148"/>
              <a:gd name="T14" fmla="*/ 147 w 147"/>
              <a:gd name="T15" fmla="*/ 66 h 148"/>
              <a:gd name="T16" fmla="*/ 147 w 147"/>
              <a:gd name="T17" fmla="*/ 82 h 148"/>
              <a:gd name="T18" fmla="*/ 144 w 147"/>
              <a:gd name="T19" fmla="*/ 95 h 148"/>
              <a:gd name="T20" fmla="*/ 139 w 147"/>
              <a:gd name="T21" fmla="*/ 109 h 148"/>
              <a:gd name="T22" fmla="*/ 130 w 147"/>
              <a:gd name="T23" fmla="*/ 121 h 148"/>
              <a:gd name="T24" fmla="*/ 120 w 147"/>
              <a:gd name="T25" fmla="*/ 131 h 148"/>
              <a:gd name="T26" fmla="*/ 108 w 147"/>
              <a:gd name="T27" fmla="*/ 140 h 148"/>
              <a:gd name="T28" fmla="*/ 94 w 147"/>
              <a:gd name="T29" fmla="*/ 145 h 148"/>
              <a:gd name="T30" fmla="*/ 81 w 147"/>
              <a:gd name="T31" fmla="*/ 148 h 148"/>
              <a:gd name="T32" fmla="*/ 66 w 147"/>
              <a:gd name="T33" fmla="*/ 148 h 148"/>
              <a:gd name="T34" fmla="*/ 52 w 147"/>
              <a:gd name="T35" fmla="*/ 145 h 148"/>
              <a:gd name="T36" fmla="*/ 39 w 147"/>
              <a:gd name="T37" fmla="*/ 140 h 148"/>
              <a:gd name="T38" fmla="*/ 26 w 147"/>
              <a:gd name="T39" fmla="*/ 131 h 148"/>
              <a:gd name="T40" fmla="*/ 16 w 147"/>
              <a:gd name="T41" fmla="*/ 121 h 148"/>
              <a:gd name="T42" fmla="*/ 8 w 147"/>
              <a:gd name="T43" fmla="*/ 109 h 148"/>
              <a:gd name="T44" fmla="*/ 3 w 147"/>
              <a:gd name="T45" fmla="*/ 95 h 148"/>
              <a:gd name="T46" fmla="*/ 0 w 147"/>
              <a:gd name="T47" fmla="*/ 82 h 148"/>
              <a:gd name="T48" fmla="*/ 0 w 147"/>
              <a:gd name="T49" fmla="*/ 66 h 148"/>
              <a:gd name="T50" fmla="*/ 3 w 147"/>
              <a:gd name="T51" fmla="*/ 53 h 148"/>
              <a:gd name="T52" fmla="*/ 8 w 147"/>
              <a:gd name="T53" fmla="*/ 40 h 148"/>
              <a:gd name="T54" fmla="*/ 16 w 147"/>
              <a:gd name="T55" fmla="*/ 27 h 148"/>
              <a:gd name="T56" fmla="*/ 26 w 147"/>
              <a:gd name="T57" fmla="*/ 17 h 148"/>
              <a:gd name="T58" fmla="*/ 39 w 147"/>
              <a:gd name="T59" fmla="*/ 9 h 148"/>
              <a:gd name="T60" fmla="*/ 52 w 147"/>
              <a:gd name="T61" fmla="*/ 4 h 148"/>
              <a:gd name="T62" fmla="*/ 66 w 147"/>
              <a:gd name="T63" fmla="*/ 0 h 148"/>
              <a:gd name="T64" fmla="*/ 74 w 147"/>
              <a:gd name="T6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8">
                <a:moveTo>
                  <a:pt x="74" y="0"/>
                </a:moveTo>
                <a:lnTo>
                  <a:pt x="81" y="0"/>
                </a:lnTo>
                <a:lnTo>
                  <a:pt x="88" y="2"/>
                </a:lnTo>
                <a:lnTo>
                  <a:pt x="94" y="4"/>
                </a:lnTo>
                <a:lnTo>
                  <a:pt x="102" y="6"/>
                </a:lnTo>
                <a:lnTo>
                  <a:pt x="108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5" y="33"/>
                </a:lnTo>
                <a:lnTo>
                  <a:pt x="139" y="40"/>
                </a:lnTo>
                <a:lnTo>
                  <a:pt x="142" y="46"/>
                </a:lnTo>
                <a:lnTo>
                  <a:pt x="144" y="53"/>
                </a:lnTo>
                <a:lnTo>
                  <a:pt x="146" y="59"/>
                </a:lnTo>
                <a:lnTo>
                  <a:pt x="147" y="66"/>
                </a:lnTo>
                <a:lnTo>
                  <a:pt x="147" y="75"/>
                </a:lnTo>
                <a:lnTo>
                  <a:pt x="147" y="82"/>
                </a:lnTo>
                <a:lnTo>
                  <a:pt x="146" y="89"/>
                </a:lnTo>
                <a:lnTo>
                  <a:pt x="144" y="95"/>
                </a:lnTo>
                <a:lnTo>
                  <a:pt x="142" y="102"/>
                </a:lnTo>
                <a:lnTo>
                  <a:pt x="139" y="109"/>
                </a:lnTo>
                <a:lnTo>
                  <a:pt x="135" y="115"/>
                </a:lnTo>
                <a:lnTo>
                  <a:pt x="130" y="121"/>
                </a:lnTo>
                <a:lnTo>
                  <a:pt x="125" y="126"/>
                </a:lnTo>
                <a:lnTo>
                  <a:pt x="120" y="131"/>
                </a:lnTo>
                <a:lnTo>
                  <a:pt x="114" y="135"/>
                </a:lnTo>
                <a:lnTo>
                  <a:pt x="108" y="140"/>
                </a:lnTo>
                <a:lnTo>
                  <a:pt x="102" y="143"/>
                </a:lnTo>
                <a:lnTo>
                  <a:pt x="94" y="145"/>
                </a:lnTo>
                <a:lnTo>
                  <a:pt x="88" y="147"/>
                </a:lnTo>
                <a:lnTo>
                  <a:pt x="81" y="148"/>
                </a:lnTo>
                <a:lnTo>
                  <a:pt x="74" y="148"/>
                </a:lnTo>
                <a:lnTo>
                  <a:pt x="66" y="148"/>
                </a:lnTo>
                <a:lnTo>
                  <a:pt x="58" y="147"/>
                </a:lnTo>
                <a:lnTo>
                  <a:pt x="52" y="145"/>
                </a:lnTo>
                <a:lnTo>
                  <a:pt x="45" y="143"/>
                </a:lnTo>
                <a:lnTo>
                  <a:pt x="39" y="140"/>
                </a:lnTo>
                <a:lnTo>
                  <a:pt x="33" y="135"/>
                </a:lnTo>
                <a:lnTo>
                  <a:pt x="26" y="131"/>
                </a:lnTo>
                <a:lnTo>
                  <a:pt x="21" y="126"/>
                </a:lnTo>
                <a:lnTo>
                  <a:pt x="16" y="121"/>
                </a:lnTo>
                <a:lnTo>
                  <a:pt x="12" y="115"/>
                </a:lnTo>
                <a:lnTo>
                  <a:pt x="8" y="109"/>
                </a:lnTo>
                <a:lnTo>
                  <a:pt x="5" y="102"/>
                </a:lnTo>
                <a:lnTo>
                  <a:pt x="3" y="95"/>
                </a:lnTo>
                <a:lnTo>
                  <a:pt x="1" y="89"/>
                </a:lnTo>
                <a:lnTo>
                  <a:pt x="0" y="82"/>
                </a:lnTo>
                <a:lnTo>
                  <a:pt x="0" y="75"/>
                </a:lnTo>
                <a:lnTo>
                  <a:pt x="0" y="66"/>
                </a:lnTo>
                <a:lnTo>
                  <a:pt x="1" y="59"/>
                </a:lnTo>
                <a:lnTo>
                  <a:pt x="3" y="53"/>
                </a:lnTo>
                <a:lnTo>
                  <a:pt x="5" y="46"/>
                </a:lnTo>
                <a:lnTo>
                  <a:pt x="8" y="40"/>
                </a:lnTo>
                <a:lnTo>
                  <a:pt x="12" y="33"/>
                </a:lnTo>
                <a:lnTo>
                  <a:pt x="16" y="27"/>
                </a:lnTo>
                <a:lnTo>
                  <a:pt x="21" y="22"/>
                </a:lnTo>
                <a:lnTo>
                  <a:pt x="26" y="17"/>
                </a:lnTo>
                <a:lnTo>
                  <a:pt x="33" y="13"/>
                </a:lnTo>
                <a:lnTo>
                  <a:pt x="39" y="9"/>
                </a:lnTo>
                <a:lnTo>
                  <a:pt x="45" y="6"/>
                </a:lnTo>
                <a:lnTo>
                  <a:pt x="52" y="4"/>
                </a:lnTo>
                <a:lnTo>
                  <a:pt x="58" y="2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4" name="Oval 124"/>
          <p:cNvSpPr>
            <a:spLocks noChangeArrowheads="1"/>
          </p:cNvSpPr>
          <p:nvPr/>
        </p:nvSpPr>
        <p:spPr bwMode="auto">
          <a:xfrm>
            <a:off x="7440613" y="2649538"/>
            <a:ext cx="233362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5" name="Freeform 125"/>
          <p:cNvSpPr>
            <a:spLocks/>
          </p:cNvSpPr>
          <p:nvPr/>
        </p:nvSpPr>
        <p:spPr bwMode="auto">
          <a:xfrm>
            <a:off x="7435850" y="2644775"/>
            <a:ext cx="233363" cy="231775"/>
          </a:xfrm>
          <a:custGeom>
            <a:avLst/>
            <a:gdLst>
              <a:gd name="T0" fmla="*/ 81 w 147"/>
              <a:gd name="T1" fmla="*/ 0 h 146"/>
              <a:gd name="T2" fmla="*/ 95 w 147"/>
              <a:gd name="T3" fmla="*/ 3 h 146"/>
              <a:gd name="T4" fmla="*/ 108 w 147"/>
              <a:gd name="T5" fmla="*/ 8 h 146"/>
              <a:gd name="T6" fmla="*/ 120 w 147"/>
              <a:gd name="T7" fmla="*/ 16 h 146"/>
              <a:gd name="T8" fmla="*/ 131 w 147"/>
              <a:gd name="T9" fmla="*/ 27 h 146"/>
              <a:gd name="T10" fmla="*/ 139 w 147"/>
              <a:gd name="T11" fmla="*/ 39 h 146"/>
              <a:gd name="T12" fmla="*/ 144 w 147"/>
              <a:gd name="T13" fmla="*/ 51 h 146"/>
              <a:gd name="T14" fmla="*/ 147 w 147"/>
              <a:gd name="T15" fmla="*/ 66 h 146"/>
              <a:gd name="T16" fmla="*/ 147 w 147"/>
              <a:gd name="T17" fmla="*/ 80 h 146"/>
              <a:gd name="T18" fmla="*/ 144 w 147"/>
              <a:gd name="T19" fmla="*/ 95 h 146"/>
              <a:gd name="T20" fmla="*/ 139 w 147"/>
              <a:gd name="T21" fmla="*/ 107 h 146"/>
              <a:gd name="T22" fmla="*/ 131 w 147"/>
              <a:gd name="T23" fmla="*/ 119 h 146"/>
              <a:gd name="T24" fmla="*/ 120 w 147"/>
              <a:gd name="T25" fmla="*/ 130 h 146"/>
              <a:gd name="T26" fmla="*/ 108 w 147"/>
              <a:gd name="T27" fmla="*/ 138 h 146"/>
              <a:gd name="T28" fmla="*/ 95 w 147"/>
              <a:gd name="T29" fmla="*/ 143 h 146"/>
              <a:gd name="T30" fmla="*/ 81 w 147"/>
              <a:gd name="T31" fmla="*/ 146 h 146"/>
              <a:gd name="T32" fmla="*/ 66 w 147"/>
              <a:gd name="T33" fmla="*/ 146 h 146"/>
              <a:gd name="T34" fmla="*/ 52 w 147"/>
              <a:gd name="T35" fmla="*/ 143 h 146"/>
              <a:gd name="T36" fmla="*/ 39 w 147"/>
              <a:gd name="T37" fmla="*/ 138 h 146"/>
              <a:gd name="T38" fmla="*/ 27 w 147"/>
              <a:gd name="T39" fmla="*/ 130 h 146"/>
              <a:gd name="T40" fmla="*/ 16 w 147"/>
              <a:gd name="T41" fmla="*/ 119 h 146"/>
              <a:gd name="T42" fmla="*/ 8 w 147"/>
              <a:gd name="T43" fmla="*/ 107 h 146"/>
              <a:gd name="T44" fmla="*/ 3 w 147"/>
              <a:gd name="T45" fmla="*/ 95 h 146"/>
              <a:gd name="T46" fmla="*/ 0 w 147"/>
              <a:gd name="T47" fmla="*/ 80 h 146"/>
              <a:gd name="T48" fmla="*/ 0 w 147"/>
              <a:gd name="T49" fmla="*/ 66 h 146"/>
              <a:gd name="T50" fmla="*/ 3 w 147"/>
              <a:gd name="T51" fmla="*/ 51 h 146"/>
              <a:gd name="T52" fmla="*/ 8 w 147"/>
              <a:gd name="T53" fmla="*/ 39 h 146"/>
              <a:gd name="T54" fmla="*/ 16 w 147"/>
              <a:gd name="T55" fmla="*/ 27 h 146"/>
              <a:gd name="T56" fmla="*/ 27 w 147"/>
              <a:gd name="T57" fmla="*/ 16 h 146"/>
              <a:gd name="T58" fmla="*/ 39 w 147"/>
              <a:gd name="T59" fmla="*/ 8 h 146"/>
              <a:gd name="T60" fmla="*/ 52 w 147"/>
              <a:gd name="T61" fmla="*/ 3 h 146"/>
              <a:gd name="T62" fmla="*/ 66 w 147"/>
              <a:gd name="T63" fmla="*/ 0 h 146"/>
              <a:gd name="T64" fmla="*/ 74 w 147"/>
              <a:gd name="T6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6">
                <a:moveTo>
                  <a:pt x="74" y="0"/>
                </a:moveTo>
                <a:lnTo>
                  <a:pt x="81" y="0"/>
                </a:lnTo>
                <a:lnTo>
                  <a:pt x="88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4" y="12"/>
                </a:lnTo>
                <a:lnTo>
                  <a:pt x="120" y="16"/>
                </a:lnTo>
                <a:lnTo>
                  <a:pt x="125" y="21"/>
                </a:lnTo>
                <a:lnTo>
                  <a:pt x="131" y="27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4" y="51"/>
                </a:lnTo>
                <a:lnTo>
                  <a:pt x="146" y="58"/>
                </a:lnTo>
                <a:lnTo>
                  <a:pt x="147" y="66"/>
                </a:lnTo>
                <a:lnTo>
                  <a:pt x="147" y="73"/>
                </a:lnTo>
                <a:lnTo>
                  <a:pt x="147" y="80"/>
                </a:lnTo>
                <a:lnTo>
                  <a:pt x="146" y="87"/>
                </a:lnTo>
                <a:lnTo>
                  <a:pt x="144" y="95"/>
                </a:lnTo>
                <a:lnTo>
                  <a:pt x="142" y="101"/>
                </a:lnTo>
                <a:lnTo>
                  <a:pt x="139" y="107"/>
                </a:lnTo>
                <a:lnTo>
                  <a:pt x="135" y="113"/>
                </a:lnTo>
                <a:lnTo>
                  <a:pt x="131" y="119"/>
                </a:lnTo>
                <a:lnTo>
                  <a:pt x="125" y="124"/>
                </a:lnTo>
                <a:lnTo>
                  <a:pt x="120" y="130"/>
                </a:lnTo>
                <a:lnTo>
                  <a:pt x="114" y="134"/>
                </a:lnTo>
                <a:lnTo>
                  <a:pt x="108" y="138"/>
                </a:lnTo>
                <a:lnTo>
                  <a:pt x="102" y="141"/>
                </a:lnTo>
                <a:lnTo>
                  <a:pt x="95" y="143"/>
                </a:lnTo>
                <a:lnTo>
                  <a:pt x="88" y="145"/>
                </a:lnTo>
                <a:lnTo>
                  <a:pt x="81" y="146"/>
                </a:lnTo>
                <a:lnTo>
                  <a:pt x="74" y="146"/>
                </a:lnTo>
                <a:lnTo>
                  <a:pt x="66" y="146"/>
                </a:lnTo>
                <a:lnTo>
                  <a:pt x="59" y="145"/>
                </a:lnTo>
                <a:lnTo>
                  <a:pt x="52" y="143"/>
                </a:lnTo>
                <a:lnTo>
                  <a:pt x="45" y="141"/>
                </a:lnTo>
                <a:lnTo>
                  <a:pt x="39" y="138"/>
                </a:lnTo>
                <a:lnTo>
                  <a:pt x="33" y="134"/>
                </a:lnTo>
                <a:lnTo>
                  <a:pt x="27" y="130"/>
                </a:lnTo>
                <a:lnTo>
                  <a:pt x="21" y="124"/>
                </a:lnTo>
                <a:lnTo>
                  <a:pt x="16" y="119"/>
                </a:lnTo>
                <a:lnTo>
                  <a:pt x="12" y="113"/>
                </a:lnTo>
                <a:lnTo>
                  <a:pt x="8" y="107"/>
                </a:lnTo>
                <a:lnTo>
                  <a:pt x="5" y="101"/>
                </a:lnTo>
                <a:lnTo>
                  <a:pt x="3" y="95"/>
                </a:lnTo>
                <a:lnTo>
                  <a:pt x="1" y="87"/>
                </a:lnTo>
                <a:lnTo>
                  <a:pt x="0" y="80"/>
                </a:lnTo>
                <a:lnTo>
                  <a:pt x="0" y="73"/>
                </a:lnTo>
                <a:lnTo>
                  <a:pt x="0" y="66"/>
                </a:lnTo>
                <a:lnTo>
                  <a:pt x="1" y="58"/>
                </a:lnTo>
                <a:lnTo>
                  <a:pt x="3" y="51"/>
                </a:lnTo>
                <a:lnTo>
                  <a:pt x="5" y="45"/>
                </a:lnTo>
                <a:lnTo>
                  <a:pt x="8" y="39"/>
                </a:lnTo>
                <a:lnTo>
                  <a:pt x="12" y="33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5" y="5"/>
                </a:lnTo>
                <a:lnTo>
                  <a:pt x="52" y="3"/>
                </a:lnTo>
                <a:lnTo>
                  <a:pt x="59" y="1"/>
                </a:lnTo>
                <a:lnTo>
                  <a:pt x="66" y="0"/>
                </a:lnTo>
                <a:lnTo>
                  <a:pt x="74" y="0"/>
                </a:lnTo>
                <a:lnTo>
                  <a:pt x="7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6" name="Oval 126"/>
          <p:cNvSpPr>
            <a:spLocks noChangeArrowheads="1"/>
          </p:cNvSpPr>
          <p:nvPr/>
        </p:nvSpPr>
        <p:spPr bwMode="auto">
          <a:xfrm>
            <a:off x="7251700" y="2414588"/>
            <a:ext cx="233363" cy="2317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7" name="Freeform 127"/>
          <p:cNvSpPr>
            <a:spLocks/>
          </p:cNvSpPr>
          <p:nvPr/>
        </p:nvSpPr>
        <p:spPr bwMode="auto">
          <a:xfrm>
            <a:off x="7246938" y="2408238"/>
            <a:ext cx="233362" cy="233362"/>
          </a:xfrm>
          <a:custGeom>
            <a:avLst/>
            <a:gdLst>
              <a:gd name="T0" fmla="*/ 81 w 147"/>
              <a:gd name="T1" fmla="*/ 0 h 147"/>
              <a:gd name="T2" fmla="*/ 95 w 147"/>
              <a:gd name="T3" fmla="*/ 4 h 147"/>
              <a:gd name="T4" fmla="*/ 107 w 147"/>
              <a:gd name="T5" fmla="*/ 9 h 147"/>
              <a:gd name="T6" fmla="*/ 120 w 147"/>
              <a:gd name="T7" fmla="*/ 17 h 147"/>
              <a:gd name="T8" fmla="*/ 130 w 147"/>
              <a:gd name="T9" fmla="*/ 27 h 147"/>
              <a:gd name="T10" fmla="*/ 138 w 147"/>
              <a:gd name="T11" fmla="*/ 40 h 147"/>
              <a:gd name="T12" fmla="*/ 144 w 147"/>
              <a:gd name="T13" fmla="*/ 52 h 147"/>
              <a:gd name="T14" fmla="*/ 147 w 147"/>
              <a:gd name="T15" fmla="*/ 66 h 147"/>
              <a:gd name="T16" fmla="*/ 147 w 147"/>
              <a:gd name="T17" fmla="*/ 81 h 147"/>
              <a:gd name="T18" fmla="*/ 144 w 147"/>
              <a:gd name="T19" fmla="*/ 95 h 147"/>
              <a:gd name="T20" fmla="*/ 138 w 147"/>
              <a:gd name="T21" fmla="*/ 108 h 147"/>
              <a:gd name="T22" fmla="*/ 130 w 147"/>
              <a:gd name="T23" fmla="*/ 120 h 147"/>
              <a:gd name="T24" fmla="*/ 120 w 147"/>
              <a:gd name="T25" fmla="*/ 130 h 147"/>
              <a:gd name="T26" fmla="*/ 107 w 147"/>
              <a:gd name="T27" fmla="*/ 138 h 147"/>
              <a:gd name="T28" fmla="*/ 95 w 147"/>
              <a:gd name="T29" fmla="*/ 144 h 147"/>
              <a:gd name="T30" fmla="*/ 81 w 147"/>
              <a:gd name="T31" fmla="*/ 147 h 147"/>
              <a:gd name="T32" fmla="*/ 66 w 147"/>
              <a:gd name="T33" fmla="*/ 147 h 147"/>
              <a:gd name="T34" fmla="*/ 52 w 147"/>
              <a:gd name="T35" fmla="*/ 144 h 147"/>
              <a:gd name="T36" fmla="*/ 40 w 147"/>
              <a:gd name="T37" fmla="*/ 138 h 147"/>
              <a:gd name="T38" fmla="*/ 27 w 147"/>
              <a:gd name="T39" fmla="*/ 130 h 147"/>
              <a:gd name="T40" fmla="*/ 17 w 147"/>
              <a:gd name="T41" fmla="*/ 120 h 147"/>
              <a:gd name="T42" fmla="*/ 9 w 147"/>
              <a:gd name="T43" fmla="*/ 108 h 147"/>
              <a:gd name="T44" fmla="*/ 3 w 147"/>
              <a:gd name="T45" fmla="*/ 95 h 147"/>
              <a:gd name="T46" fmla="*/ 0 w 147"/>
              <a:gd name="T47" fmla="*/ 81 h 147"/>
              <a:gd name="T48" fmla="*/ 0 w 147"/>
              <a:gd name="T49" fmla="*/ 66 h 147"/>
              <a:gd name="T50" fmla="*/ 3 w 147"/>
              <a:gd name="T51" fmla="*/ 52 h 147"/>
              <a:gd name="T52" fmla="*/ 9 w 147"/>
              <a:gd name="T53" fmla="*/ 40 h 147"/>
              <a:gd name="T54" fmla="*/ 17 w 147"/>
              <a:gd name="T55" fmla="*/ 27 h 147"/>
              <a:gd name="T56" fmla="*/ 27 w 147"/>
              <a:gd name="T57" fmla="*/ 17 h 147"/>
              <a:gd name="T58" fmla="*/ 40 w 147"/>
              <a:gd name="T59" fmla="*/ 9 h 147"/>
              <a:gd name="T60" fmla="*/ 52 w 147"/>
              <a:gd name="T61" fmla="*/ 4 h 147"/>
              <a:gd name="T62" fmla="*/ 66 w 147"/>
              <a:gd name="T63" fmla="*/ 0 h 147"/>
              <a:gd name="T64" fmla="*/ 73 w 147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7" h="147">
                <a:moveTo>
                  <a:pt x="73" y="0"/>
                </a:moveTo>
                <a:lnTo>
                  <a:pt x="81" y="0"/>
                </a:lnTo>
                <a:lnTo>
                  <a:pt x="88" y="1"/>
                </a:lnTo>
                <a:lnTo>
                  <a:pt x="95" y="4"/>
                </a:lnTo>
                <a:lnTo>
                  <a:pt x="101" y="6"/>
                </a:lnTo>
                <a:lnTo>
                  <a:pt x="107" y="9"/>
                </a:lnTo>
                <a:lnTo>
                  <a:pt x="114" y="13"/>
                </a:lnTo>
                <a:lnTo>
                  <a:pt x="120" y="17"/>
                </a:lnTo>
                <a:lnTo>
                  <a:pt x="125" y="22"/>
                </a:lnTo>
                <a:lnTo>
                  <a:pt x="130" y="27"/>
                </a:lnTo>
                <a:lnTo>
                  <a:pt x="134" y="33"/>
                </a:lnTo>
                <a:lnTo>
                  <a:pt x="138" y="40"/>
                </a:lnTo>
                <a:lnTo>
                  <a:pt x="141" y="46"/>
                </a:lnTo>
                <a:lnTo>
                  <a:pt x="144" y="52"/>
                </a:lnTo>
                <a:lnTo>
                  <a:pt x="146" y="59"/>
                </a:lnTo>
                <a:lnTo>
                  <a:pt x="147" y="66"/>
                </a:lnTo>
                <a:lnTo>
                  <a:pt x="147" y="74"/>
                </a:lnTo>
                <a:lnTo>
                  <a:pt x="147" y="81"/>
                </a:lnTo>
                <a:lnTo>
                  <a:pt x="146" y="88"/>
                </a:lnTo>
                <a:lnTo>
                  <a:pt x="144" y="95"/>
                </a:lnTo>
                <a:lnTo>
                  <a:pt x="141" y="101"/>
                </a:lnTo>
                <a:lnTo>
                  <a:pt x="138" y="108"/>
                </a:lnTo>
                <a:lnTo>
                  <a:pt x="134" y="114"/>
                </a:lnTo>
                <a:lnTo>
                  <a:pt x="130" y="120"/>
                </a:lnTo>
                <a:lnTo>
                  <a:pt x="125" y="125"/>
                </a:lnTo>
                <a:lnTo>
                  <a:pt x="120" y="130"/>
                </a:lnTo>
                <a:lnTo>
                  <a:pt x="114" y="134"/>
                </a:lnTo>
                <a:lnTo>
                  <a:pt x="107" y="138"/>
                </a:lnTo>
                <a:lnTo>
                  <a:pt x="101" y="142"/>
                </a:lnTo>
                <a:lnTo>
                  <a:pt x="95" y="144"/>
                </a:lnTo>
                <a:lnTo>
                  <a:pt x="88" y="146"/>
                </a:lnTo>
                <a:lnTo>
                  <a:pt x="81" y="147"/>
                </a:lnTo>
                <a:lnTo>
                  <a:pt x="73" y="147"/>
                </a:lnTo>
                <a:lnTo>
                  <a:pt x="66" y="147"/>
                </a:lnTo>
                <a:lnTo>
                  <a:pt x="59" y="146"/>
                </a:lnTo>
                <a:lnTo>
                  <a:pt x="52" y="144"/>
                </a:lnTo>
                <a:lnTo>
                  <a:pt x="46" y="142"/>
                </a:lnTo>
                <a:lnTo>
                  <a:pt x="40" y="138"/>
                </a:lnTo>
                <a:lnTo>
                  <a:pt x="33" y="134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1"/>
                </a:lnTo>
                <a:lnTo>
                  <a:pt x="3" y="95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9"/>
                </a:lnTo>
                <a:lnTo>
                  <a:pt x="3" y="52"/>
                </a:lnTo>
                <a:lnTo>
                  <a:pt x="6" y="46"/>
                </a:lnTo>
                <a:lnTo>
                  <a:pt x="9" y="40"/>
                </a:lnTo>
                <a:lnTo>
                  <a:pt x="13" y="33"/>
                </a:lnTo>
                <a:lnTo>
                  <a:pt x="17" y="27"/>
                </a:lnTo>
                <a:lnTo>
                  <a:pt x="22" y="22"/>
                </a:lnTo>
                <a:lnTo>
                  <a:pt x="27" y="17"/>
                </a:lnTo>
                <a:lnTo>
                  <a:pt x="33" y="13"/>
                </a:lnTo>
                <a:lnTo>
                  <a:pt x="40" y="9"/>
                </a:lnTo>
                <a:lnTo>
                  <a:pt x="46" y="6"/>
                </a:lnTo>
                <a:lnTo>
                  <a:pt x="52" y="4"/>
                </a:lnTo>
                <a:lnTo>
                  <a:pt x="59" y="1"/>
                </a:lnTo>
                <a:lnTo>
                  <a:pt x="66" y="0"/>
                </a:lnTo>
                <a:lnTo>
                  <a:pt x="73" y="0"/>
                </a:lnTo>
                <a:lnTo>
                  <a:pt x="7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8" name="Oval 128"/>
          <p:cNvSpPr>
            <a:spLocks noChangeArrowheads="1"/>
          </p:cNvSpPr>
          <p:nvPr/>
        </p:nvSpPr>
        <p:spPr bwMode="auto">
          <a:xfrm>
            <a:off x="7580313" y="2366963"/>
            <a:ext cx="234950" cy="2333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49" name="Freeform 129"/>
          <p:cNvSpPr>
            <a:spLocks/>
          </p:cNvSpPr>
          <p:nvPr/>
        </p:nvSpPr>
        <p:spPr bwMode="auto">
          <a:xfrm>
            <a:off x="7575550" y="2362200"/>
            <a:ext cx="234950" cy="233363"/>
          </a:xfrm>
          <a:custGeom>
            <a:avLst/>
            <a:gdLst>
              <a:gd name="T0" fmla="*/ 82 w 148"/>
              <a:gd name="T1" fmla="*/ 0 h 147"/>
              <a:gd name="T2" fmla="*/ 95 w 148"/>
              <a:gd name="T3" fmla="*/ 3 h 147"/>
              <a:gd name="T4" fmla="*/ 108 w 148"/>
              <a:gd name="T5" fmla="*/ 8 h 147"/>
              <a:gd name="T6" fmla="*/ 121 w 148"/>
              <a:gd name="T7" fmla="*/ 16 h 147"/>
              <a:gd name="T8" fmla="*/ 131 w 148"/>
              <a:gd name="T9" fmla="*/ 26 h 147"/>
              <a:gd name="T10" fmla="*/ 139 w 148"/>
              <a:gd name="T11" fmla="*/ 39 h 147"/>
              <a:gd name="T12" fmla="*/ 145 w 148"/>
              <a:gd name="T13" fmla="*/ 52 h 147"/>
              <a:gd name="T14" fmla="*/ 148 w 148"/>
              <a:gd name="T15" fmla="*/ 66 h 147"/>
              <a:gd name="T16" fmla="*/ 148 w 148"/>
              <a:gd name="T17" fmla="*/ 81 h 147"/>
              <a:gd name="T18" fmla="*/ 145 w 148"/>
              <a:gd name="T19" fmla="*/ 94 h 147"/>
              <a:gd name="T20" fmla="*/ 139 w 148"/>
              <a:gd name="T21" fmla="*/ 108 h 147"/>
              <a:gd name="T22" fmla="*/ 131 w 148"/>
              <a:gd name="T23" fmla="*/ 120 h 147"/>
              <a:gd name="T24" fmla="*/ 121 w 148"/>
              <a:gd name="T25" fmla="*/ 130 h 147"/>
              <a:gd name="T26" fmla="*/ 108 w 148"/>
              <a:gd name="T27" fmla="*/ 139 h 147"/>
              <a:gd name="T28" fmla="*/ 95 w 148"/>
              <a:gd name="T29" fmla="*/ 144 h 147"/>
              <a:gd name="T30" fmla="*/ 82 w 148"/>
              <a:gd name="T31" fmla="*/ 147 h 147"/>
              <a:gd name="T32" fmla="*/ 66 w 148"/>
              <a:gd name="T33" fmla="*/ 147 h 147"/>
              <a:gd name="T34" fmla="*/ 53 w 148"/>
              <a:gd name="T35" fmla="*/ 144 h 147"/>
              <a:gd name="T36" fmla="*/ 39 w 148"/>
              <a:gd name="T37" fmla="*/ 139 h 147"/>
              <a:gd name="T38" fmla="*/ 27 w 148"/>
              <a:gd name="T39" fmla="*/ 130 h 147"/>
              <a:gd name="T40" fmla="*/ 17 w 148"/>
              <a:gd name="T41" fmla="*/ 120 h 147"/>
              <a:gd name="T42" fmla="*/ 9 w 148"/>
              <a:gd name="T43" fmla="*/ 108 h 147"/>
              <a:gd name="T44" fmla="*/ 3 w 148"/>
              <a:gd name="T45" fmla="*/ 94 h 147"/>
              <a:gd name="T46" fmla="*/ 0 w 148"/>
              <a:gd name="T47" fmla="*/ 81 h 147"/>
              <a:gd name="T48" fmla="*/ 0 w 148"/>
              <a:gd name="T49" fmla="*/ 66 h 147"/>
              <a:gd name="T50" fmla="*/ 3 w 148"/>
              <a:gd name="T51" fmla="*/ 52 h 147"/>
              <a:gd name="T52" fmla="*/ 9 w 148"/>
              <a:gd name="T53" fmla="*/ 39 h 147"/>
              <a:gd name="T54" fmla="*/ 17 w 148"/>
              <a:gd name="T55" fmla="*/ 26 h 147"/>
              <a:gd name="T56" fmla="*/ 27 w 148"/>
              <a:gd name="T57" fmla="*/ 16 h 147"/>
              <a:gd name="T58" fmla="*/ 39 w 148"/>
              <a:gd name="T59" fmla="*/ 8 h 147"/>
              <a:gd name="T60" fmla="*/ 53 w 148"/>
              <a:gd name="T61" fmla="*/ 3 h 147"/>
              <a:gd name="T62" fmla="*/ 66 w 148"/>
              <a:gd name="T63" fmla="*/ 0 h 147"/>
              <a:gd name="T64" fmla="*/ 75 w 148"/>
              <a:gd name="T6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8" h="147">
                <a:moveTo>
                  <a:pt x="75" y="0"/>
                </a:moveTo>
                <a:lnTo>
                  <a:pt x="82" y="0"/>
                </a:lnTo>
                <a:lnTo>
                  <a:pt x="89" y="1"/>
                </a:lnTo>
                <a:lnTo>
                  <a:pt x="95" y="3"/>
                </a:lnTo>
                <a:lnTo>
                  <a:pt x="102" y="5"/>
                </a:lnTo>
                <a:lnTo>
                  <a:pt x="108" y="8"/>
                </a:lnTo>
                <a:lnTo>
                  <a:pt x="115" y="12"/>
                </a:lnTo>
                <a:lnTo>
                  <a:pt x="121" y="16"/>
                </a:lnTo>
                <a:lnTo>
                  <a:pt x="126" y="21"/>
                </a:lnTo>
                <a:lnTo>
                  <a:pt x="131" y="26"/>
                </a:lnTo>
                <a:lnTo>
                  <a:pt x="135" y="33"/>
                </a:lnTo>
                <a:lnTo>
                  <a:pt x="139" y="39"/>
                </a:lnTo>
                <a:lnTo>
                  <a:pt x="142" y="45"/>
                </a:lnTo>
                <a:lnTo>
                  <a:pt x="145" y="52"/>
                </a:lnTo>
                <a:lnTo>
                  <a:pt x="147" y="58"/>
                </a:lnTo>
                <a:lnTo>
                  <a:pt x="148" y="66"/>
                </a:lnTo>
                <a:lnTo>
                  <a:pt x="148" y="74"/>
                </a:lnTo>
                <a:lnTo>
                  <a:pt x="148" y="81"/>
                </a:lnTo>
                <a:lnTo>
                  <a:pt x="147" y="88"/>
                </a:lnTo>
                <a:lnTo>
                  <a:pt x="145" y="94"/>
                </a:lnTo>
                <a:lnTo>
                  <a:pt x="142" y="102"/>
                </a:lnTo>
                <a:lnTo>
                  <a:pt x="139" y="108"/>
                </a:lnTo>
                <a:lnTo>
                  <a:pt x="135" y="114"/>
                </a:lnTo>
                <a:lnTo>
                  <a:pt x="131" y="120"/>
                </a:lnTo>
                <a:lnTo>
                  <a:pt x="126" y="125"/>
                </a:lnTo>
                <a:lnTo>
                  <a:pt x="121" y="130"/>
                </a:lnTo>
                <a:lnTo>
                  <a:pt x="115" y="135"/>
                </a:lnTo>
                <a:lnTo>
                  <a:pt x="108" y="139"/>
                </a:lnTo>
                <a:lnTo>
                  <a:pt x="102" y="142"/>
                </a:lnTo>
                <a:lnTo>
                  <a:pt x="95" y="144"/>
                </a:lnTo>
                <a:lnTo>
                  <a:pt x="89" y="146"/>
                </a:lnTo>
                <a:lnTo>
                  <a:pt x="82" y="147"/>
                </a:lnTo>
                <a:lnTo>
                  <a:pt x="75" y="147"/>
                </a:lnTo>
                <a:lnTo>
                  <a:pt x="66" y="147"/>
                </a:lnTo>
                <a:lnTo>
                  <a:pt x="59" y="146"/>
                </a:lnTo>
                <a:lnTo>
                  <a:pt x="53" y="144"/>
                </a:lnTo>
                <a:lnTo>
                  <a:pt x="46" y="142"/>
                </a:lnTo>
                <a:lnTo>
                  <a:pt x="39" y="139"/>
                </a:lnTo>
                <a:lnTo>
                  <a:pt x="33" y="135"/>
                </a:lnTo>
                <a:lnTo>
                  <a:pt x="27" y="130"/>
                </a:lnTo>
                <a:lnTo>
                  <a:pt x="22" y="125"/>
                </a:lnTo>
                <a:lnTo>
                  <a:pt x="17" y="120"/>
                </a:lnTo>
                <a:lnTo>
                  <a:pt x="13" y="114"/>
                </a:lnTo>
                <a:lnTo>
                  <a:pt x="9" y="108"/>
                </a:lnTo>
                <a:lnTo>
                  <a:pt x="6" y="102"/>
                </a:lnTo>
                <a:lnTo>
                  <a:pt x="3" y="94"/>
                </a:lnTo>
                <a:lnTo>
                  <a:pt x="1" y="88"/>
                </a:lnTo>
                <a:lnTo>
                  <a:pt x="0" y="81"/>
                </a:lnTo>
                <a:lnTo>
                  <a:pt x="0" y="74"/>
                </a:lnTo>
                <a:lnTo>
                  <a:pt x="0" y="66"/>
                </a:lnTo>
                <a:lnTo>
                  <a:pt x="1" y="58"/>
                </a:lnTo>
                <a:lnTo>
                  <a:pt x="3" y="52"/>
                </a:lnTo>
                <a:lnTo>
                  <a:pt x="6" y="45"/>
                </a:lnTo>
                <a:lnTo>
                  <a:pt x="9" y="39"/>
                </a:lnTo>
                <a:lnTo>
                  <a:pt x="13" y="33"/>
                </a:lnTo>
                <a:lnTo>
                  <a:pt x="17" y="26"/>
                </a:lnTo>
                <a:lnTo>
                  <a:pt x="22" y="21"/>
                </a:lnTo>
                <a:lnTo>
                  <a:pt x="27" y="16"/>
                </a:lnTo>
                <a:lnTo>
                  <a:pt x="33" y="12"/>
                </a:lnTo>
                <a:lnTo>
                  <a:pt x="39" y="8"/>
                </a:lnTo>
                <a:lnTo>
                  <a:pt x="46" y="5"/>
                </a:lnTo>
                <a:lnTo>
                  <a:pt x="53" y="3"/>
                </a:lnTo>
                <a:lnTo>
                  <a:pt x="59" y="1"/>
                </a:lnTo>
                <a:lnTo>
                  <a:pt x="66" y="0"/>
                </a:lnTo>
                <a:lnTo>
                  <a:pt x="75" y="0"/>
                </a:lnTo>
                <a:lnTo>
                  <a:pt x="7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0" name="Rectangle 130"/>
          <p:cNvSpPr>
            <a:spLocks noChangeArrowheads="1"/>
          </p:cNvSpPr>
          <p:nvPr/>
        </p:nvSpPr>
        <p:spPr bwMode="auto">
          <a:xfrm>
            <a:off x="6629400" y="1905000"/>
            <a:ext cx="2019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single particles</a:t>
            </a:r>
            <a:endParaRPr lang="en-US" sz="2400"/>
          </a:p>
        </p:txBody>
      </p:sp>
      <p:sp>
        <p:nvSpPr>
          <p:cNvPr id="619651" name="Oval 131"/>
          <p:cNvSpPr>
            <a:spLocks noChangeArrowheads="1"/>
          </p:cNvSpPr>
          <p:nvPr/>
        </p:nvSpPr>
        <p:spPr bwMode="auto">
          <a:xfrm>
            <a:off x="7221538" y="4114800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2" name="Freeform 132"/>
          <p:cNvSpPr>
            <a:spLocks/>
          </p:cNvSpPr>
          <p:nvPr/>
        </p:nvSpPr>
        <p:spPr bwMode="auto">
          <a:xfrm>
            <a:off x="7216775" y="4110038"/>
            <a:ext cx="142875" cy="142875"/>
          </a:xfrm>
          <a:custGeom>
            <a:avLst/>
            <a:gdLst>
              <a:gd name="T0" fmla="*/ 49 w 90"/>
              <a:gd name="T1" fmla="*/ 0 h 90"/>
              <a:gd name="T2" fmla="*/ 59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3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7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9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7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3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3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3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3" name="Oval 133"/>
          <p:cNvSpPr>
            <a:spLocks noChangeArrowheads="1"/>
          </p:cNvSpPr>
          <p:nvPr/>
        </p:nvSpPr>
        <p:spPr bwMode="auto">
          <a:xfrm>
            <a:off x="7291388" y="41941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4" name="Freeform 134"/>
          <p:cNvSpPr>
            <a:spLocks/>
          </p:cNvSpPr>
          <p:nvPr/>
        </p:nvSpPr>
        <p:spPr bwMode="auto">
          <a:xfrm>
            <a:off x="7286625" y="41894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0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79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79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5" name="Oval 135"/>
          <p:cNvSpPr>
            <a:spLocks noChangeArrowheads="1"/>
          </p:cNvSpPr>
          <p:nvPr/>
        </p:nvSpPr>
        <p:spPr bwMode="auto">
          <a:xfrm>
            <a:off x="7291388" y="43084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6" name="Freeform 136"/>
          <p:cNvSpPr>
            <a:spLocks/>
          </p:cNvSpPr>
          <p:nvPr/>
        </p:nvSpPr>
        <p:spPr bwMode="auto">
          <a:xfrm>
            <a:off x="7286625" y="43037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1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80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80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1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6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80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1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7" name="Oval 137"/>
          <p:cNvSpPr>
            <a:spLocks noChangeArrowheads="1"/>
          </p:cNvSpPr>
          <p:nvPr/>
        </p:nvSpPr>
        <p:spPr bwMode="auto">
          <a:xfrm>
            <a:off x="7424738" y="4149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8" name="Freeform 138"/>
          <p:cNvSpPr>
            <a:spLocks/>
          </p:cNvSpPr>
          <p:nvPr/>
        </p:nvSpPr>
        <p:spPr bwMode="auto">
          <a:xfrm>
            <a:off x="7419975" y="41449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6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80 h 90"/>
              <a:gd name="T26" fmla="*/ 66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1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1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1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3"/>
                </a:lnTo>
                <a:lnTo>
                  <a:pt x="31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59" name="Oval 139"/>
          <p:cNvSpPr>
            <a:spLocks noChangeArrowheads="1"/>
          </p:cNvSpPr>
          <p:nvPr/>
        </p:nvSpPr>
        <p:spPr bwMode="auto">
          <a:xfrm>
            <a:off x="7529513" y="4076700"/>
            <a:ext cx="141287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0" name="Freeform 140"/>
          <p:cNvSpPr>
            <a:spLocks/>
          </p:cNvSpPr>
          <p:nvPr/>
        </p:nvSpPr>
        <p:spPr bwMode="auto">
          <a:xfrm>
            <a:off x="7523163" y="4071938"/>
            <a:ext cx="142875" cy="142875"/>
          </a:xfrm>
          <a:custGeom>
            <a:avLst/>
            <a:gdLst>
              <a:gd name="T0" fmla="*/ 50 w 90"/>
              <a:gd name="T1" fmla="*/ 0 h 90"/>
              <a:gd name="T2" fmla="*/ 58 w 90"/>
              <a:gd name="T3" fmla="*/ 2 h 90"/>
              <a:gd name="T4" fmla="*/ 66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6 w 90"/>
              <a:gd name="T27" fmla="*/ 84 h 90"/>
              <a:gd name="T28" fmla="*/ 58 w 90"/>
              <a:gd name="T29" fmla="*/ 88 h 90"/>
              <a:gd name="T30" fmla="*/ 50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4 w 90"/>
              <a:gd name="T37" fmla="*/ 84 h 90"/>
              <a:gd name="T38" fmla="*/ 17 w 90"/>
              <a:gd name="T39" fmla="*/ 79 h 90"/>
              <a:gd name="T40" fmla="*/ 11 w 90"/>
              <a:gd name="T41" fmla="*/ 73 h 90"/>
              <a:gd name="T42" fmla="*/ 6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6 w 90"/>
              <a:gd name="T53" fmla="*/ 24 h 90"/>
              <a:gd name="T54" fmla="*/ 11 w 90"/>
              <a:gd name="T55" fmla="*/ 16 h 90"/>
              <a:gd name="T56" fmla="*/ 17 w 90"/>
              <a:gd name="T57" fmla="*/ 10 h 90"/>
              <a:gd name="T58" fmla="*/ 24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6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6" y="84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50" y="90"/>
                </a:lnTo>
                <a:lnTo>
                  <a:pt x="46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1" name="Oval 141"/>
          <p:cNvSpPr>
            <a:spLocks noChangeArrowheads="1"/>
          </p:cNvSpPr>
          <p:nvPr/>
        </p:nvSpPr>
        <p:spPr bwMode="auto">
          <a:xfrm>
            <a:off x="7500938" y="4240213"/>
            <a:ext cx="144462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2" name="Freeform 142"/>
          <p:cNvSpPr>
            <a:spLocks/>
          </p:cNvSpPr>
          <p:nvPr/>
        </p:nvSpPr>
        <p:spPr bwMode="auto">
          <a:xfrm>
            <a:off x="7496175" y="4235450"/>
            <a:ext cx="144463" cy="144463"/>
          </a:xfrm>
          <a:custGeom>
            <a:avLst/>
            <a:gdLst>
              <a:gd name="T0" fmla="*/ 49 w 91"/>
              <a:gd name="T1" fmla="*/ 0 h 91"/>
              <a:gd name="T2" fmla="*/ 59 w 91"/>
              <a:gd name="T3" fmla="*/ 2 h 91"/>
              <a:gd name="T4" fmla="*/ 67 w 91"/>
              <a:gd name="T5" fmla="*/ 5 h 91"/>
              <a:gd name="T6" fmla="*/ 74 w 91"/>
              <a:gd name="T7" fmla="*/ 10 h 91"/>
              <a:gd name="T8" fmla="*/ 80 w 91"/>
              <a:gd name="T9" fmla="*/ 16 h 91"/>
              <a:gd name="T10" fmla="*/ 85 w 91"/>
              <a:gd name="T11" fmla="*/ 24 h 91"/>
              <a:gd name="T12" fmla="*/ 88 w 91"/>
              <a:gd name="T13" fmla="*/ 32 h 91"/>
              <a:gd name="T14" fmla="*/ 91 w 91"/>
              <a:gd name="T15" fmla="*/ 41 h 91"/>
              <a:gd name="T16" fmla="*/ 91 w 91"/>
              <a:gd name="T17" fmla="*/ 49 h 91"/>
              <a:gd name="T18" fmla="*/ 88 w 91"/>
              <a:gd name="T19" fmla="*/ 59 h 91"/>
              <a:gd name="T20" fmla="*/ 85 w 91"/>
              <a:gd name="T21" fmla="*/ 67 h 91"/>
              <a:gd name="T22" fmla="*/ 80 w 91"/>
              <a:gd name="T23" fmla="*/ 74 h 91"/>
              <a:gd name="T24" fmla="*/ 74 w 91"/>
              <a:gd name="T25" fmla="*/ 80 h 91"/>
              <a:gd name="T26" fmla="*/ 67 w 91"/>
              <a:gd name="T27" fmla="*/ 85 h 91"/>
              <a:gd name="T28" fmla="*/ 59 w 91"/>
              <a:gd name="T29" fmla="*/ 89 h 91"/>
              <a:gd name="T30" fmla="*/ 49 w 91"/>
              <a:gd name="T31" fmla="*/ 91 h 91"/>
              <a:gd name="T32" fmla="*/ 41 w 91"/>
              <a:gd name="T33" fmla="*/ 91 h 91"/>
              <a:gd name="T34" fmla="*/ 32 w 91"/>
              <a:gd name="T35" fmla="*/ 89 h 91"/>
              <a:gd name="T36" fmla="*/ 24 w 91"/>
              <a:gd name="T37" fmla="*/ 85 h 91"/>
              <a:gd name="T38" fmla="*/ 16 w 91"/>
              <a:gd name="T39" fmla="*/ 80 h 91"/>
              <a:gd name="T40" fmla="*/ 10 w 91"/>
              <a:gd name="T41" fmla="*/ 74 h 91"/>
              <a:gd name="T42" fmla="*/ 5 w 91"/>
              <a:gd name="T43" fmla="*/ 67 h 91"/>
              <a:gd name="T44" fmla="*/ 2 w 91"/>
              <a:gd name="T45" fmla="*/ 59 h 91"/>
              <a:gd name="T46" fmla="*/ 0 w 91"/>
              <a:gd name="T47" fmla="*/ 49 h 91"/>
              <a:gd name="T48" fmla="*/ 0 w 91"/>
              <a:gd name="T49" fmla="*/ 41 h 91"/>
              <a:gd name="T50" fmla="*/ 2 w 91"/>
              <a:gd name="T51" fmla="*/ 32 h 91"/>
              <a:gd name="T52" fmla="*/ 5 w 91"/>
              <a:gd name="T53" fmla="*/ 24 h 91"/>
              <a:gd name="T54" fmla="*/ 10 w 91"/>
              <a:gd name="T55" fmla="*/ 16 h 91"/>
              <a:gd name="T56" fmla="*/ 16 w 91"/>
              <a:gd name="T57" fmla="*/ 10 h 91"/>
              <a:gd name="T58" fmla="*/ 24 w 91"/>
              <a:gd name="T59" fmla="*/ 5 h 91"/>
              <a:gd name="T60" fmla="*/ 32 w 91"/>
              <a:gd name="T61" fmla="*/ 2 h 91"/>
              <a:gd name="T62" fmla="*/ 41 w 91"/>
              <a:gd name="T63" fmla="*/ 0 h 91"/>
              <a:gd name="T64" fmla="*/ 45 w 91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1" y="41"/>
                </a:lnTo>
                <a:lnTo>
                  <a:pt x="91" y="45"/>
                </a:lnTo>
                <a:lnTo>
                  <a:pt x="91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8"/>
                </a:lnTo>
                <a:lnTo>
                  <a:pt x="59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1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1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3" name="Oval 143"/>
          <p:cNvSpPr>
            <a:spLocks noChangeArrowheads="1"/>
          </p:cNvSpPr>
          <p:nvPr/>
        </p:nvSpPr>
        <p:spPr bwMode="auto">
          <a:xfrm>
            <a:off x="7369175" y="4403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4" name="Freeform 144"/>
          <p:cNvSpPr>
            <a:spLocks/>
          </p:cNvSpPr>
          <p:nvPr/>
        </p:nvSpPr>
        <p:spPr bwMode="auto">
          <a:xfrm>
            <a:off x="7362825" y="439896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5 w 91"/>
              <a:gd name="T7" fmla="*/ 10 h 90"/>
              <a:gd name="T8" fmla="*/ 81 w 91"/>
              <a:gd name="T9" fmla="*/ 16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49 h 90"/>
              <a:gd name="T18" fmla="*/ 89 w 91"/>
              <a:gd name="T19" fmla="*/ 58 h 90"/>
              <a:gd name="T20" fmla="*/ 86 w 91"/>
              <a:gd name="T21" fmla="*/ 66 h 90"/>
              <a:gd name="T22" fmla="*/ 81 w 91"/>
              <a:gd name="T23" fmla="*/ 73 h 90"/>
              <a:gd name="T24" fmla="*/ 75 w 91"/>
              <a:gd name="T25" fmla="*/ 79 h 90"/>
              <a:gd name="T26" fmla="*/ 67 w 91"/>
              <a:gd name="T27" fmla="*/ 84 h 90"/>
              <a:gd name="T28" fmla="*/ 59 w 91"/>
              <a:gd name="T29" fmla="*/ 88 h 90"/>
              <a:gd name="T30" fmla="*/ 50 w 91"/>
              <a:gd name="T31" fmla="*/ 90 h 90"/>
              <a:gd name="T32" fmla="*/ 42 w 91"/>
              <a:gd name="T33" fmla="*/ 90 h 90"/>
              <a:gd name="T34" fmla="*/ 32 w 91"/>
              <a:gd name="T35" fmla="*/ 88 h 90"/>
              <a:gd name="T36" fmla="*/ 24 w 91"/>
              <a:gd name="T37" fmla="*/ 84 h 90"/>
              <a:gd name="T38" fmla="*/ 17 w 91"/>
              <a:gd name="T39" fmla="*/ 79 h 90"/>
              <a:gd name="T40" fmla="*/ 11 w 91"/>
              <a:gd name="T41" fmla="*/ 73 h 90"/>
              <a:gd name="T42" fmla="*/ 6 w 91"/>
              <a:gd name="T43" fmla="*/ 66 h 90"/>
              <a:gd name="T44" fmla="*/ 3 w 91"/>
              <a:gd name="T45" fmla="*/ 58 h 90"/>
              <a:gd name="T46" fmla="*/ 0 w 91"/>
              <a:gd name="T47" fmla="*/ 49 h 90"/>
              <a:gd name="T48" fmla="*/ 0 w 91"/>
              <a:gd name="T49" fmla="*/ 40 h 90"/>
              <a:gd name="T50" fmla="*/ 3 w 91"/>
              <a:gd name="T51" fmla="*/ 32 h 90"/>
              <a:gd name="T52" fmla="*/ 6 w 91"/>
              <a:gd name="T53" fmla="*/ 24 h 90"/>
              <a:gd name="T54" fmla="*/ 11 w 91"/>
              <a:gd name="T55" fmla="*/ 16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2 w 91"/>
              <a:gd name="T63" fmla="*/ 0 h 90"/>
              <a:gd name="T64" fmla="*/ 46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1" y="7"/>
                </a:lnTo>
                <a:lnTo>
                  <a:pt x="75" y="10"/>
                </a:lnTo>
                <a:lnTo>
                  <a:pt x="78" y="13"/>
                </a:lnTo>
                <a:lnTo>
                  <a:pt x="81" y="16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49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1" y="73"/>
                </a:lnTo>
                <a:lnTo>
                  <a:pt x="78" y="76"/>
                </a:lnTo>
                <a:lnTo>
                  <a:pt x="75" y="79"/>
                </a:lnTo>
                <a:lnTo>
                  <a:pt x="71" y="82"/>
                </a:lnTo>
                <a:lnTo>
                  <a:pt x="67" y="84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6" y="90"/>
                </a:lnTo>
                <a:lnTo>
                  <a:pt x="42" y="90"/>
                </a:lnTo>
                <a:lnTo>
                  <a:pt x="37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1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3" y="58"/>
                </a:lnTo>
                <a:lnTo>
                  <a:pt x="2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2" y="36"/>
                </a:lnTo>
                <a:lnTo>
                  <a:pt x="3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7" y="1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5" name="Oval 145"/>
          <p:cNvSpPr>
            <a:spLocks noChangeArrowheads="1"/>
          </p:cNvSpPr>
          <p:nvPr/>
        </p:nvSpPr>
        <p:spPr bwMode="auto">
          <a:xfrm>
            <a:off x="7604125" y="3967163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6" name="Freeform 146"/>
          <p:cNvSpPr>
            <a:spLocks/>
          </p:cNvSpPr>
          <p:nvPr/>
        </p:nvSpPr>
        <p:spPr bwMode="auto">
          <a:xfrm>
            <a:off x="7599363" y="3962400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7 w 90"/>
              <a:gd name="T27" fmla="*/ 84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4 h 90"/>
              <a:gd name="T38" fmla="*/ 16 w 90"/>
              <a:gd name="T39" fmla="*/ 79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7" y="84"/>
                </a:lnTo>
                <a:lnTo>
                  <a:pt x="63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4"/>
                </a:lnTo>
                <a:lnTo>
                  <a:pt x="20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7" name="Oval 147"/>
          <p:cNvSpPr>
            <a:spLocks noChangeArrowheads="1"/>
          </p:cNvSpPr>
          <p:nvPr/>
        </p:nvSpPr>
        <p:spPr bwMode="auto">
          <a:xfrm>
            <a:off x="7221538" y="4114800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8" name="Freeform 148"/>
          <p:cNvSpPr>
            <a:spLocks/>
          </p:cNvSpPr>
          <p:nvPr/>
        </p:nvSpPr>
        <p:spPr bwMode="auto">
          <a:xfrm>
            <a:off x="7216775" y="4110038"/>
            <a:ext cx="142875" cy="142875"/>
          </a:xfrm>
          <a:custGeom>
            <a:avLst/>
            <a:gdLst>
              <a:gd name="T0" fmla="*/ 49 w 90"/>
              <a:gd name="T1" fmla="*/ 0 h 90"/>
              <a:gd name="T2" fmla="*/ 59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3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7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9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7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3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3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3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69" name="Oval 149"/>
          <p:cNvSpPr>
            <a:spLocks noChangeArrowheads="1"/>
          </p:cNvSpPr>
          <p:nvPr/>
        </p:nvSpPr>
        <p:spPr bwMode="auto">
          <a:xfrm>
            <a:off x="7291388" y="41941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0" name="Freeform 150"/>
          <p:cNvSpPr>
            <a:spLocks/>
          </p:cNvSpPr>
          <p:nvPr/>
        </p:nvSpPr>
        <p:spPr bwMode="auto">
          <a:xfrm>
            <a:off x="7286625" y="41894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0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79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79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1" name="Oval 151"/>
          <p:cNvSpPr>
            <a:spLocks noChangeArrowheads="1"/>
          </p:cNvSpPr>
          <p:nvPr/>
        </p:nvSpPr>
        <p:spPr bwMode="auto">
          <a:xfrm>
            <a:off x="7291388" y="43084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2" name="Freeform 152"/>
          <p:cNvSpPr>
            <a:spLocks/>
          </p:cNvSpPr>
          <p:nvPr/>
        </p:nvSpPr>
        <p:spPr bwMode="auto">
          <a:xfrm>
            <a:off x="7286625" y="43037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1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80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80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1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6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80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1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3" name="Oval 153"/>
          <p:cNvSpPr>
            <a:spLocks noChangeArrowheads="1"/>
          </p:cNvSpPr>
          <p:nvPr/>
        </p:nvSpPr>
        <p:spPr bwMode="auto">
          <a:xfrm>
            <a:off x="7424738" y="4149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4" name="Freeform 154"/>
          <p:cNvSpPr>
            <a:spLocks/>
          </p:cNvSpPr>
          <p:nvPr/>
        </p:nvSpPr>
        <p:spPr bwMode="auto">
          <a:xfrm>
            <a:off x="7419975" y="41449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6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80 h 90"/>
              <a:gd name="T26" fmla="*/ 66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1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1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1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3"/>
                </a:lnTo>
                <a:lnTo>
                  <a:pt x="31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5" name="Oval 155"/>
          <p:cNvSpPr>
            <a:spLocks noChangeArrowheads="1"/>
          </p:cNvSpPr>
          <p:nvPr/>
        </p:nvSpPr>
        <p:spPr bwMode="auto">
          <a:xfrm>
            <a:off x="7529513" y="4076700"/>
            <a:ext cx="141287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6" name="Freeform 156"/>
          <p:cNvSpPr>
            <a:spLocks/>
          </p:cNvSpPr>
          <p:nvPr/>
        </p:nvSpPr>
        <p:spPr bwMode="auto">
          <a:xfrm>
            <a:off x="7523163" y="4071938"/>
            <a:ext cx="142875" cy="142875"/>
          </a:xfrm>
          <a:custGeom>
            <a:avLst/>
            <a:gdLst>
              <a:gd name="T0" fmla="*/ 50 w 90"/>
              <a:gd name="T1" fmla="*/ 0 h 90"/>
              <a:gd name="T2" fmla="*/ 58 w 90"/>
              <a:gd name="T3" fmla="*/ 2 h 90"/>
              <a:gd name="T4" fmla="*/ 66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6 w 90"/>
              <a:gd name="T27" fmla="*/ 84 h 90"/>
              <a:gd name="T28" fmla="*/ 58 w 90"/>
              <a:gd name="T29" fmla="*/ 88 h 90"/>
              <a:gd name="T30" fmla="*/ 50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4 w 90"/>
              <a:gd name="T37" fmla="*/ 84 h 90"/>
              <a:gd name="T38" fmla="*/ 17 w 90"/>
              <a:gd name="T39" fmla="*/ 79 h 90"/>
              <a:gd name="T40" fmla="*/ 11 w 90"/>
              <a:gd name="T41" fmla="*/ 73 h 90"/>
              <a:gd name="T42" fmla="*/ 6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6 w 90"/>
              <a:gd name="T53" fmla="*/ 24 h 90"/>
              <a:gd name="T54" fmla="*/ 11 w 90"/>
              <a:gd name="T55" fmla="*/ 16 h 90"/>
              <a:gd name="T56" fmla="*/ 17 w 90"/>
              <a:gd name="T57" fmla="*/ 10 h 90"/>
              <a:gd name="T58" fmla="*/ 24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6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6" y="84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50" y="90"/>
                </a:lnTo>
                <a:lnTo>
                  <a:pt x="46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7" name="Oval 157"/>
          <p:cNvSpPr>
            <a:spLocks noChangeArrowheads="1"/>
          </p:cNvSpPr>
          <p:nvPr/>
        </p:nvSpPr>
        <p:spPr bwMode="auto">
          <a:xfrm>
            <a:off x="7500938" y="4240213"/>
            <a:ext cx="144462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8" name="Freeform 158"/>
          <p:cNvSpPr>
            <a:spLocks/>
          </p:cNvSpPr>
          <p:nvPr/>
        </p:nvSpPr>
        <p:spPr bwMode="auto">
          <a:xfrm>
            <a:off x="7496175" y="4235450"/>
            <a:ext cx="144463" cy="144463"/>
          </a:xfrm>
          <a:custGeom>
            <a:avLst/>
            <a:gdLst>
              <a:gd name="T0" fmla="*/ 49 w 91"/>
              <a:gd name="T1" fmla="*/ 0 h 91"/>
              <a:gd name="T2" fmla="*/ 59 w 91"/>
              <a:gd name="T3" fmla="*/ 2 h 91"/>
              <a:gd name="T4" fmla="*/ 67 w 91"/>
              <a:gd name="T5" fmla="*/ 5 h 91"/>
              <a:gd name="T6" fmla="*/ 74 w 91"/>
              <a:gd name="T7" fmla="*/ 10 h 91"/>
              <a:gd name="T8" fmla="*/ 80 w 91"/>
              <a:gd name="T9" fmla="*/ 16 h 91"/>
              <a:gd name="T10" fmla="*/ 85 w 91"/>
              <a:gd name="T11" fmla="*/ 24 h 91"/>
              <a:gd name="T12" fmla="*/ 88 w 91"/>
              <a:gd name="T13" fmla="*/ 32 h 91"/>
              <a:gd name="T14" fmla="*/ 91 w 91"/>
              <a:gd name="T15" fmla="*/ 41 h 91"/>
              <a:gd name="T16" fmla="*/ 91 w 91"/>
              <a:gd name="T17" fmla="*/ 49 h 91"/>
              <a:gd name="T18" fmla="*/ 88 w 91"/>
              <a:gd name="T19" fmla="*/ 59 h 91"/>
              <a:gd name="T20" fmla="*/ 85 w 91"/>
              <a:gd name="T21" fmla="*/ 67 h 91"/>
              <a:gd name="T22" fmla="*/ 80 w 91"/>
              <a:gd name="T23" fmla="*/ 74 h 91"/>
              <a:gd name="T24" fmla="*/ 74 w 91"/>
              <a:gd name="T25" fmla="*/ 80 h 91"/>
              <a:gd name="T26" fmla="*/ 67 w 91"/>
              <a:gd name="T27" fmla="*/ 85 h 91"/>
              <a:gd name="T28" fmla="*/ 59 w 91"/>
              <a:gd name="T29" fmla="*/ 89 h 91"/>
              <a:gd name="T30" fmla="*/ 49 w 91"/>
              <a:gd name="T31" fmla="*/ 91 h 91"/>
              <a:gd name="T32" fmla="*/ 41 w 91"/>
              <a:gd name="T33" fmla="*/ 91 h 91"/>
              <a:gd name="T34" fmla="*/ 32 w 91"/>
              <a:gd name="T35" fmla="*/ 89 h 91"/>
              <a:gd name="T36" fmla="*/ 24 w 91"/>
              <a:gd name="T37" fmla="*/ 85 h 91"/>
              <a:gd name="T38" fmla="*/ 16 w 91"/>
              <a:gd name="T39" fmla="*/ 80 h 91"/>
              <a:gd name="T40" fmla="*/ 10 w 91"/>
              <a:gd name="T41" fmla="*/ 74 h 91"/>
              <a:gd name="T42" fmla="*/ 5 w 91"/>
              <a:gd name="T43" fmla="*/ 67 h 91"/>
              <a:gd name="T44" fmla="*/ 2 w 91"/>
              <a:gd name="T45" fmla="*/ 59 h 91"/>
              <a:gd name="T46" fmla="*/ 0 w 91"/>
              <a:gd name="T47" fmla="*/ 49 h 91"/>
              <a:gd name="T48" fmla="*/ 0 w 91"/>
              <a:gd name="T49" fmla="*/ 41 h 91"/>
              <a:gd name="T50" fmla="*/ 2 w 91"/>
              <a:gd name="T51" fmla="*/ 32 h 91"/>
              <a:gd name="T52" fmla="*/ 5 w 91"/>
              <a:gd name="T53" fmla="*/ 24 h 91"/>
              <a:gd name="T54" fmla="*/ 10 w 91"/>
              <a:gd name="T55" fmla="*/ 16 h 91"/>
              <a:gd name="T56" fmla="*/ 16 w 91"/>
              <a:gd name="T57" fmla="*/ 10 h 91"/>
              <a:gd name="T58" fmla="*/ 24 w 91"/>
              <a:gd name="T59" fmla="*/ 5 h 91"/>
              <a:gd name="T60" fmla="*/ 32 w 91"/>
              <a:gd name="T61" fmla="*/ 2 h 91"/>
              <a:gd name="T62" fmla="*/ 41 w 91"/>
              <a:gd name="T63" fmla="*/ 0 h 91"/>
              <a:gd name="T64" fmla="*/ 45 w 91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1" y="41"/>
                </a:lnTo>
                <a:lnTo>
                  <a:pt x="91" y="45"/>
                </a:lnTo>
                <a:lnTo>
                  <a:pt x="91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8"/>
                </a:lnTo>
                <a:lnTo>
                  <a:pt x="59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1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1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79" name="Oval 159"/>
          <p:cNvSpPr>
            <a:spLocks noChangeArrowheads="1"/>
          </p:cNvSpPr>
          <p:nvPr/>
        </p:nvSpPr>
        <p:spPr bwMode="auto">
          <a:xfrm>
            <a:off x="7369175" y="4403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0" name="Freeform 160"/>
          <p:cNvSpPr>
            <a:spLocks/>
          </p:cNvSpPr>
          <p:nvPr/>
        </p:nvSpPr>
        <p:spPr bwMode="auto">
          <a:xfrm>
            <a:off x="7362825" y="439896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5 w 91"/>
              <a:gd name="T7" fmla="*/ 10 h 90"/>
              <a:gd name="T8" fmla="*/ 81 w 91"/>
              <a:gd name="T9" fmla="*/ 16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49 h 90"/>
              <a:gd name="T18" fmla="*/ 89 w 91"/>
              <a:gd name="T19" fmla="*/ 58 h 90"/>
              <a:gd name="T20" fmla="*/ 86 w 91"/>
              <a:gd name="T21" fmla="*/ 66 h 90"/>
              <a:gd name="T22" fmla="*/ 81 w 91"/>
              <a:gd name="T23" fmla="*/ 73 h 90"/>
              <a:gd name="T24" fmla="*/ 75 w 91"/>
              <a:gd name="T25" fmla="*/ 79 h 90"/>
              <a:gd name="T26" fmla="*/ 67 w 91"/>
              <a:gd name="T27" fmla="*/ 84 h 90"/>
              <a:gd name="T28" fmla="*/ 59 w 91"/>
              <a:gd name="T29" fmla="*/ 88 h 90"/>
              <a:gd name="T30" fmla="*/ 50 w 91"/>
              <a:gd name="T31" fmla="*/ 90 h 90"/>
              <a:gd name="T32" fmla="*/ 42 w 91"/>
              <a:gd name="T33" fmla="*/ 90 h 90"/>
              <a:gd name="T34" fmla="*/ 32 w 91"/>
              <a:gd name="T35" fmla="*/ 88 h 90"/>
              <a:gd name="T36" fmla="*/ 24 w 91"/>
              <a:gd name="T37" fmla="*/ 84 h 90"/>
              <a:gd name="T38" fmla="*/ 17 w 91"/>
              <a:gd name="T39" fmla="*/ 79 h 90"/>
              <a:gd name="T40" fmla="*/ 11 w 91"/>
              <a:gd name="T41" fmla="*/ 73 h 90"/>
              <a:gd name="T42" fmla="*/ 6 w 91"/>
              <a:gd name="T43" fmla="*/ 66 h 90"/>
              <a:gd name="T44" fmla="*/ 3 w 91"/>
              <a:gd name="T45" fmla="*/ 58 h 90"/>
              <a:gd name="T46" fmla="*/ 0 w 91"/>
              <a:gd name="T47" fmla="*/ 49 h 90"/>
              <a:gd name="T48" fmla="*/ 0 w 91"/>
              <a:gd name="T49" fmla="*/ 40 h 90"/>
              <a:gd name="T50" fmla="*/ 3 w 91"/>
              <a:gd name="T51" fmla="*/ 32 h 90"/>
              <a:gd name="T52" fmla="*/ 6 w 91"/>
              <a:gd name="T53" fmla="*/ 24 h 90"/>
              <a:gd name="T54" fmla="*/ 11 w 91"/>
              <a:gd name="T55" fmla="*/ 16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2 w 91"/>
              <a:gd name="T63" fmla="*/ 0 h 90"/>
              <a:gd name="T64" fmla="*/ 46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1" y="7"/>
                </a:lnTo>
                <a:lnTo>
                  <a:pt x="75" y="10"/>
                </a:lnTo>
                <a:lnTo>
                  <a:pt x="78" y="13"/>
                </a:lnTo>
                <a:lnTo>
                  <a:pt x="81" y="16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49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1" y="73"/>
                </a:lnTo>
                <a:lnTo>
                  <a:pt x="78" y="76"/>
                </a:lnTo>
                <a:lnTo>
                  <a:pt x="75" y="79"/>
                </a:lnTo>
                <a:lnTo>
                  <a:pt x="71" y="82"/>
                </a:lnTo>
                <a:lnTo>
                  <a:pt x="67" y="84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6" y="90"/>
                </a:lnTo>
                <a:lnTo>
                  <a:pt x="42" y="90"/>
                </a:lnTo>
                <a:lnTo>
                  <a:pt x="37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1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3" y="58"/>
                </a:lnTo>
                <a:lnTo>
                  <a:pt x="2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2" y="36"/>
                </a:lnTo>
                <a:lnTo>
                  <a:pt x="3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7" y="1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1" name="Oval 161"/>
          <p:cNvSpPr>
            <a:spLocks noChangeArrowheads="1"/>
          </p:cNvSpPr>
          <p:nvPr/>
        </p:nvSpPr>
        <p:spPr bwMode="auto">
          <a:xfrm>
            <a:off x="7604125" y="3967163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2" name="Freeform 162"/>
          <p:cNvSpPr>
            <a:spLocks/>
          </p:cNvSpPr>
          <p:nvPr/>
        </p:nvSpPr>
        <p:spPr bwMode="auto">
          <a:xfrm>
            <a:off x="7599363" y="3962400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7 w 90"/>
              <a:gd name="T27" fmla="*/ 84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4 h 90"/>
              <a:gd name="T38" fmla="*/ 16 w 90"/>
              <a:gd name="T39" fmla="*/ 79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7" y="84"/>
                </a:lnTo>
                <a:lnTo>
                  <a:pt x="63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4"/>
                </a:lnTo>
                <a:lnTo>
                  <a:pt x="20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3" name="Oval 163"/>
          <p:cNvSpPr>
            <a:spLocks noChangeArrowheads="1"/>
          </p:cNvSpPr>
          <p:nvPr/>
        </p:nvSpPr>
        <p:spPr bwMode="auto">
          <a:xfrm>
            <a:off x="7221538" y="4114800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4" name="Freeform 164"/>
          <p:cNvSpPr>
            <a:spLocks/>
          </p:cNvSpPr>
          <p:nvPr/>
        </p:nvSpPr>
        <p:spPr bwMode="auto">
          <a:xfrm>
            <a:off x="7216775" y="4110038"/>
            <a:ext cx="142875" cy="142875"/>
          </a:xfrm>
          <a:custGeom>
            <a:avLst/>
            <a:gdLst>
              <a:gd name="T0" fmla="*/ 49 w 90"/>
              <a:gd name="T1" fmla="*/ 0 h 90"/>
              <a:gd name="T2" fmla="*/ 59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3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7 h 90"/>
              <a:gd name="T22" fmla="*/ 80 w 90"/>
              <a:gd name="T23" fmla="*/ 74 h 90"/>
              <a:gd name="T24" fmla="*/ 74 w 90"/>
              <a:gd name="T25" fmla="*/ 80 h 90"/>
              <a:gd name="T26" fmla="*/ 67 w 90"/>
              <a:gd name="T27" fmla="*/ 85 h 90"/>
              <a:gd name="T28" fmla="*/ 59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4 h 90"/>
              <a:gd name="T42" fmla="*/ 5 w 90"/>
              <a:gd name="T43" fmla="*/ 67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3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3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3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5" name="Oval 165"/>
          <p:cNvSpPr>
            <a:spLocks noChangeArrowheads="1"/>
          </p:cNvSpPr>
          <p:nvPr/>
        </p:nvSpPr>
        <p:spPr bwMode="auto">
          <a:xfrm>
            <a:off x="7291388" y="41941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6" name="Freeform 166"/>
          <p:cNvSpPr>
            <a:spLocks/>
          </p:cNvSpPr>
          <p:nvPr/>
        </p:nvSpPr>
        <p:spPr bwMode="auto">
          <a:xfrm>
            <a:off x="7286625" y="41894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0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79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79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7" name="Oval 167"/>
          <p:cNvSpPr>
            <a:spLocks noChangeArrowheads="1"/>
          </p:cNvSpPr>
          <p:nvPr/>
        </p:nvSpPr>
        <p:spPr bwMode="auto">
          <a:xfrm>
            <a:off x="7291388" y="4308475"/>
            <a:ext cx="144462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8" name="Freeform 168"/>
          <p:cNvSpPr>
            <a:spLocks/>
          </p:cNvSpPr>
          <p:nvPr/>
        </p:nvSpPr>
        <p:spPr bwMode="auto">
          <a:xfrm>
            <a:off x="7286625" y="430371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4 w 91"/>
              <a:gd name="T7" fmla="*/ 11 h 90"/>
              <a:gd name="T8" fmla="*/ 80 w 91"/>
              <a:gd name="T9" fmla="*/ 17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50 h 90"/>
              <a:gd name="T18" fmla="*/ 89 w 91"/>
              <a:gd name="T19" fmla="*/ 58 h 90"/>
              <a:gd name="T20" fmla="*/ 86 w 91"/>
              <a:gd name="T21" fmla="*/ 66 h 90"/>
              <a:gd name="T22" fmla="*/ 80 w 91"/>
              <a:gd name="T23" fmla="*/ 73 h 90"/>
              <a:gd name="T24" fmla="*/ 74 w 91"/>
              <a:gd name="T25" fmla="*/ 80 h 90"/>
              <a:gd name="T26" fmla="*/ 67 w 91"/>
              <a:gd name="T27" fmla="*/ 85 h 90"/>
              <a:gd name="T28" fmla="*/ 59 w 91"/>
              <a:gd name="T29" fmla="*/ 88 h 90"/>
              <a:gd name="T30" fmla="*/ 50 w 91"/>
              <a:gd name="T31" fmla="*/ 90 h 90"/>
              <a:gd name="T32" fmla="*/ 41 w 91"/>
              <a:gd name="T33" fmla="*/ 90 h 90"/>
              <a:gd name="T34" fmla="*/ 32 w 91"/>
              <a:gd name="T35" fmla="*/ 88 h 90"/>
              <a:gd name="T36" fmla="*/ 24 w 91"/>
              <a:gd name="T37" fmla="*/ 85 h 90"/>
              <a:gd name="T38" fmla="*/ 17 w 91"/>
              <a:gd name="T39" fmla="*/ 80 h 90"/>
              <a:gd name="T40" fmla="*/ 10 w 91"/>
              <a:gd name="T41" fmla="*/ 73 h 90"/>
              <a:gd name="T42" fmla="*/ 5 w 91"/>
              <a:gd name="T43" fmla="*/ 66 h 90"/>
              <a:gd name="T44" fmla="*/ 2 w 91"/>
              <a:gd name="T45" fmla="*/ 58 h 90"/>
              <a:gd name="T46" fmla="*/ 0 w 91"/>
              <a:gd name="T47" fmla="*/ 50 h 90"/>
              <a:gd name="T48" fmla="*/ 0 w 91"/>
              <a:gd name="T49" fmla="*/ 40 h 90"/>
              <a:gd name="T50" fmla="*/ 2 w 91"/>
              <a:gd name="T51" fmla="*/ 32 h 90"/>
              <a:gd name="T52" fmla="*/ 5 w 91"/>
              <a:gd name="T53" fmla="*/ 24 h 90"/>
              <a:gd name="T54" fmla="*/ 10 w 91"/>
              <a:gd name="T55" fmla="*/ 17 h 90"/>
              <a:gd name="T56" fmla="*/ 17 w 91"/>
              <a:gd name="T57" fmla="*/ 11 h 90"/>
              <a:gd name="T58" fmla="*/ 24 w 91"/>
              <a:gd name="T59" fmla="*/ 5 h 90"/>
              <a:gd name="T60" fmla="*/ 32 w 91"/>
              <a:gd name="T61" fmla="*/ 2 h 90"/>
              <a:gd name="T62" fmla="*/ 41 w 91"/>
              <a:gd name="T63" fmla="*/ 0 h 90"/>
              <a:gd name="T64" fmla="*/ 45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5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6"/>
                </a:lnTo>
                <a:lnTo>
                  <a:pt x="91" y="50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0" y="73"/>
                </a:lnTo>
                <a:lnTo>
                  <a:pt x="77" y="76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5"/>
                </a:lnTo>
                <a:lnTo>
                  <a:pt x="21" y="83"/>
                </a:lnTo>
                <a:lnTo>
                  <a:pt x="17" y="80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7" y="11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89" name="Oval 169"/>
          <p:cNvSpPr>
            <a:spLocks noChangeArrowheads="1"/>
          </p:cNvSpPr>
          <p:nvPr/>
        </p:nvSpPr>
        <p:spPr bwMode="auto">
          <a:xfrm>
            <a:off x="7424738" y="4149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0" name="Freeform 170"/>
          <p:cNvSpPr>
            <a:spLocks/>
          </p:cNvSpPr>
          <p:nvPr/>
        </p:nvSpPr>
        <p:spPr bwMode="auto">
          <a:xfrm>
            <a:off x="7419975" y="4144963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6 w 90"/>
              <a:gd name="T5" fmla="*/ 6 h 90"/>
              <a:gd name="T6" fmla="*/ 74 w 90"/>
              <a:gd name="T7" fmla="*/ 11 h 90"/>
              <a:gd name="T8" fmla="*/ 80 w 90"/>
              <a:gd name="T9" fmla="*/ 17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1 h 90"/>
              <a:gd name="T16" fmla="*/ 90 w 90"/>
              <a:gd name="T17" fmla="*/ 50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80 h 90"/>
              <a:gd name="T26" fmla="*/ 66 w 90"/>
              <a:gd name="T27" fmla="*/ 85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1 w 90"/>
              <a:gd name="T35" fmla="*/ 88 h 90"/>
              <a:gd name="T36" fmla="*/ 23 w 90"/>
              <a:gd name="T37" fmla="*/ 85 h 90"/>
              <a:gd name="T38" fmla="*/ 16 w 90"/>
              <a:gd name="T39" fmla="*/ 80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50 h 90"/>
              <a:gd name="T48" fmla="*/ 0 w 90"/>
              <a:gd name="T49" fmla="*/ 41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7 h 90"/>
              <a:gd name="T56" fmla="*/ 16 w 90"/>
              <a:gd name="T57" fmla="*/ 11 h 90"/>
              <a:gd name="T58" fmla="*/ 23 w 90"/>
              <a:gd name="T59" fmla="*/ 6 h 90"/>
              <a:gd name="T60" fmla="*/ 31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6"/>
                </a:lnTo>
                <a:lnTo>
                  <a:pt x="70" y="8"/>
                </a:lnTo>
                <a:lnTo>
                  <a:pt x="74" y="11"/>
                </a:lnTo>
                <a:lnTo>
                  <a:pt x="77" y="14"/>
                </a:lnTo>
                <a:lnTo>
                  <a:pt x="80" y="17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1"/>
                </a:lnTo>
                <a:lnTo>
                  <a:pt x="90" y="46"/>
                </a:lnTo>
                <a:lnTo>
                  <a:pt x="90" y="50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6" y="85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1" y="88"/>
                </a:lnTo>
                <a:lnTo>
                  <a:pt x="27" y="87"/>
                </a:lnTo>
                <a:lnTo>
                  <a:pt x="23" y="85"/>
                </a:lnTo>
                <a:lnTo>
                  <a:pt x="20" y="83"/>
                </a:lnTo>
                <a:lnTo>
                  <a:pt x="16" y="80"/>
                </a:lnTo>
                <a:lnTo>
                  <a:pt x="13" y="77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50"/>
                </a:lnTo>
                <a:lnTo>
                  <a:pt x="0" y="46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7"/>
                </a:lnTo>
                <a:lnTo>
                  <a:pt x="13" y="14"/>
                </a:lnTo>
                <a:lnTo>
                  <a:pt x="16" y="11"/>
                </a:lnTo>
                <a:lnTo>
                  <a:pt x="20" y="8"/>
                </a:lnTo>
                <a:lnTo>
                  <a:pt x="23" y="6"/>
                </a:lnTo>
                <a:lnTo>
                  <a:pt x="27" y="3"/>
                </a:lnTo>
                <a:lnTo>
                  <a:pt x="31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1" name="Oval 171"/>
          <p:cNvSpPr>
            <a:spLocks noChangeArrowheads="1"/>
          </p:cNvSpPr>
          <p:nvPr/>
        </p:nvSpPr>
        <p:spPr bwMode="auto">
          <a:xfrm>
            <a:off x="7529513" y="4076700"/>
            <a:ext cx="141287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2" name="Freeform 172"/>
          <p:cNvSpPr>
            <a:spLocks/>
          </p:cNvSpPr>
          <p:nvPr/>
        </p:nvSpPr>
        <p:spPr bwMode="auto">
          <a:xfrm>
            <a:off x="7523163" y="4071938"/>
            <a:ext cx="142875" cy="142875"/>
          </a:xfrm>
          <a:custGeom>
            <a:avLst/>
            <a:gdLst>
              <a:gd name="T0" fmla="*/ 50 w 90"/>
              <a:gd name="T1" fmla="*/ 0 h 90"/>
              <a:gd name="T2" fmla="*/ 58 w 90"/>
              <a:gd name="T3" fmla="*/ 2 h 90"/>
              <a:gd name="T4" fmla="*/ 66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6 w 90"/>
              <a:gd name="T27" fmla="*/ 84 h 90"/>
              <a:gd name="T28" fmla="*/ 58 w 90"/>
              <a:gd name="T29" fmla="*/ 88 h 90"/>
              <a:gd name="T30" fmla="*/ 50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4 w 90"/>
              <a:gd name="T37" fmla="*/ 84 h 90"/>
              <a:gd name="T38" fmla="*/ 17 w 90"/>
              <a:gd name="T39" fmla="*/ 79 h 90"/>
              <a:gd name="T40" fmla="*/ 11 w 90"/>
              <a:gd name="T41" fmla="*/ 73 h 90"/>
              <a:gd name="T42" fmla="*/ 6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6 w 90"/>
              <a:gd name="T53" fmla="*/ 24 h 90"/>
              <a:gd name="T54" fmla="*/ 11 w 90"/>
              <a:gd name="T55" fmla="*/ 16 h 90"/>
              <a:gd name="T56" fmla="*/ 17 w 90"/>
              <a:gd name="T57" fmla="*/ 10 h 90"/>
              <a:gd name="T58" fmla="*/ 24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6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6" y="0"/>
                </a:moveTo>
                <a:lnTo>
                  <a:pt x="50" y="0"/>
                </a:lnTo>
                <a:lnTo>
                  <a:pt x="54" y="1"/>
                </a:lnTo>
                <a:lnTo>
                  <a:pt x="58" y="2"/>
                </a:lnTo>
                <a:lnTo>
                  <a:pt x="62" y="3"/>
                </a:lnTo>
                <a:lnTo>
                  <a:pt x="66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6" y="84"/>
                </a:lnTo>
                <a:lnTo>
                  <a:pt x="62" y="87"/>
                </a:lnTo>
                <a:lnTo>
                  <a:pt x="58" y="88"/>
                </a:lnTo>
                <a:lnTo>
                  <a:pt x="54" y="89"/>
                </a:lnTo>
                <a:lnTo>
                  <a:pt x="50" y="90"/>
                </a:lnTo>
                <a:lnTo>
                  <a:pt x="46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0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0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3" name="Oval 173"/>
          <p:cNvSpPr>
            <a:spLocks noChangeArrowheads="1"/>
          </p:cNvSpPr>
          <p:nvPr/>
        </p:nvSpPr>
        <p:spPr bwMode="auto">
          <a:xfrm>
            <a:off x="7500938" y="4240213"/>
            <a:ext cx="144462" cy="14446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4" name="Freeform 174"/>
          <p:cNvSpPr>
            <a:spLocks/>
          </p:cNvSpPr>
          <p:nvPr/>
        </p:nvSpPr>
        <p:spPr bwMode="auto">
          <a:xfrm>
            <a:off x="7496175" y="4235450"/>
            <a:ext cx="144463" cy="144463"/>
          </a:xfrm>
          <a:custGeom>
            <a:avLst/>
            <a:gdLst>
              <a:gd name="T0" fmla="*/ 49 w 91"/>
              <a:gd name="T1" fmla="*/ 0 h 91"/>
              <a:gd name="T2" fmla="*/ 59 w 91"/>
              <a:gd name="T3" fmla="*/ 2 h 91"/>
              <a:gd name="T4" fmla="*/ 67 w 91"/>
              <a:gd name="T5" fmla="*/ 5 h 91"/>
              <a:gd name="T6" fmla="*/ 74 w 91"/>
              <a:gd name="T7" fmla="*/ 10 h 91"/>
              <a:gd name="T8" fmla="*/ 80 w 91"/>
              <a:gd name="T9" fmla="*/ 16 h 91"/>
              <a:gd name="T10" fmla="*/ 85 w 91"/>
              <a:gd name="T11" fmla="*/ 24 h 91"/>
              <a:gd name="T12" fmla="*/ 88 w 91"/>
              <a:gd name="T13" fmla="*/ 32 h 91"/>
              <a:gd name="T14" fmla="*/ 91 w 91"/>
              <a:gd name="T15" fmla="*/ 41 h 91"/>
              <a:gd name="T16" fmla="*/ 91 w 91"/>
              <a:gd name="T17" fmla="*/ 49 h 91"/>
              <a:gd name="T18" fmla="*/ 88 w 91"/>
              <a:gd name="T19" fmla="*/ 59 h 91"/>
              <a:gd name="T20" fmla="*/ 85 w 91"/>
              <a:gd name="T21" fmla="*/ 67 h 91"/>
              <a:gd name="T22" fmla="*/ 80 w 91"/>
              <a:gd name="T23" fmla="*/ 74 h 91"/>
              <a:gd name="T24" fmla="*/ 74 w 91"/>
              <a:gd name="T25" fmla="*/ 80 h 91"/>
              <a:gd name="T26" fmla="*/ 67 w 91"/>
              <a:gd name="T27" fmla="*/ 85 h 91"/>
              <a:gd name="T28" fmla="*/ 59 w 91"/>
              <a:gd name="T29" fmla="*/ 89 h 91"/>
              <a:gd name="T30" fmla="*/ 49 w 91"/>
              <a:gd name="T31" fmla="*/ 91 h 91"/>
              <a:gd name="T32" fmla="*/ 41 w 91"/>
              <a:gd name="T33" fmla="*/ 91 h 91"/>
              <a:gd name="T34" fmla="*/ 32 w 91"/>
              <a:gd name="T35" fmla="*/ 89 h 91"/>
              <a:gd name="T36" fmla="*/ 24 w 91"/>
              <a:gd name="T37" fmla="*/ 85 h 91"/>
              <a:gd name="T38" fmla="*/ 16 w 91"/>
              <a:gd name="T39" fmla="*/ 80 h 91"/>
              <a:gd name="T40" fmla="*/ 10 w 91"/>
              <a:gd name="T41" fmla="*/ 74 h 91"/>
              <a:gd name="T42" fmla="*/ 5 w 91"/>
              <a:gd name="T43" fmla="*/ 67 h 91"/>
              <a:gd name="T44" fmla="*/ 2 w 91"/>
              <a:gd name="T45" fmla="*/ 59 h 91"/>
              <a:gd name="T46" fmla="*/ 0 w 91"/>
              <a:gd name="T47" fmla="*/ 49 h 91"/>
              <a:gd name="T48" fmla="*/ 0 w 91"/>
              <a:gd name="T49" fmla="*/ 41 h 91"/>
              <a:gd name="T50" fmla="*/ 2 w 91"/>
              <a:gd name="T51" fmla="*/ 32 h 91"/>
              <a:gd name="T52" fmla="*/ 5 w 91"/>
              <a:gd name="T53" fmla="*/ 24 h 91"/>
              <a:gd name="T54" fmla="*/ 10 w 91"/>
              <a:gd name="T55" fmla="*/ 16 h 91"/>
              <a:gd name="T56" fmla="*/ 16 w 91"/>
              <a:gd name="T57" fmla="*/ 10 h 91"/>
              <a:gd name="T58" fmla="*/ 24 w 91"/>
              <a:gd name="T59" fmla="*/ 5 h 91"/>
              <a:gd name="T60" fmla="*/ 32 w 91"/>
              <a:gd name="T61" fmla="*/ 2 h 91"/>
              <a:gd name="T62" fmla="*/ 41 w 91"/>
              <a:gd name="T63" fmla="*/ 0 h 91"/>
              <a:gd name="T64" fmla="*/ 45 w 91"/>
              <a:gd name="T65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1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1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1" y="41"/>
                </a:lnTo>
                <a:lnTo>
                  <a:pt x="91" y="45"/>
                </a:lnTo>
                <a:lnTo>
                  <a:pt x="91" y="49"/>
                </a:lnTo>
                <a:lnTo>
                  <a:pt x="89" y="55"/>
                </a:lnTo>
                <a:lnTo>
                  <a:pt x="88" y="59"/>
                </a:lnTo>
                <a:lnTo>
                  <a:pt x="87" y="63"/>
                </a:lnTo>
                <a:lnTo>
                  <a:pt x="85" y="67"/>
                </a:lnTo>
                <a:lnTo>
                  <a:pt x="83" y="70"/>
                </a:lnTo>
                <a:lnTo>
                  <a:pt x="80" y="74"/>
                </a:lnTo>
                <a:lnTo>
                  <a:pt x="77" y="77"/>
                </a:lnTo>
                <a:lnTo>
                  <a:pt x="74" y="80"/>
                </a:lnTo>
                <a:lnTo>
                  <a:pt x="70" y="83"/>
                </a:lnTo>
                <a:lnTo>
                  <a:pt x="67" y="85"/>
                </a:lnTo>
                <a:lnTo>
                  <a:pt x="63" y="88"/>
                </a:lnTo>
                <a:lnTo>
                  <a:pt x="59" y="89"/>
                </a:lnTo>
                <a:lnTo>
                  <a:pt x="54" y="90"/>
                </a:lnTo>
                <a:lnTo>
                  <a:pt x="49" y="91"/>
                </a:lnTo>
                <a:lnTo>
                  <a:pt x="45" y="91"/>
                </a:lnTo>
                <a:lnTo>
                  <a:pt x="41" y="91"/>
                </a:lnTo>
                <a:lnTo>
                  <a:pt x="36" y="90"/>
                </a:lnTo>
                <a:lnTo>
                  <a:pt x="32" y="89"/>
                </a:lnTo>
                <a:lnTo>
                  <a:pt x="28" y="88"/>
                </a:lnTo>
                <a:lnTo>
                  <a:pt x="24" y="85"/>
                </a:lnTo>
                <a:lnTo>
                  <a:pt x="21" y="83"/>
                </a:lnTo>
                <a:lnTo>
                  <a:pt x="16" y="80"/>
                </a:lnTo>
                <a:lnTo>
                  <a:pt x="13" y="77"/>
                </a:lnTo>
                <a:lnTo>
                  <a:pt x="10" y="74"/>
                </a:lnTo>
                <a:lnTo>
                  <a:pt x="7" y="70"/>
                </a:lnTo>
                <a:lnTo>
                  <a:pt x="5" y="67"/>
                </a:lnTo>
                <a:lnTo>
                  <a:pt x="3" y="63"/>
                </a:lnTo>
                <a:lnTo>
                  <a:pt x="2" y="59"/>
                </a:lnTo>
                <a:lnTo>
                  <a:pt x="1" y="55"/>
                </a:lnTo>
                <a:lnTo>
                  <a:pt x="0" y="49"/>
                </a:lnTo>
                <a:lnTo>
                  <a:pt x="0" y="45"/>
                </a:lnTo>
                <a:lnTo>
                  <a:pt x="0" y="41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1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5" name="Oval 175"/>
          <p:cNvSpPr>
            <a:spLocks noChangeArrowheads="1"/>
          </p:cNvSpPr>
          <p:nvPr/>
        </p:nvSpPr>
        <p:spPr bwMode="auto">
          <a:xfrm>
            <a:off x="7369175" y="4403725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6" name="Freeform 176"/>
          <p:cNvSpPr>
            <a:spLocks/>
          </p:cNvSpPr>
          <p:nvPr/>
        </p:nvSpPr>
        <p:spPr bwMode="auto">
          <a:xfrm>
            <a:off x="7362825" y="4398963"/>
            <a:ext cx="144463" cy="142875"/>
          </a:xfrm>
          <a:custGeom>
            <a:avLst/>
            <a:gdLst>
              <a:gd name="T0" fmla="*/ 50 w 91"/>
              <a:gd name="T1" fmla="*/ 0 h 90"/>
              <a:gd name="T2" fmla="*/ 59 w 91"/>
              <a:gd name="T3" fmla="*/ 2 h 90"/>
              <a:gd name="T4" fmla="*/ 67 w 91"/>
              <a:gd name="T5" fmla="*/ 5 h 90"/>
              <a:gd name="T6" fmla="*/ 75 w 91"/>
              <a:gd name="T7" fmla="*/ 10 h 90"/>
              <a:gd name="T8" fmla="*/ 81 w 91"/>
              <a:gd name="T9" fmla="*/ 16 h 90"/>
              <a:gd name="T10" fmla="*/ 86 w 91"/>
              <a:gd name="T11" fmla="*/ 24 h 90"/>
              <a:gd name="T12" fmla="*/ 89 w 91"/>
              <a:gd name="T13" fmla="*/ 32 h 90"/>
              <a:gd name="T14" fmla="*/ 91 w 91"/>
              <a:gd name="T15" fmla="*/ 40 h 90"/>
              <a:gd name="T16" fmla="*/ 91 w 91"/>
              <a:gd name="T17" fmla="*/ 49 h 90"/>
              <a:gd name="T18" fmla="*/ 89 w 91"/>
              <a:gd name="T19" fmla="*/ 58 h 90"/>
              <a:gd name="T20" fmla="*/ 86 w 91"/>
              <a:gd name="T21" fmla="*/ 66 h 90"/>
              <a:gd name="T22" fmla="*/ 81 w 91"/>
              <a:gd name="T23" fmla="*/ 73 h 90"/>
              <a:gd name="T24" fmla="*/ 75 w 91"/>
              <a:gd name="T25" fmla="*/ 79 h 90"/>
              <a:gd name="T26" fmla="*/ 67 w 91"/>
              <a:gd name="T27" fmla="*/ 84 h 90"/>
              <a:gd name="T28" fmla="*/ 59 w 91"/>
              <a:gd name="T29" fmla="*/ 88 h 90"/>
              <a:gd name="T30" fmla="*/ 50 w 91"/>
              <a:gd name="T31" fmla="*/ 90 h 90"/>
              <a:gd name="T32" fmla="*/ 42 w 91"/>
              <a:gd name="T33" fmla="*/ 90 h 90"/>
              <a:gd name="T34" fmla="*/ 32 w 91"/>
              <a:gd name="T35" fmla="*/ 88 h 90"/>
              <a:gd name="T36" fmla="*/ 24 w 91"/>
              <a:gd name="T37" fmla="*/ 84 h 90"/>
              <a:gd name="T38" fmla="*/ 17 w 91"/>
              <a:gd name="T39" fmla="*/ 79 h 90"/>
              <a:gd name="T40" fmla="*/ 11 w 91"/>
              <a:gd name="T41" fmla="*/ 73 h 90"/>
              <a:gd name="T42" fmla="*/ 6 w 91"/>
              <a:gd name="T43" fmla="*/ 66 h 90"/>
              <a:gd name="T44" fmla="*/ 3 w 91"/>
              <a:gd name="T45" fmla="*/ 58 h 90"/>
              <a:gd name="T46" fmla="*/ 0 w 91"/>
              <a:gd name="T47" fmla="*/ 49 h 90"/>
              <a:gd name="T48" fmla="*/ 0 w 91"/>
              <a:gd name="T49" fmla="*/ 40 h 90"/>
              <a:gd name="T50" fmla="*/ 3 w 91"/>
              <a:gd name="T51" fmla="*/ 32 h 90"/>
              <a:gd name="T52" fmla="*/ 6 w 91"/>
              <a:gd name="T53" fmla="*/ 24 h 90"/>
              <a:gd name="T54" fmla="*/ 11 w 91"/>
              <a:gd name="T55" fmla="*/ 16 h 90"/>
              <a:gd name="T56" fmla="*/ 17 w 91"/>
              <a:gd name="T57" fmla="*/ 10 h 90"/>
              <a:gd name="T58" fmla="*/ 24 w 91"/>
              <a:gd name="T59" fmla="*/ 5 h 90"/>
              <a:gd name="T60" fmla="*/ 32 w 91"/>
              <a:gd name="T61" fmla="*/ 2 h 90"/>
              <a:gd name="T62" fmla="*/ 42 w 91"/>
              <a:gd name="T63" fmla="*/ 0 h 90"/>
              <a:gd name="T64" fmla="*/ 46 w 91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90">
                <a:moveTo>
                  <a:pt x="46" y="0"/>
                </a:moveTo>
                <a:lnTo>
                  <a:pt x="50" y="0"/>
                </a:lnTo>
                <a:lnTo>
                  <a:pt x="55" y="1"/>
                </a:lnTo>
                <a:lnTo>
                  <a:pt x="59" y="2"/>
                </a:lnTo>
                <a:lnTo>
                  <a:pt x="63" y="3"/>
                </a:lnTo>
                <a:lnTo>
                  <a:pt x="67" y="5"/>
                </a:lnTo>
                <a:lnTo>
                  <a:pt x="71" y="7"/>
                </a:lnTo>
                <a:lnTo>
                  <a:pt x="75" y="10"/>
                </a:lnTo>
                <a:lnTo>
                  <a:pt x="78" y="13"/>
                </a:lnTo>
                <a:lnTo>
                  <a:pt x="81" y="16"/>
                </a:lnTo>
                <a:lnTo>
                  <a:pt x="84" y="20"/>
                </a:lnTo>
                <a:lnTo>
                  <a:pt x="86" y="24"/>
                </a:lnTo>
                <a:lnTo>
                  <a:pt x="88" y="28"/>
                </a:lnTo>
                <a:lnTo>
                  <a:pt x="89" y="32"/>
                </a:lnTo>
                <a:lnTo>
                  <a:pt x="90" y="36"/>
                </a:lnTo>
                <a:lnTo>
                  <a:pt x="91" y="40"/>
                </a:lnTo>
                <a:lnTo>
                  <a:pt x="91" y="45"/>
                </a:lnTo>
                <a:lnTo>
                  <a:pt x="91" y="49"/>
                </a:lnTo>
                <a:lnTo>
                  <a:pt x="90" y="54"/>
                </a:lnTo>
                <a:lnTo>
                  <a:pt x="89" y="58"/>
                </a:lnTo>
                <a:lnTo>
                  <a:pt x="88" y="62"/>
                </a:lnTo>
                <a:lnTo>
                  <a:pt x="86" y="66"/>
                </a:lnTo>
                <a:lnTo>
                  <a:pt x="84" y="70"/>
                </a:lnTo>
                <a:lnTo>
                  <a:pt x="81" y="73"/>
                </a:lnTo>
                <a:lnTo>
                  <a:pt x="78" y="76"/>
                </a:lnTo>
                <a:lnTo>
                  <a:pt x="75" y="79"/>
                </a:lnTo>
                <a:lnTo>
                  <a:pt x="71" y="82"/>
                </a:lnTo>
                <a:lnTo>
                  <a:pt x="67" y="84"/>
                </a:lnTo>
                <a:lnTo>
                  <a:pt x="63" y="87"/>
                </a:lnTo>
                <a:lnTo>
                  <a:pt x="59" y="88"/>
                </a:lnTo>
                <a:lnTo>
                  <a:pt x="55" y="89"/>
                </a:lnTo>
                <a:lnTo>
                  <a:pt x="50" y="90"/>
                </a:lnTo>
                <a:lnTo>
                  <a:pt x="46" y="90"/>
                </a:lnTo>
                <a:lnTo>
                  <a:pt x="42" y="90"/>
                </a:lnTo>
                <a:lnTo>
                  <a:pt x="37" y="89"/>
                </a:lnTo>
                <a:lnTo>
                  <a:pt x="32" y="88"/>
                </a:lnTo>
                <a:lnTo>
                  <a:pt x="28" y="87"/>
                </a:lnTo>
                <a:lnTo>
                  <a:pt x="24" y="84"/>
                </a:lnTo>
                <a:lnTo>
                  <a:pt x="21" y="82"/>
                </a:lnTo>
                <a:lnTo>
                  <a:pt x="17" y="79"/>
                </a:lnTo>
                <a:lnTo>
                  <a:pt x="14" y="76"/>
                </a:lnTo>
                <a:lnTo>
                  <a:pt x="11" y="73"/>
                </a:lnTo>
                <a:lnTo>
                  <a:pt x="8" y="70"/>
                </a:lnTo>
                <a:lnTo>
                  <a:pt x="6" y="66"/>
                </a:lnTo>
                <a:lnTo>
                  <a:pt x="4" y="62"/>
                </a:lnTo>
                <a:lnTo>
                  <a:pt x="3" y="58"/>
                </a:lnTo>
                <a:lnTo>
                  <a:pt x="2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2" y="36"/>
                </a:lnTo>
                <a:lnTo>
                  <a:pt x="3" y="32"/>
                </a:lnTo>
                <a:lnTo>
                  <a:pt x="4" y="28"/>
                </a:lnTo>
                <a:lnTo>
                  <a:pt x="6" y="24"/>
                </a:lnTo>
                <a:lnTo>
                  <a:pt x="8" y="20"/>
                </a:lnTo>
                <a:lnTo>
                  <a:pt x="11" y="16"/>
                </a:lnTo>
                <a:lnTo>
                  <a:pt x="14" y="13"/>
                </a:lnTo>
                <a:lnTo>
                  <a:pt x="17" y="10"/>
                </a:lnTo>
                <a:lnTo>
                  <a:pt x="21" y="7"/>
                </a:lnTo>
                <a:lnTo>
                  <a:pt x="24" y="5"/>
                </a:lnTo>
                <a:lnTo>
                  <a:pt x="28" y="3"/>
                </a:lnTo>
                <a:lnTo>
                  <a:pt x="32" y="2"/>
                </a:lnTo>
                <a:lnTo>
                  <a:pt x="37" y="1"/>
                </a:lnTo>
                <a:lnTo>
                  <a:pt x="42" y="0"/>
                </a:lnTo>
                <a:lnTo>
                  <a:pt x="46" y="0"/>
                </a:lnTo>
                <a:lnTo>
                  <a:pt x="46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7" name="Oval 177"/>
          <p:cNvSpPr>
            <a:spLocks noChangeArrowheads="1"/>
          </p:cNvSpPr>
          <p:nvPr/>
        </p:nvSpPr>
        <p:spPr bwMode="auto">
          <a:xfrm>
            <a:off x="7604125" y="3967163"/>
            <a:ext cx="142875" cy="142875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8" name="Freeform 178"/>
          <p:cNvSpPr>
            <a:spLocks/>
          </p:cNvSpPr>
          <p:nvPr/>
        </p:nvSpPr>
        <p:spPr bwMode="auto">
          <a:xfrm>
            <a:off x="7599363" y="3962400"/>
            <a:ext cx="142875" cy="142875"/>
          </a:xfrm>
          <a:custGeom>
            <a:avLst/>
            <a:gdLst>
              <a:gd name="T0" fmla="*/ 49 w 90"/>
              <a:gd name="T1" fmla="*/ 0 h 90"/>
              <a:gd name="T2" fmla="*/ 58 w 90"/>
              <a:gd name="T3" fmla="*/ 2 h 90"/>
              <a:gd name="T4" fmla="*/ 67 w 90"/>
              <a:gd name="T5" fmla="*/ 5 h 90"/>
              <a:gd name="T6" fmla="*/ 74 w 90"/>
              <a:gd name="T7" fmla="*/ 10 h 90"/>
              <a:gd name="T8" fmla="*/ 80 w 90"/>
              <a:gd name="T9" fmla="*/ 16 h 90"/>
              <a:gd name="T10" fmla="*/ 85 w 90"/>
              <a:gd name="T11" fmla="*/ 24 h 90"/>
              <a:gd name="T12" fmla="*/ 88 w 90"/>
              <a:gd name="T13" fmla="*/ 32 h 90"/>
              <a:gd name="T14" fmla="*/ 90 w 90"/>
              <a:gd name="T15" fmla="*/ 40 h 90"/>
              <a:gd name="T16" fmla="*/ 90 w 90"/>
              <a:gd name="T17" fmla="*/ 49 h 90"/>
              <a:gd name="T18" fmla="*/ 88 w 90"/>
              <a:gd name="T19" fmla="*/ 58 h 90"/>
              <a:gd name="T20" fmla="*/ 85 w 90"/>
              <a:gd name="T21" fmla="*/ 66 h 90"/>
              <a:gd name="T22" fmla="*/ 80 w 90"/>
              <a:gd name="T23" fmla="*/ 73 h 90"/>
              <a:gd name="T24" fmla="*/ 74 w 90"/>
              <a:gd name="T25" fmla="*/ 79 h 90"/>
              <a:gd name="T26" fmla="*/ 67 w 90"/>
              <a:gd name="T27" fmla="*/ 84 h 90"/>
              <a:gd name="T28" fmla="*/ 58 w 90"/>
              <a:gd name="T29" fmla="*/ 88 h 90"/>
              <a:gd name="T30" fmla="*/ 49 w 90"/>
              <a:gd name="T31" fmla="*/ 90 h 90"/>
              <a:gd name="T32" fmla="*/ 41 w 90"/>
              <a:gd name="T33" fmla="*/ 90 h 90"/>
              <a:gd name="T34" fmla="*/ 32 w 90"/>
              <a:gd name="T35" fmla="*/ 88 h 90"/>
              <a:gd name="T36" fmla="*/ 23 w 90"/>
              <a:gd name="T37" fmla="*/ 84 h 90"/>
              <a:gd name="T38" fmla="*/ 16 w 90"/>
              <a:gd name="T39" fmla="*/ 79 h 90"/>
              <a:gd name="T40" fmla="*/ 10 w 90"/>
              <a:gd name="T41" fmla="*/ 73 h 90"/>
              <a:gd name="T42" fmla="*/ 5 w 90"/>
              <a:gd name="T43" fmla="*/ 66 h 90"/>
              <a:gd name="T44" fmla="*/ 2 w 90"/>
              <a:gd name="T45" fmla="*/ 58 h 90"/>
              <a:gd name="T46" fmla="*/ 0 w 90"/>
              <a:gd name="T47" fmla="*/ 49 h 90"/>
              <a:gd name="T48" fmla="*/ 0 w 90"/>
              <a:gd name="T49" fmla="*/ 40 h 90"/>
              <a:gd name="T50" fmla="*/ 2 w 90"/>
              <a:gd name="T51" fmla="*/ 32 h 90"/>
              <a:gd name="T52" fmla="*/ 5 w 90"/>
              <a:gd name="T53" fmla="*/ 24 h 90"/>
              <a:gd name="T54" fmla="*/ 10 w 90"/>
              <a:gd name="T55" fmla="*/ 16 h 90"/>
              <a:gd name="T56" fmla="*/ 16 w 90"/>
              <a:gd name="T57" fmla="*/ 10 h 90"/>
              <a:gd name="T58" fmla="*/ 23 w 90"/>
              <a:gd name="T59" fmla="*/ 5 h 90"/>
              <a:gd name="T60" fmla="*/ 32 w 90"/>
              <a:gd name="T61" fmla="*/ 2 h 90"/>
              <a:gd name="T62" fmla="*/ 41 w 90"/>
              <a:gd name="T63" fmla="*/ 0 h 90"/>
              <a:gd name="T64" fmla="*/ 45 w 90"/>
              <a:gd name="T65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49" y="0"/>
                </a:lnTo>
                <a:lnTo>
                  <a:pt x="54" y="1"/>
                </a:lnTo>
                <a:lnTo>
                  <a:pt x="58" y="2"/>
                </a:lnTo>
                <a:lnTo>
                  <a:pt x="63" y="3"/>
                </a:lnTo>
                <a:lnTo>
                  <a:pt x="67" y="5"/>
                </a:lnTo>
                <a:lnTo>
                  <a:pt x="70" y="7"/>
                </a:lnTo>
                <a:lnTo>
                  <a:pt x="74" y="10"/>
                </a:lnTo>
                <a:lnTo>
                  <a:pt x="77" y="13"/>
                </a:lnTo>
                <a:lnTo>
                  <a:pt x="80" y="16"/>
                </a:lnTo>
                <a:lnTo>
                  <a:pt x="83" y="20"/>
                </a:lnTo>
                <a:lnTo>
                  <a:pt x="85" y="24"/>
                </a:lnTo>
                <a:lnTo>
                  <a:pt x="87" y="28"/>
                </a:lnTo>
                <a:lnTo>
                  <a:pt x="88" y="32"/>
                </a:lnTo>
                <a:lnTo>
                  <a:pt x="89" y="36"/>
                </a:lnTo>
                <a:lnTo>
                  <a:pt x="90" y="40"/>
                </a:lnTo>
                <a:lnTo>
                  <a:pt x="90" y="45"/>
                </a:lnTo>
                <a:lnTo>
                  <a:pt x="90" y="49"/>
                </a:lnTo>
                <a:lnTo>
                  <a:pt x="89" y="54"/>
                </a:lnTo>
                <a:lnTo>
                  <a:pt x="88" y="58"/>
                </a:lnTo>
                <a:lnTo>
                  <a:pt x="87" y="62"/>
                </a:lnTo>
                <a:lnTo>
                  <a:pt x="85" y="66"/>
                </a:lnTo>
                <a:lnTo>
                  <a:pt x="83" y="70"/>
                </a:lnTo>
                <a:lnTo>
                  <a:pt x="80" y="73"/>
                </a:lnTo>
                <a:lnTo>
                  <a:pt x="77" y="76"/>
                </a:lnTo>
                <a:lnTo>
                  <a:pt x="74" y="79"/>
                </a:lnTo>
                <a:lnTo>
                  <a:pt x="70" y="82"/>
                </a:lnTo>
                <a:lnTo>
                  <a:pt x="67" y="84"/>
                </a:lnTo>
                <a:lnTo>
                  <a:pt x="63" y="87"/>
                </a:lnTo>
                <a:lnTo>
                  <a:pt x="58" y="88"/>
                </a:lnTo>
                <a:lnTo>
                  <a:pt x="54" y="89"/>
                </a:lnTo>
                <a:lnTo>
                  <a:pt x="49" y="90"/>
                </a:lnTo>
                <a:lnTo>
                  <a:pt x="45" y="90"/>
                </a:lnTo>
                <a:lnTo>
                  <a:pt x="41" y="90"/>
                </a:lnTo>
                <a:lnTo>
                  <a:pt x="36" y="89"/>
                </a:lnTo>
                <a:lnTo>
                  <a:pt x="32" y="88"/>
                </a:lnTo>
                <a:lnTo>
                  <a:pt x="28" y="87"/>
                </a:lnTo>
                <a:lnTo>
                  <a:pt x="23" y="84"/>
                </a:lnTo>
                <a:lnTo>
                  <a:pt x="20" y="82"/>
                </a:lnTo>
                <a:lnTo>
                  <a:pt x="16" y="79"/>
                </a:lnTo>
                <a:lnTo>
                  <a:pt x="13" y="76"/>
                </a:lnTo>
                <a:lnTo>
                  <a:pt x="10" y="73"/>
                </a:lnTo>
                <a:lnTo>
                  <a:pt x="7" y="70"/>
                </a:lnTo>
                <a:lnTo>
                  <a:pt x="5" y="66"/>
                </a:lnTo>
                <a:lnTo>
                  <a:pt x="3" y="62"/>
                </a:lnTo>
                <a:lnTo>
                  <a:pt x="2" y="58"/>
                </a:lnTo>
                <a:lnTo>
                  <a:pt x="1" y="54"/>
                </a:lnTo>
                <a:lnTo>
                  <a:pt x="0" y="49"/>
                </a:lnTo>
                <a:lnTo>
                  <a:pt x="0" y="45"/>
                </a:lnTo>
                <a:lnTo>
                  <a:pt x="0" y="40"/>
                </a:lnTo>
                <a:lnTo>
                  <a:pt x="1" y="36"/>
                </a:lnTo>
                <a:lnTo>
                  <a:pt x="2" y="32"/>
                </a:lnTo>
                <a:lnTo>
                  <a:pt x="3" y="28"/>
                </a:lnTo>
                <a:lnTo>
                  <a:pt x="5" y="24"/>
                </a:lnTo>
                <a:lnTo>
                  <a:pt x="7" y="20"/>
                </a:lnTo>
                <a:lnTo>
                  <a:pt x="10" y="16"/>
                </a:lnTo>
                <a:lnTo>
                  <a:pt x="13" y="13"/>
                </a:lnTo>
                <a:lnTo>
                  <a:pt x="16" y="10"/>
                </a:lnTo>
                <a:lnTo>
                  <a:pt x="20" y="7"/>
                </a:lnTo>
                <a:lnTo>
                  <a:pt x="23" y="5"/>
                </a:lnTo>
                <a:lnTo>
                  <a:pt x="28" y="3"/>
                </a:lnTo>
                <a:lnTo>
                  <a:pt x="32" y="2"/>
                </a:lnTo>
                <a:lnTo>
                  <a:pt x="36" y="1"/>
                </a:lnTo>
                <a:lnTo>
                  <a:pt x="41" y="0"/>
                </a:lnTo>
                <a:lnTo>
                  <a:pt x="45" y="0"/>
                </a:lnTo>
                <a:lnTo>
                  <a:pt x="45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699" name="Rectangle 179"/>
          <p:cNvSpPr>
            <a:spLocks noChangeArrowheads="1"/>
          </p:cNvSpPr>
          <p:nvPr/>
        </p:nvSpPr>
        <p:spPr bwMode="auto">
          <a:xfrm>
            <a:off x="6934200" y="4648200"/>
            <a:ext cx="16287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aggregated </a:t>
            </a:r>
          </a:p>
          <a:p>
            <a:r>
              <a:rPr lang="en-US" sz="2400">
                <a:solidFill>
                  <a:srgbClr val="000000"/>
                </a:solidFill>
              </a:rPr>
              <a:t>particles</a:t>
            </a:r>
            <a:endParaRPr lang="en-US" sz="2400"/>
          </a:p>
        </p:txBody>
      </p:sp>
      <p:sp>
        <p:nvSpPr>
          <p:cNvPr id="619700" name="Oval 180"/>
          <p:cNvSpPr>
            <a:spLocks noChangeArrowheads="1"/>
          </p:cNvSpPr>
          <p:nvPr/>
        </p:nvSpPr>
        <p:spPr bwMode="auto">
          <a:xfrm>
            <a:off x="2478088" y="39957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1" name="Freeform 181"/>
          <p:cNvSpPr>
            <a:spLocks/>
          </p:cNvSpPr>
          <p:nvPr/>
        </p:nvSpPr>
        <p:spPr bwMode="auto">
          <a:xfrm>
            <a:off x="2473325" y="39909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29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29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29"/>
                </a:lnTo>
                <a:lnTo>
                  <a:pt x="44" y="31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1"/>
                </a:lnTo>
                <a:lnTo>
                  <a:pt x="1" y="29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02" name="Line 182"/>
          <p:cNvSpPr>
            <a:spLocks noChangeShapeType="1"/>
          </p:cNvSpPr>
          <p:nvPr/>
        </p:nvSpPr>
        <p:spPr bwMode="auto">
          <a:xfrm flipV="1">
            <a:off x="2301875" y="41862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3" name="Freeform 183"/>
          <p:cNvSpPr>
            <a:spLocks/>
          </p:cNvSpPr>
          <p:nvPr/>
        </p:nvSpPr>
        <p:spPr bwMode="auto">
          <a:xfrm>
            <a:off x="2355850" y="41227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4" name="Freeform 184"/>
          <p:cNvSpPr>
            <a:spLocks/>
          </p:cNvSpPr>
          <p:nvPr/>
        </p:nvSpPr>
        <p:spPr bwMode="auto">
          <a:xfrm>
            <a:off x="2365375" y="38528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5" name="Line 185"/>
          <p:cNvSpPr>
            <a:spLocks noChangeShapeType="1"/>
          </p:cNvSpPr>
          <p:nvPr/>
        </p:nvSpPr>
        <p:spPr bwMode="auto">
          <a:xfrm>
            <a:off x="2301875" y="3725863"/>
            <a:ext cx="103188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6" name="Line 186"/>
          <p:cNvSpPr>
            <a:spLocks noChangeShapeType="1"/>
          </p:cNvSpPr>
          <p:nvPr/>
        </p:nvSpPr>
        <p:spPr bwMode="auto">
          <a:xfrm>
            <a:off x="2605088" y="41862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7" name="Freeform 187"/>
          <p:cNvSpPr>
            <a:spLocks/>
          </p:cNvSpPr>
          <p:nvPr/>
        </p:nvSpPr>
        <p:spPr bwMode="auto">
          <a:xfrm>
            <a:off x="2541588" y="41227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8" name="Freeform 188"/>
          <p:cNvSpPr>
            <a:spLocks/>
          </p:cNvSpPr>
          <p:nvPr/>
        </p:nvSpPr>
        <p:spPr bwMode="auto">
          <a:xfrm>
            <a:off x="2619375" y="38671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09" name="Line 189"/>
          <p:cNvSpPr>
            <a:spLocks noChangeShapeType="1"/>
          </p:cNvSpPr>
          <p:nvPr/>
        </p:nvSpPr>
        <p:spPr bwMode="auto">
          <a:xfrm flipV="1">
            <a:off x="2697163" y="38036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0" name="Oval 190"/>
          <p:cNvSpPr>
            <a:spLocks noChangeArrowheads="1"/>
          </p:cNvSpPr>
          <p:nvPr/>
        </p:nvSpPr>
        <p:spPr bwMode="auto">
          <a:xfrm>
            <a:off x="2478088" y="39957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1" name="Freeform 191"/>
          <p:cNvSpPr>
            <a:spLocks/>
          </p:cNvSpPr>
          <p:nvPr/>
        </p:nvSpPr>
        <p:spPr bwMode="auto">
          <a:xfrm>
            <a:off x="2473325" y="39909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29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29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29"/>
                </a:lnTo>
                <a:lnTo>
                  <a:pt x="44" y="31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1"/>
                </a:lnTo>
                <a:lnTo>
                  <a:pt x="1" y="29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12" name="Line 192"/>
          <p:cNvSpPr>
            <a:spLocks noChangeShapeType="1"/>
          </p:cNvSpPr>
          <p:nvPr/>
        </p:nvSpPr>
        <p:spPr bwMode="auto">
          <a:xfrm flipV="1">
            <a:off x="2301875" y="41862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3" name="Freeform 193"/>
          <p:cNvSpPr>
            <a:spLocks/>
          </p:cNvSpPr>
          <p:nvPr/>
        </p:nvSpPr>
        <p:spPr bwMode="auto">
          <a:xfrm>
            <a:off x="2355850" y="41227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4" name="Freeform 194"/>
          <p:cNvSpPr>
            <a:spLocks/>
          </p:cNvSpPr>
          <p:nvPr/>
        </p:nvSpPr>
        <p:spPr bwMode="auto">
          <a:xfrm>
            <a:off x="2365375" y="38528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5" name="Line 195"/>
          <p:cNvSpPr>
            <a:spLocks noChangeShapeType="1"/>
          </p:cNvSpPr>
          <p:nvPr/>
        </p:nvSpPr>
        <p:spPr bwMode="auto">
          <a:xfrm>
            <a:off x="2301875" y="3725863"/>
            <a:ext cx="103188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6" name="Line 196"/>
          <p:cNvSpPr>
            <a:spLocks noChangeShapeType="1"/>
          </p:cNvSpPr>
          <p:nvPr/>
        </p:nvSpPr>
        <p:spPr bwMode="auto">
          <a:xfrm>
            <a:off x="2605088" y="41862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7" name="Freeform 197"/>
          <p:cNvSpPr>
            <a:spLocks/>
          </p:cNvSpPr>
          <p:nvPr/>
        </p:nvSpPr>
        <p:spPr bwMode="auto">
          <a:xfrm>
            <a:off x="2541588" y="41227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8" name="Freeform 198"/>
          <p:cNvSpPr>
            <a:spLocks/>
          </p:cNvSpPr>
          <p:nvPr/>
        </p:nvSpPr>
        <p:spPr bwMode="auto">
          <a:xfrm>
            <a:off x="2619375" y="38671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19" name="Line 199"/>
          <p:cNvSpPr>
            <a:spLocks noChangeShapeType="1"/>
          </p:cNvSpPr>
          <p:nvPr/>
        </p:nvSpPr>
        <p:spPr bwMode="auto">
          <a:xfrm flipV="1">
            <a:off x="2697163" y="38036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0" name="Oval 200"/>
          <p:cNvSpPr>
            <a:spLocks noChangeArrowheads="1"/>
          </p:cNvSpPr>
          <p:nvPr/>
        </p:nvSpPr>
        <p:spPr bwMode="auto">
          <a:xfrm>
            <a:off x="2478088" y="31321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1" name="Freeform 201"/>
          <p:cNvSpPr>
            <a:spLocks/>
          </p:cNvSpPr>
          <p:nvPr/>
        </p:nvSpPr>
        <p:spPr bwMode="auto">
          <a:xfrm>
            <a:off x="2473325" y="31273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30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30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22" name="Line 202"/>
          <p:cNvSpPr>
            <a:spLocks noChangeShapeType="1"/>
          </p:cNvSpPr>
          <p:nvPr/>
        </p:nvSpPr>
        <p:spPr bwMode="auto">
          <a:xfrm flipV="1">
            <a:off x="2301875" y="33226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3" name="Freeform 203"/>
          <p:cNvSpPr>
            <a:spLocks/>
          </p:cNvSpPr>
          <p:nvPr/>
        </p:nvSpPr>
        <p:spPr bwMode="auto">
          <a:xfrm>
            <a:off x="2355850" y="32591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4" name="Freeform 204"/>
          <p:cNvSpPr>
            <a:spLocks/>
          </p:cNvSpPr>
          <p:nvPr/>
        </p:nvSpPr>
        <p:spPr bwMode="auto">
          <a:xfrm>
            <a:off x="2365375" y="29892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5" name="Line 205"/>
          <p:cNvSpPr>
            <a:spLocks noChangeShapeType="1"/>
          </p:cNvSpPr>
          <p:nvPr/>
        </p:nvSpPr>
        <p:spPr bwMode="auto">
          <a:xfrm>
            <a:off x="2301875" y="2862263"/>
            <a:ext cx="103188" cy="153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6" name="Line 206"/>
          <p:cNvSpPr>
            <a:spLocks noChangeShapeType="1"/>
          </p:cNvSpPr>
          <p:nvPr/>
        </p:nvSpPr>
        <p:spPr bwMode="auto">
          <a:xfrm>
            <a:off x="2605088" y="33226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7" name="Freeform 207"/>
          <p:cNvSpPr>
            <a:spLocks/>
          </p:cNvSpPr>
          <p:nvPr/>
        </p:nvSpPr>
        <p:spPr bwMode="auto">
          <a:xfrm>
            <a:off x="2541588" y="32591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8" name="Freeform 208"/>
          <p:cNvSpPr>
            <a:spLocks/>
          </p:cNvSpPr>
          <p:nvPr/>
        </p:nvSpPr>
        <p:spPr bwMode="auto">
          <a:xfrm>
            <a:off x="2619375" y="30035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29" name="Line 209"/>
          <p:cNvSpPr>
            <a:spLocks noChangeShapeType="1"/>
          </p:cNvSpPr>
          <p:nvPr/>
        </p:nvSpPr>
        <p:spPr bwMode="auto">
          <a:xfrm flipV="1">
            <a:off x="2697163" y="29400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0" name="Oval 210"/>
          <p:cNvSpPr>
            <a:spLocks noChangeArrowheads="1"/>
          </p:cNvSpPr>
          <p:nvPr/>
        </p:nvSpPr>
        <p:spPr bwMode="auto">
          <a:xfrm>
            <a:off x="2478088" y="3132138"/>
            <a:ext cx="73025" cy="73025"/>
          </a:xfrm>
          <a:prstGeom prst="ellipse">
            <a:avLst/>
          </a:prstGeom>
          <a:solidFill>
            <a:srgbClr val="FF7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1" name="Freeform 211"/>
          <p:cNvSpPr>
            <a:spLocks/>
          </p:cNvSpPr>
          <p:nvPr/>
        </p:nvSpPr>
        <p:spPr bwMode="auto">
          <a:xfrm>
            <a:off x="2473325" y="3127375"/>
            <a:ext cx="73025" cy="73025"/>
          </a:xfrm>
          <a:custGeom>
            <a:avLst/>
            <a:gdLst>
              <a:gd name="T0" fmla="*/ 25 w 46"/>
              <a:gd name="T1" fmla="*/ 0 h 46"/>
              <a:gd name="T2" fmla="*/ 30 w 46"/>
              <a:gd name="T3" fmla="*/ 1 h 46"/>
              <a:gd name="T4" fmla="*/ 34 w 46"/>
              <a:gd name="T5" fmla="*/ 3 h 46"/>
              <a:gd name="T6" fmla="*/ 38 w 46"/>
              <a:gd name="T7" fmla="*/ 5 h 46"/>
              <a:gd name="T8" fmla="*/ 41 w 46"/>
              <a:gd name="T9" fmla="*/ 8 h 46"/>
              <a:gd name="T10" fmla="*/ 43 w 46"/>
              <a:gd name="T11" fmla="*/ 12 h 46"/>
              <a:gd name="T12" fmla="*/ 45 w 46"/>
              <a:gd name="T13" fmla="*/ 16 h 46"/>
              <a:gd name="T14" fmla="*/ 46 w 46"/>
              <a:gd name="T15" fmla="*/ 20 h 46"/>
              <a:gd name="T16" fmla="*/ 46 w 46"/>
              <a:gd name="T17" fmla="*/ 25 h 46"/>
              <a:gd name="T18" fmla="*/ 45 w 46"/>
              <a:gd name="T19" fmla="*/ 30 h 46"/>
              <a:gd name="T20" fmla="*/ 43 w 46"/>
              <a:gd name="T21" fmla="*/ 34 h 46"/>
              <a:gd name="T22" fmla="*/ 41 w 46"/>
              <a:gd name="T23" fmla="*/ 38 h 46"/>
              <a:gd name="T24" fmla="*/ 38 w 46"/>
              <a:gd name="T25" fmla="*/ 41 h 46"/>
              <a:gd name="T26" fmla="*/ 34 w 46"/>
              <a:gd name="T27" fmla="*/ 43 h 46"/>
              <a:gd name="T28" fmla="*/ 30 w 46"/>
              <a:gd name="T29" fmla="*/ 45 h 46"/>
              <a:gd name="T30" fmla="*/ 25 w 46"/>
              <a:gd name="T31" fmla="*/ 46 h 46"/>
              <a:gd name="T32" fmla="*/ 20 w 46"/>
              <a:gd name="T33" fmla="*/ 46 h 46"/>
              <a:gd name="T34" fmla="*/ 16 w 46"/>
              <a:gd name="T35" fmla="*/ 45 h 46"/>
              <a:gd name="T36" fmla="*/ 12 w 46"/>
              <a:gd name="T37" fmla="*/ 43 h 46"/>
              <a:gd name="T38" fmla="*/ 8 w 46"/>
              <a:gd name="T39" fmla="*/ 41 h 46"/>
              <a:gd name="T40" fmla="*/ 5 w 46"/>
              <a:gd name="T41" fmla="*/ 38 h 46"/>
              <a:gd name="T42" fmla="*/ 3 w 46"/>
              <a:gd name="T43" fmla="*/ 34 h 46"/>
              <a:gd name="T44" fmla="*/ 1 w 46"/>
              <a:gd name="T45" fmla="*/ 30 h 46"/>
              <a:gd name="T46" fmla="*/ 0 w 46"/>
              <a:gd name="T47" fmla="*/ 25 h 46"/>
              <a:gd name="T48" fmla="*/ 0 w 46"/>
              <a:gd name="T49" fmla="*/ 20 h 46"/>
              <a:gd name="T50" fmla="*/ 1 w 46"/>
              <a:gd name="T51" fmla="*/ 16 h 46"/>
              <a:gd name="T52" fmla="*/ 3 w 46"/>
              <a:gd name="T53" fmla="*/ 12 h 46"/>
              <a:gd name="T54" fmla="*/ 5 w 46"/>
              <a:gd name="T55" fmla="*/ 8 h 46"/>
              <a:gd name="T56" fmla="*/ 8 w 46"/>
              <a:gd name="T57" fmla="*/ 5 h 46"/>
              <a:gd name="T58" fmla="*/ 12 w 46"/>
              <a:gd name="T59" fmla="*/ 3 h 46"/>
              <a:gd name="T60" fmla="*/ 16 w 46"/>
              <a:gd name="T61" fmla="*/ 1 h 46"/>
              <a:gd name="T62" fmla="*/ 20 w 46"/>
              <a:gd name="T63" fmla="*/ 0 h 46"/>
              <a:gd name="T64" fmla="*/ 23 w 46"/>
              <a:gd name="T65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6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0"/>
                </a:lnTo>
                <a:lnTo>
                  <a:pt x="43" y="12"/>
                </a:lnTo>
                <a:lnTo>
                  <a:pt x="44" y="14"/>
                </a:lnTo>
                <a:lnTo>
                  <a:pt x="45" y="16"/>
                </a:lnTo>
                <a:lnTo>
                  <a:pt x="46" y="18"/>
                </a:lnTo>
                <a:lnTo>
                  <a:pt x="46" y="20"/>
                </a:lnTo>
                <a:lnTo>
                  <a:pt x="46" y="23"/>
                </a:lnTo>
                <a:lnTo>
                  <a:pt x="46" y="25"/>
                </a:lnTo>
                <a:lnTo>
                  <a:pt x="46" y="27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4"/>
                </a:lnTo>
                <a:lnTo>
                  <a:pt x="30" y="45"/>
                </a:lnTo>
                <a:lnTo>
                  <a:pt x="27" y="46"/>
                </a:lnTo>
                <a:lnTo>
                  <a:pt x="25" y="46"/>
                </a:lnTo>
                <a:lnTo>
                  <a:pt x="23" y="46"/>
                </a:lnTo>
                <a:lnTo>
                  <a:pt x="20" y="46"/>
                </a:lnTo>
                <a:lnTo>
                  <a:pt x="18" y="46"/>
                </a:lnTo>
                <a:lnTo>
                  <a:pt x="16" y="45"/>
                </a:lnTo>
                <a:lnTo>
                  <a:pt x="14" y="44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7"/>
                </a:lnTo>
                <a:lnTo>
                  <a:pt x="0" y="25"/>
                </a:lnTo>
                <a:lnTo>
                  <a:pt x="0" y="23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32" name="Line 212"/>
          <p:cNvSpPr>
            <a:spLocks noChangeShapeType="1"/>
          </p:cNvSpPr>
          <p:nvPr/>
        </p:nvSpPr>
        <p:spPr bwMode="auto">
          <a:xfrm flipV="1">
            <a:off x="2301875" y="3322638"/>
            <a:ext cx="87313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3" name="Freeform 213"/>
          <p:cNvSpPr>
            <a:spLocks/>
          </p:cNvSpPr>
          <p:nvPr/>
        </p:nvSpPr>
        <p:spPr bwMode="auto">
          <a:xfrm>
            <a:off x="2355850" y="3259138"/>
            <a:ext cx="106363" cy="109537"/>
          </a:xfrm>
          <a:custGeom>
            <a:avLst/>
            <a:gdLst>
              <a:gd name="T0" fmla="*/ 45 w 67"/>
              <a:gd name="T1" fmla="*/ 69 h 69"/>
              <a:gd name="T2" fmla="*/ 67 w 67"/>
              <a:gd name="T3" fmla="*/ 0 h 69"/>
              <a:gd name="T4" fmla="*/ 0 w 67"/>
              <a:gd name="T5" fmla="*/ 24 h 69"/>
              <a:gd name="T6" fmla="*/ 45 w 67"/>
              <a:gd name="T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69">
                <a:moveTo>
                  <a:pt x="45" y="69"/>
                </a:moveTo>
                <a:lnTo>
                  <a:pt x="67" y="0"/>
                </a:lnTo>
                <a:lnTo>
                  <a:pt x="0" y="24"/>
                </a:lnTo>
                <a:lnTo>
                  <a:pt x="45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4" name="Freeform 214"/>
          <p:cNvSpPr>
            <a:spLocks/>
          </p:cNvSpPr>
          <p:nvPr/>
        </p:nvSpPr>
        <p:spPr bwMode="auto">
          <a:xfrm>
            <a:off x="2365375" y="2989263"/>
            <a:ext cx="96838" cy="112712"/>
          </a:xfrm>
          <a:custGeom>
            <a:avLst/>
            <a:gdLst>
              <a:gd name="T0" fmla="*/ 0 w 61"/>
              <a:gd name="T1" fmla="*/ 35 h 71"/>
              <a:gd name="T2" fmla="*/ 61 w 61"/>
              <a:gd name="T3" fmla="*/ 71 h 71"/>
              <a:gd name="T4" fmla="*/ 53 w 61"/>
              <a:gd name="T5" fmla="*/ 0 h 71"/>
              <a:gd name="T6" fmla="*/ 0 w 61"/>
              <a:gd name="T7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71">
                <a:moveTo>
                  <a:pt x="0" y="35"/>
                </a:moveTo>
                <a:lnTo>
                  <a:pt x="61" y="71"/>
                </a:lnTo>
                <a:lnTo>
                  <a:pt x="53" y="0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5" name="Line 215"/>
          <p:cNvSpPr>
            <a:spLocks noChangeShapeType="1"/>
          </p:cNvSpPr>
          <p:nvPr/>
        </p:nvSpPr>
        <p:spPr bwMode="auto">
          <a:xfrm>
            <a:off x="2301875" y="2862263"/>
            <a:ext cx="103188" cy="153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6" name="Line 216"/>
          <p:cNvSpPr>
            <a:spLocks noChangeShapeType="1"/>
          </p:cNvSpPr>
          <p:nvPr/>
        </p:nvSpPr>
        <p:spPr bwMode="auto">
          <a:xfrm>
            <a:off x="2605088" y="3322638"/>
            <a:ext cx="88900" cy="88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7" name="Freeform 217"/>
          <p:cNvSpPr>
            <a:spLocks/>
          </p:cNvSpPr>
          <p:nvPr/>
        </p:nvSpPr>
        <p:spPr bwMode="auto">
          <a:xfrm>
            <a:off x="2541588" y="3259138"/>
            <a:ext cx="109537" cy="109537"/>
          </a:xfrm>
          <a:custGeom>
            <a:avLst/>
            <a:gdLst>
              <a:gd name="T0" fmla="*/ 69 w 69"/>
              <a:gd name="T1" fmla="*/ 24 h 69"/>
              <a:gd name="T2" fmla="*/ 0 w 69"/>
              <a:gd name="T3" fmla="*/ 0 h 69"/>
              <a:gd name="T4" fmla="*/ 24 w 69"/>
              <a:gd name="T5" fmla="*/ 69 h 69"/>
              <a:gd name="T6" fmla="*/ 69 w 69"/>
              <a:gd name="T7" fmla="*/ 24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" h="69">
                <a:moveTo>
                  <a:pt x="69" y="24"/>
                </a:moveTo>
                <a:lnTo>
                  <a:pt x="0" y="0"/>
                </a:lnTo>
                <a:lnTo>
                  <a:pt x="24" y="69"/>
                </a:lnTo>
                <a:lnTo>
                  <a:pt x="69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8" name="Freeform 218"/>
          <p:cNvSpPr>
            <a:spLocks/>
          </p:cNvSpPr>
          <p:nvPr/>
        </p:nvSpPr>
        <p:spPr bwMode="auto">
          <a:xfrm>
            <a:off x="2619375" y="3003550"/>
            <a:ext cx="114300" cy="98425"/>
          </a:xfrm>
          <a:custGeom>
            <a:avLst/>
            <a:gdLst>
              <a:gd name="T0" fmla="*/ 37 w 72"/>
              <a:gd name="T1" fmla="*/ 0 h 62"/>
              <a:gd name="T2" fmla="*/ 0 w 72"/>
              <a:gd name="T3" fmla="*/ 62 h 62"/>
              <a:gd name="T4" fmla="*/ 72 w 72"/>
              <a:gd name="T5" fmla="*/ 54 h 62"/>
              <a:gd name="T6" fmla="*/ 37 w 72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" h="62">
                <a:moveTo>
                  <a:pt x="37" y="0"/>
                </a:moveTo>
                <a:lnTo>
                  <a:pt x="0" y="62"/>
                </a:lnTo>
                <a:lnTo>
                  <a:pt x="72" y="54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39" name="Line 219"/>
          <p:cNvSpPr>
            <a:spLocks noChangeShapeType="1"/>
          </p:cNvSpPr>
          <p:nvPr/>
        </p:nvSpPr>
        <p:spPr bwMode="auto">
          <a:xfrm flipV="1">
            <a:off x="2697163" y="2940050"/>
            <a:ext cx="153987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40" name="Oval 220"/>
          <p:cNvSpPr>
            <a:spLocks noChangeArrowheads="1"/>
          </p:cNvSpPr>
          <p:nvPr/>
        </p:nvSpPr>
        <p:spPr bwMode="auto">
          <a:xfrm>
            <a:off x="4189413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1" name="Freeform 221"/>
          <p:cNvSpPr>
            <a:spLocks/>
          </p:cNvSpPr>
          <p:nvPr/>
        </p:nvSpPr>
        <p:spPr bwMode="auto">
          <a:xfrm>
            <a:off x="4184650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0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0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0" y="47"/>
                </a:lnTo>
                <a:lnTo>
                  <a:pt x="18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2" name="Oval 222"/>
          <p:cNvSpPr>
            <a:spLocks noChangeArrowheads="1"/>
          </p:cNvSpPr>
          <p:nvPr/>
        </p:nvSpPr>
        <p:spPr bwMode="auto">
          <a:xfrm>
            <a:off x="4189413" y="3730625"/>
            <a:ext cx="71437" cy="71438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3" name="Freeform 223"/>
          <p:cNvSpPr>
            <a:spLocks/>
          </p:cNvSpPr>
          <p:nvPr/>
        </p:nvSpPr>
        <p:spPr bwMode="auto">
          <a:xfrm>
            <a:off x="4184650" y="3725863"/>
            <a:ext cx="71438" cy="71437"/>
          </a:xfrm>
          <a:custGeom>
            <a:avLst/>
            <a:gdLst>
              <a:gd name="T0" fmla="*/ 25 w 45"/>
              <a:gd name="T1" fmla="*/ 0 h 45"/>
              <a:gd name="T2" fmla="*/ 29 w 45"/>
              <a:gd name="T3" fmla="*/ 1 h 45"/>
              <a:gd name="T4" fmla="*/ 33 w 45"/>
              <a:gd name="T5" fmla="*/ 3 h 45"/>
              <a:gd name="T6" fmla="*/ 37 w 45"/>
              <a:gd name="T7" fmla="*/ 5 h 45"/>
              <a:gd name="T8" fmla="*/ 40 w 45"/>
              <a:gd name="T9" fmla="*/ 8 h 45"/>
              <a:gd name="T10" fmla="*/ 42 w 45"/>
              <a:gd name="T11" fmla="*/ 12 h 45"/>
              <a:gd name="T12" fmla="*/ 44 w 45"/>
              <a:gd name="T13" fmla="*/ 16 h 45"/>
              <a:gd name="T14" fmla="*/ 45 w 45"/>
              <a:gd name="T15" fmla="*/ 20 h 45"/>
              <a:gd name="T16" fmla="*/ 45 w 45"/>
              <a:gd name="T17" fmla="*/ 24 h 45"/>
              <a:gd name="T18" fmla="*/ 44 w 45"/>
              <a:gd name="T19" fmla="*/ 29 h 45"/>
              <a:gd name="T20" fmla="*/ 42 w 45"/>
              <a:gd name="T21" fmla="*/ 33 h 45"/>
              <a:gd name="T22" fmla="*/ 40 w 45"/>
              <a:gd name="T23" fmla="*/ 37 h 45"/>
              <a:gd name="T24" fmla="*/ 37 w 45"/>
              <a:gd name="T25" fmla="*/ 40 h 45"/>
              <a:gd name="T26" fmla="*/ 33 w 45"/>
              <a:gd name="T27" fmla="*/ 42 h 45"/>
              <a:gd name="T28" fmla="*/ 29 w 45"/>
              <a:gd name="T29" fmla="*/ 44 h 45"/>
              <a:gd name="T30" fmla="*/ 25 w 45"/>
              <a:gd name="T31" fmla="*/ 45 h 45"/>
              <a:gd name="T32" fmla="*/ 20 w 45"/>
              <a:gd name="T33" fmla="*/ 45 h 45"/>
              <a:gd name="T34" fmla="*/ 16 w 45"/>
              <a:gd name="T35" fmla="*/ 44 h 45"/>
              <a:gd name="T36" fmla="*/ 12 w 45"/>
              <a:gd name="T37" fmla="*/ 42 h 45"/>
              <a:gd name="T38" fmla="*/ 8 w 45"/>
              <a:gd name="T39" fmla="*/ 40 h 45"/>
              <a:gd name="T40" fmla="*/ 5 w 45"/>
              <a:gd name="T41" fmla="*/ 37 h 45"/>
              <a:gd name="T42" fmla="*/ 3 w 45"/>
              <a:gd name="T43" fmla="*/ 33 h 45"/>
              <a:gd name="T44" fmla="*/ 1 w 45"/>
              <a:gd name="T45" fmla="*/ 29 h 45"/>
              <a:gd name="T46" fmla="*/ 0 w 45"/>
              <a:gd name="T47" fmla="*/ 24 h 45"/>
              <a:gd name="T48" fmla="*/ 0 w 45"/>
              <a:gd name="T49" fmla="*/ 20 h 45"/>
              <a:gd name="T50" fmla="*/ 1 w 45"/>
              <a:gd name="T51" fmla="*/ 16 h 45"/>
              <a:gd name="T52" fmla="*/ 3 w 45"/>
              <a:gd name="T53" fmla="*/ 12 h 45"/>
              <a:gd name="T54" fmla="*/ 5 w 45"/>
              <a:gd name="T55" fmla="*/ 8 h 45"/>
              <a:gd name="T56" fmla="*/ 8 w 45"/>
              <a:gd name="T57" fmla="*/ 5 h 45"/>
              <a:gd name="T58" fmla="*/ 12 w 45"/>
              <a:gd name="T59" fmla="*/ 3 h 45"/>
              <a:gd name="T60" fmla="*/ 16 w 45"/>
              <a:gd name="T61" fmla="*/ 1 h 45"/>
              <a:gd name="T62" fmla="*/ 20 w 45"/>
              <a:gd name="T63" fmla="*/ 0 h 45"/>
              <a:gd name="T64" fmla="*/ 23 w 45"/>
              <a:gd name="T6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5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6"/>
                </a:lnTo>
                <a:lnTo>
                  <a:pt x="40" y="8"/>
                </a:lnTo>
                <a:lnTo>
                  <a:pt x="41" y="10"/>
                </a:lnTo>
                <a:lnTo>
                  <a:pt x="42" y="12"/>
                </a:lnTo>
                <a:lnTo>
                  <a:pt x="43" y="14"/>
                </a:lnTo>
                <a:lnTo>
                  <a:pt x="44" y="16"/>
                </a:lnTo>
                <a:lnTo>
                  <a:pt x="45" y="18"/>
                </a:lnTo>
                <a:lnTo>
                  <a:pt x="45" y="20"/>
                </a:lnTo>
                <a:lnTo>
                  <a:pt x="45" y="22"/>
                </a:lnTo>
                <a:lnTo>
                  <a:pt x="45" y="24"/>
                </a:lnTo>
                <a:lnTo>
                  <a:pt x="45" y="26"/>
                </a:lnTo>
                <a:lnTo>
                  <a:pt x="44" y="29"/>
                </a:lnTo>
                <a:lnTo>
                  <a:pt x="43" y="31"/>
                </a:lnTo>
                <a:lnTo>
                  <a:pt x="42" y="33"/>
                </a:lnTo>
                <a:lnTo>
                  <a:pt x="41" y="35"/>
                </a:lnTo>
                <a:lnTo>
                  <a:pt x="40" y="37"/>
                </a:lnTo>
                <a:lnTo>
                  <a:pt x="39" y="39"/>
                </a:lnTo>
                <a:lnTo>
                  <a:pt x="37" y="40"/>
                </a:lnTo>
                <a:lnTo>
                  <a:pt x="35" y="41"/>
                </a:lnTo>
                <a:lnTo>
                  <a:pt x="33" y="42"/>
                </a:lnTo>
                <a:lnTo>
                  <a:pt x="31" y="43"/>
                </a:lnTo>
                <a:lnTo>
                  <a:pt x="29" y="44"/>
                </a:lnTo>
                <a:lnTo>
                  <a:pt x="27" y="45"/>
                </a:lnTo>
                <a:lnTo>
                  <a:pt x="25" y="45"/>
                </a:lnTo>
                <a:lnTo>
                  <a:pt x="23" y="45"/>
                </a:lnTo>
                <a:lnTo>
                  <a:pt x="20" y="45"/>
                </a:lnTo>
                <a:lnTo>
                  <a:pt x="18" y="45"/>
                </a:lnTo>
                <a:lnTo>
                  <a:pt x="16" y="44"/>
                </a:lnTo>
                <a:lnTo>
                  <a:pt x="14" y="43"/>
                </a:lnTo>
                <a:lnTo>
                  <a:pt x="12" y="42"/>
                </a:lnTo>
                <a:lnTo>
                  <a:pt x="10" y="41"/>
                </a:lnTo>
                <a:lnTo>
                  <a:pt x="8" y="40"/>
                </a:lnTo>
                <a:lnTo>
                  <a:pt x="6" y="39"/>
                </a:lnTo>
                <a:lnTo>
                  <a:pt x="5" y="37"/>
                </a:lnTo>
                <a:lnTo>
                  <a:pt x="4" y="35"/>
                </a:lnTo>
                <a:lnTo>
                  <a:pt x="3" y="33"/>
                </a:lnTo>
                <a:lnTo>
                  <a:pt x="2" y="31"/>
                </a:lnTo>
                <a:lnTo>
                  <a:pt x="1" y="29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6" y="6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4" name="Oval 224"/>
          <p:cNvSpPr>
            <a:spLocks noChangeArrowheads="1"/>
          </p:cNvSpPr>
          <p:nvPr/>
        </p:nvSpPr>
        <p:spPr bwMode="auto">
          <a:xfrm>
            <a:off x="4660900" y="3651250"/>
            <a:ext cx="150813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5" name="Freeform 225"/>
          <p:cNvSpPr>
            <a:spLocks/>
          </p:cNvSpPr>
          <p:nvPr/>
        </p:nvSpPr>
        <p:spPr bwMode="auto">
          <a:xfrm>
            <a:off x="4654550" y="3646488"/>
            <a:ext cx="152400" cy="152400"/>
          </a:xfrm>
          <a:custGeom>
            <a:avLst/>
            <a:gdLst>
              <a:gd name="T0" fmla="*/ 53 w 96"/>
              <a:gd name="T1" fmla="*/ 0 h 96"/>
              <a:gd name="T2" fmla="*/ 62 w 96"/>
              <a:gd name="T3" fmla="*/ 2 h 96"/>
              <a:gd name="T4" fmla="*/ 70 w 96"/>
              <a:gd name="T5" fmla="*/ 5 h 96"/>
              <a:gd name="T6" fmla="*/ 79 w 96"/>
              <a:gd name="T7" fmla="*/ 11 h 96"/>
              <a:gd name="T8" fmla="*/ 86 w 96"/>
              <a:gd name="T9" fmla="*/ 18 h 96"/>
              <a:gd name="T10" fmla="*/ 91 w 96"/>
              <a:gd name="T11" fmla="*/ 26 h 96"/>
              <a:gd name="T12" fmla="*/ 94 w 96"/>
              <a:gd name="T13" fmla="*/ 34 h 96"/>
              <a:gd name="T14" fmla="*/ 96 w 96"/>
              <a:gd name="T15" fmla="*/ 43 h 96"/>
              <a:gd name="T16" fmla="*/ 96 w 96"/>
              <a:gd name="T17" fmla="*/ 53 h 96"/>
              <a:gd name="T18" fmla="*/ 94 w 96"/>
              <a:gd name="T19" fmla="*/ 62 h 96"/>
              <a:gd name="T20" fmla="*/ 91 w 96"/>
              <a:gd name="T21" fmla="*/ 70 h 96"/>
              <a:gd name="T22" fmla="*/ 86 w 96"/>
              <a:gd name="T23" fmla="*/ 79 h 96"/>
              <a:gd name="T24" fmla="*/ 79 w 96"/>
              <a:gd name="T25" fmla="*/ 86 h 96"/>
              <a:gd name="T26" fmla="*/ 70 w 96"/>
              <a:gd name="T27" fmla="*/ 91 h 96"/>
              <a:gd name="T28" fmla="*/ 62 w 96"/>
              <a:gd name="T29" fmla="*/ 94 h 96"/>
              <a:gd name="T30" fmla="*/ 53 w 96"/>
              <a:gd name="T31" fmla="*/ 96 h 96"/>
              <a:gd name="T32" fmla="*/ 44 w 96"/>
              <a:gd name="T33" fmla="*/ 96 h 96"/>
              <a:gd name="T34" fmla="*/ 34 w 96"/>
              <a:gd name="T35" fmla="*/ 94 h 96"/>
              <a:gd name="T36" fmla="*/ 26 w 96"/>
              <a:gd name="T37" fmla="*/ 91 h 96"/>
              <a:gd name="T38" fmla="*/ 18 w 96"/>
              <a:gd name="T39" fmla="*/ 86 h 96"/>
              <a:gd name="T40" fmla="*/ 11 w 96"/>
              <a:gd name="T41" fmla="*/ 79 h 96"/>
              <a:gd name="T42" fmla="*/ 6 w 96"/>
              <a:gd name="T43" fmla="*/ 70 h 96"/>
              <a:gd name="T44" fmla="*/ 2 w 96"/>
              <a:gd name="T45" fmla="*/ 62 h 96"/>
              <a:gd name="T46" fmla="*/ 0 w 96"/>
              <a:gd name="T47" fmla="*/ 53 h 96"/>
              <a:gd name="T48" fmla="*/ 0 w 96"/>
              <a:gd name="T49" fmla="*/ 43 h 96"/>
              <a:gd name="T50" fmla="*/ 2 w 96"/>
              <a:gd name="T51" fmla="*/ 34 h 96"/>
              <a:gd name="T52" fmla="*/ 6 w 96"/>
              <a:gd name="T53" fmla="*/ 26 h 96"/>
              <a:gd name="T54" fmla="*/ 11 w 96"/>
              <a:gd name="T55" fmla="*/ 18 h 96"/>
              <a:gd name="T56" fmla="*/ 18 w 96"/>
              <a:gd name="T57" fmla="*/ 11 h 96"/>
              <a:gd name="T58" fmla="*/ 26 w 96"/>
              <a:gd name="T59" fmla="*/ 5 h 96"/>
              <a:gd name="T60" fmla="*/ 34 w 96"/>
              <a:gd name="T61" fmla="*/ 2 h 96"/>
              <a:gd name="T62" fmla="*/ 44 w 96"/>
              <a:gd name="T63" fmla="*/ 0 h 96"/>
              <a:gd name="T64" fmla="*/ 49 w 96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6" h="96">
                <a:moveTo>
                  <a:pt x="49" y="0"/>
                </a:moveTo>
                <a:lnTo>
                  <a:pt x="53" y="0"/>
                </a:lnTo>
                <a:lnTo>
                  <a:pt x="58" y="1"/>
                </a:lnTo>
                <a:lnTo>
                  <a:pt x="62" y="2"/>
                </a:lnTo>
                <a:lnTo>
                  <a:pt x="66" y="3"/>
                </a:lnTo>
                <a:lnTo>
                  <a:pt x="70" y="5"/>
                </a:lnTo>
                <a:lnTo>
                  <a:pt x="75" y="8"/>
                </a:lnTo>
                <a:lnTo>
                  <a:pt x="79" y="11"/>
                </a:lnTo>
                <a:lnTo>
                  <a:pt x="82" y="15"/>
                </a:lnTo>
                <a:lnTo>
                  <a:pt x="86" y="18"/>
                </a:lnTo>
                <a:lnTo>
                  <a:pt x="88" y="22"/>
                </a:lnTo>
                <a:lnTo>
                  <a:pt x="91" y="26"/>
                </a:lnTo>
                <a:lnTo>
                  <a:pt x="93" y="30"/>
                </a:lnTo>
                <a:lnTo>
                  <a:pt x="94" y="34"/>
                </a:lnTo>
                <a:lnTo>
                  <a:pt x="95" y="38"/>
                </a:lnTo>
                <a:lnTo>
                  <a:pt x="96" y="43"/>
                </a:lnTo>
                <a:lnTo>
                  <a:pt x="96" y="49"/>
                </a:lnTo>
                <a:lnTo>
                  <a:pt x="96" y="53"/>
                </a:lnTo>
                <a:lnTo>
                  <a:pt x="95" y="58"/>
                </a:lnTo>
                <a:lnTo>
                  <a:pt x="94" y="62"/>
                </a:lnTo>
                <a:lnTo>
                  <a:pt x="93" y="66"/>
                </a:lnTo>
                <a:lnTo>
                  <a:pt x="91" y="70"/>
                </a:lnTo>
                <a:lnTo>
                  <a:pt x="88" y="74"/>
                </a:lnTo>
                <a:lnTo>
                  <a:pt x="86" y="79"/>
                </a:lnTo>
                <a:lnTo>
                  <a:pt x="82" y="82"/>
                </a:lnTo>
                <a:lnTo>
                  <a:pt x="79" y="86"/>
                </a:lnTo>
                <a:lnTo>
                  <a:pt x="75" y="88"/>
                </a:lnTo>
                <a:lnTo>
                  <a:pt x="70" y="91"/>
                </a:lnTo>
                <a:lnTo>
                  <a:pt x="66" y="93"/>
                </a:lnTo>
                <a:lnTo>
                  <a:pt x="62" y="94"/>
                </a:lnTo>
                <a:lnTo>
                  <a:pt x="58" y="95"/>
                </a:lnTo>
                <a:lnTo>
                  <a:pt x="53" y="96"/>
                </a:lnTo>
                <a:lnTo>
                  <a:pt x="49" y="96"/>
                </a:lnTo>
                <a:lnTo>
                  <a:pt x="44" y="96"/>
                </a:lnTo>
                <a:lnTo>
                  <a:pt x="39" y="95"/>
                </a:lnTo>
                <a:lnTo>
                  <a:pt x="34" y="94"/>
                </a:lnTo>
                <a:lnTo>
                  <a:pt x="30" y="93"/>
                </a:lnTo>
                <a:lnTo>
                  <a:pt x="26" y="91"/>
                </a:lnTo>
                <a:lnTo>
                  <a:pt x="22" y="88"/>
                </a:lnTo>
                <a:lnTo>
                  <a:pt x="18" y="86"/>
                </a:lnTo>
                <a:lnTo>
                  <a:pt x="15" y="82"/>
                </a:lnTo>
                <a:lnTo>
                  <a:pt x="11" y="79"/>
                </a:lnTo>
                <a:lnTo>
                  <a:pt x="9" y="74"/>
                </a:lnTo>
                <a:lnTo>
                  <a:pt x="6" y="70"/>
                </a:lnTo>
                <a:lnTo>
                  <a:pt x="4" y="66"/>
                </a:lnTo>
                <a:lnTo>
                  <a:pt x="2" y="62"/>
                </a:lnTo>
                <a:lnTo>
                  <a:pt x="1" y="58"/>
                </a:lnTo>
                <a:lnTo>
                  <a:pt x="0" y="53"/>
                </a:lnTo>
                <a:lnTo>
                  <a:pt x="0" y="49"/>
                </a:lnTo>
                <a:lnTo>
                  <a:pt x="0" y="43"/>
                </a:lnTo>
                <a:lnTo>
                  <a:pt x="1" y="38"/>
                </a:lnTo>
                <a:lnTo>
                  <a:pt x="2" y="34"/>
                </a:lnTo>
                <a:lnTo>
                  <a:pt x="4" y="30"/>
                </a:lnTo>
                <a:lnTo>
                  <a:pt x="6" y="26"/>
                </a:lnTo>
                <a:lnTo>
                  <a:pt x="9" y="22"/>
                </a:lnTo>
                <a:lnTo>
                  <a:pt x="11" y="18"/>
                </a:lnTo>
                <a:lnTo>
                  <a:pt x="15" y="15"/>
                </a:lnTo>
                <a:lnTo>
                  <a:pt x="18" y="11"/>
                </a:lnTo>
                <a:lnTo>
                  <a:pt x="22" y="8"/>
                </a:lnTo>
                <a:lnTo>
                  <a:pt x="26" y="5"/>
                </a:lnTo>
                <a:lnTo>
                  <a:pt x="30" y="3"/>
                </a:lnTo>
                <a:lnTo>
                  <a:pt x="34" y="2"/>
                </a:lnTo>
                <a:lnTo>
                  <a:pt x="39" y="1"/>
                </a:lnTo>
                <a:lnTo>
                  <a:pt x="44" y="0"/>
                </a:lnTo>
                <a:lnTo>
                  <a:pt x="49" y="0"/>
                </a:lnTo>
                <a:lnTo>
                  <a:pt x="49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6" name="Line 226"/>
          <p:cNvSpPr>
            <a:spLocks noChangeShapeType="1"/>
          </p:cNvSpPr>
          <p:nvPr/>
        </p:nvSpPr>
        <p:spPr bwMode="auto">
          <a:xfrm>
            <a:off x="4341813" y="3725863"/>
            <a:ext cx="1365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47" name="Freeform 227"/>
          <p:cNvSpPr>
            <a:spLocks/>
          </p:cNvSpPr>
          <p:nvPr/>
        </p:nvSpPr>
        <p:spPr bwMode="auto">
          <a:xfrm>
            <a:off x="4479925" y="3679825"/>
            <a:ext cx="101600" cy="103188"/>
          </a:xfrm>
          <a:custGeom>
            <a:avLst/>
            <a:gdLst>
              <a:gd name="T0" fmla="*/ 0 w 64"/>
              <a:gd name="T1" fmla="*/ 65 h 65"/>
              <a:gd name="T2" fmla="*/ 64 w 64"/>
              <a:gd name="T3" fmla="*/ 32 h 65"/>
              <a:gd name="T4" fmla="*/ 0 w 64"/>
              <a:gd name="T5" fmla="*/ 0 h 65"/>
              <a:gd name="T6" fmla="*/ 0 w 64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5">
                <a:moveTo>
                  <a:pt x="0" y="65"/>
                </a:moveTo>
                <a:lnTo>
                  <a:pt x="64" y="32"/>
                </a:lnTo>
                <a:lnTo>
                  <a:pt x="0" y="0"/>
                </a:lnTo>
                <a:lnTo>
                  <a:pt x="0" y="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48" name="Oval 228"/>
          <p:cNvSpPr>
            <a:spLocks noChangeArrowheads="1"/>
          </p:cNvSpPr>
          <p:nvPr/>
        </p:nvSpPr>
        <p:spPr bwMode="auto">
          <a:xfrm>
            <a:off x="4189413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49" name="Freeform 229"/>
          <p:cNvSpPr>
            <a:spLocks/>
          </p:cNvSpPr>
          <p:nvPr/>
        </p:nvSpPr>
        <p:spPr bwMode="auto">
          <a:xfrm>
            <a:off x="4184650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0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0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0" y="47"/>
                </a:lnTo>
                <a:lnTo>
                  <a:pt x="18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0" name="Oval 230"/>
          <p:cNvSpPr>
            <a:spLocks noChangeArrowheads="1"/>
          </p:cNvSpPr>
          <p:nvPr/>
        </p:nvSpPr>
        <p:spPr bwMode="auto">
          <a:xfrm>
            <a:off x="4189413" y="3730625"/>
            <a:ext cx="71437" cy="71438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1" name="Freeform 231"/>
          <p:cNvSpPr>
            <a:spLocks/>
          </p:cNvSpPr>
          <p:nvPr/>
        </p:nvSpPr>
        <p:spPr bwMode="auto">
          <a:xfrm>
            <a:off x="4184650" y="3725863"/>
            <a:ext cx="71438" cy="71437"/>
          </a:xfrm>
          <a:custGeom>
            <a:avLst/>
            <a:gdLst>
              <a:gd name="T0" fmla="*/ 25 w 45"/>
              <a:gd name="T1" fmla="*/ 0 h 45"/>
              <a:gd name="T2" fmla="*/ 29 w 45"/>
              <a:gd name="T3" fmla="*/ 1 h 45"/>
              <a:gd name="T4" fmla="*/ 33 w 45"/>
              <a:gd name="T5" fmla="*/ 3 h 45"/>
              <a:gd name="T6" fmla="*/ 37 w 45"/>
              <a:gd name="T7" fmla="*/ 5 h 45"/>
              <a:gd name="T8" fmla="*/ 40 w 45"/>
              <a:gd name="T9" fmla="*/ 8 h 45"/>
              <a:gd name="T10" fmla="*/ 42 w 45"/>
              <a:gd name="T11" fmla="*/ 12 h 45"/>
              <a:gd name="T12" fmla="*/ 44 w 45"/>
              <a:gd name="T13" fmla="*/ 16 h 45"/>
              <a:gd name="T14" fmla="*/ 45 w 45"/>
              <a:gd name="T15" fmla="*/ 20 h 45"/>
              <a:gd name="T16" fmla="*/ 45 w 45"/>
              <a:gd name="T17" fmla="*/ 24 h 45"/>
              <a:gd name="T18" fmla="*/ 44 w 45"/>
              <a:gd name="T19" fmla="*/ 29 h 45"/>
              <a:gd name="T20" fmla="*/ 42 w 45"/>
              <a:gd name="T21" fmla="*/ 33 h 45"/>
              <a:gd name="T22" fmla="*/ 40 w 45"/>
              <a:gd name="T23" fmla="*/ 37 h 45"/>
              <a:gd name="T24" fmla="*/ 37 w 45"/>
              <a:gd name="T25" fmla="*/ 40 h 45"/>
              <a:gd name="T26" fmla="*/ 33 w 45"/>
              <a:gd name="T27" fmla="*/ 42 h 45"/>
              <a:gd name="T28" fmla="*/ 29 w 45"/>
              <a:gd name="T29" fmla="*/ 44 h 45"/>
              <a:gd name="T30" fmla="*/ 25 w 45"/>
              <a:gd name="T31" fmla="*/ 45 h 45"/>
              <a:gd name="T32" fmla="*/ 20 w 45"/>
              <a:gd name="T33" fmla="*/ 45 h 45"/>
              <a:gd name="T34" fmla="*/ 16 w 45"/>
              <a:gd name="T35" fmla="*/ 44 h 45"/>
              <a:gd name="T36" fmla="*/ 12 w 45"/>
              <a:gd name="T37" fmla="*/ 42 h 45"/>
              <a:gd name="T38" fmla="*/ 8 w 45"/>
              <a:gd name="T39" fmla="*/ 40 h 45"/>
              <a:gd name="T40" fmla="*/ 5 w 45"/>
              <a:gd name="T41" fmla="*/ 37 h 45"/>
              <a:gd name="T42" fmla="*/ 3 w 45"/>
              <a:gd name="T43" fmla="*/ 33 h 45"/>
              <a:gd name="T44" fmla="*/ 1 w 45"/>
              <a:gd name="T45" fmla="*/ 29 h 45"/>
              <a:gd name="T46" fmla="*/ 0 w 45"/>
              <a:gd name="T47" fmla="*/ 24 h 45"/>
              <a:gd name="T48" fmla="*/ 0 w 45"/>
              <a:gd name="T49" fmla="*/ 20 h 45"/>
              <a:gd name="T50" fmla="*/ 1 w 45"/>
              <a:gd name="T51" fmla="*/ 16 h 45"/>
              <a:gd name="T52" fmla="*/ 3 w 45"/>
              <a:gd name="T53" fmla="*/ 12 h 45"/>
              <a:gd name="T54" fmla="*/ 5 w 45"/>
              <a:gd name="T55" fmla="*/ 8 h 45"/>
              <a:gd name="T56" fmla="*/ 8 w 45"/>
              <a:gd name="T57" fmla="*/ 5 h 45"/>
              <a:gd name="T58" fmla="*/ 12 w 45"/>
              <a:gd name="T59" fmla="*/ 3 h 45"/>
              <a:gd name="T60" fmla="*/ 16 w 45"/>
              <a:gd name="T61" fmla="*/ 1 h 45"/>
              <a:gd name="T62" fmla="*/ 20 w 45"/>
              <a:gd name="T63" fmla="*/ 0 h 45"/>
              <a:gd name="T64" fmla="*/ 23 w 45"/>
              <a:gd name="T6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5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6"/>
                </a:lnTo>
                <a:lnTo>
                  <a:pt x="40" y="8"/>
                </a:lnTo>
                <a:lnTo>
                  <a:pt x="41" y="10"/>
                </a:lnTo>
                <a:lnTo>
                  <a:pt x="42" y="12"/>
                </a:lnTo>
                <a:lnTo>
                  <a:pt x="43" y="14"/>
                </a:lnTo>
                <a:lnTo>
                  <a:pt x="44" y="16"/>
                </a:lnTo>
                <a:lnTo>
                  <a:pt x="45" y="18"/>
                </a:lnTo>
                <a:lnTo>
                  <a:pt x="45" y="20"/>
                </a:lnTo>
                <a:lnTo>
                  <a:pt x="45" y="22"/>
                </a:lnTo>
                <a:lnTo>
                  <a:pt x="45" y="24"/>
                </a:lnTo>
                <a:lnTo>
                  <a:pt x="45" y="26"/>
                </a:lnTo>
                <a:lnTo>
                  <a:pt x="44" y="29"/>
                </a:lnTo>
                <a:lnTo>
                  <a:pt x="43" y="31"/>
                </a:lnTo>
                <a:lnTo>
                  <a:pt x="42" y="33"/>
                </a:lnTo>
                <a:lnTo>
                  <a:pt x="41" y="35"/>
                </a:lnTo>
                <a:lnTo>
                  <a:pt x="40" y="37"/>
                </a:lnTo>
                <a:lnTo>
                  <a:pt x="39" y="39"/>
                </a:lnTo>
                <a:lnTo>
                  <a:pt x="37" y="40"/>
                </a:lnTo>
                <a:lnTo>
                  <a:pt x="35" y="41"/>
                </a:lnTo>
                <a:lnTo>
                  <a:pt x="33" y="42"/>
                </a:lnTo>
                <a:lnTo>
                  <a:pt x="31" y="43"/>
                </a:lnTo>
                <a:lnTo>
                  <a:pt x="29" y="44"/>
                </a:lnTo>
                <a:lnTo>
                  <a:pt x="27" y="45"/>
                </a:lnTo>
                <a:lnTo>
                  <a:pt x="25" y="45"/>
                </a:lnTo>
                <a:lnTo>
                  <a:pt x="23" y="45"/>
                </a:lnTo>
                <a:lnTo>
                  <a:pt x="20" y="45"/>
                </a:lnTo>
                <a:lnTo>
                  <a:pt x="18" y="45"/>
                </a:lnTo>
                <a:lnTo>
                  <a:pt x="16" y="44"/>
                </a:lnTo>
                <a:lnTo>
                  <a:pt x="14" y="43"/>
                </a:lnTo>
                <a:lnTo>
                  <a:pt x="12" y="42"/>
                </a:lnTo>
                <a:lnTo>
                  <a:pt x="10" y="41"/>
                </a:lnTo>
                <a:lnTo>
                  <a:pt x="8" y="40"/>
                </a:lnTo>
                <a:lnTo>
                  <a:pt x="6" y="39"/>
                </a:lnTo>
                <a:lnTo>
                  <a:pt x="5" y="37"/>
                </a:lnTo>
                <a:lnTo>
                  <a:pt x="4" y="35"/>
                </a:lnTo>
                <a:lnTo>
                  <a:pt x="3" y="33"/>
                </a:lnTo>
                <a:lnTo>
                  <a:pt x="2" y="31"/>
                </a:lnTo>
                <a:lnTo>
                  <a:pt x="1" y="29"/>
                </a:lnTo>
                <a:lnTo>
                  <a:pt x="0" y="26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1" y="16"/>
                </a:lnTo>
                <a:lnTo>
                  <a:pt x="2" y="14"/>
                </a:lnTo>
                <a:lnTo>
                  <a:pt x="3" y="12"/>
                </a:lnTo>
                <a:lnTo>
                  <a:pt x="4" y="10"/>
                </a:lnTo>
                <a:lnTo>
                  <a:pt x="5" y="8"/>
                </a:lnTo>
                <a:lnTo>
                  <a:pt x="6" y="6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8" y="0"/>
                </a:lnTo>
                <a:lnTo>
                  <a:pt x="20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2" name="Oval 232"/>
          <p:cNvSpPr>
            <a:spLocks noChangeArrowheads="1"/>
          </p:cNvSpPr>
          <p:nvPr/>
        </p:nvSpPr>
        <p:spPr bwMode="auto">
          <a:xfrm>
            <a:off x="4660900" y="3651250"/>
            <a:ext cx="150813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3" name="Freeform 233"/>
          <p:cNvSpPr>
            <a:spLocks/>
          </p:cNvSpPr>
          <p:nvPr/>
        </p:nvSpPr>
        <p:spPr bwMode="auto">
          <a:xfrm>
            <a:off x="4654550" y="3646488"/>
            <a:ext cx="152400" cy="152400"/>
          </a:xfrm>
          <a:custGeom>
            <a:avLst/>
            <a:gdLst>
              <a:gd name="T0" fmla="*/ 53 w 96"/>
              <a:gd name="T1" fmla="*/ 0 h 96"/>
              <a:gd name="T2" fmla="*/ 62 w 96"/>
              <a:gd name="T3" fmla="*/ 2 h 96"/>
              <a:gd name="T4" fmla="*/ 70 w 96"/>
              <a:gd name="T5" fmla="*/ 5 h 96"/>
              <a:gd name="T6" fmla="*/ 79 w 96"/>
              <a:gd name="T7" fmla="*/ 11 h 96"/>
              <a:gd name="T8" fmla="*/ 86 w 96"/>
              <a:gd name="T9" fmla="*/ 18 h 96"/>
              <a:gd name="T10" fmla="*/ 91 w 96"/>
              <a:gd name="T11" fmla="*/ 26 h 96"/>
              <a:gd name="T12" fmla="*/ 94 w 96"/>
              <a:gd name="T13" fmla="*/ 34 h 96"/>
              <a:gd name="T14" fmla="*/ 96 w 96"/>
              <a:gd name="T15" fmla="*/ 43 h 96"/>
              <a:gd name="T16" fmla="*/ 96 w 96"/>
              <a:gd name="T17" fmla="*/ 53 h 96"/>
              <a:gd name="T18" fmla="*/ 94 w 96"/>
              <a:gd name="T19" fmla="*/ 62 h 96"/>
              <a:gd name="T20" fmla="*/ 91 w 96"/>
              <a:gd name="T21" fmla="*/ 70 h 96"/>
              <a:gd name="T22" fmla="*/ 86 w 96"/>
              <a:gd name="T23" fmla="*/ 79 h 96"/>
              <a:gd name="T24" fmla="*/ 79 w 96"/>
              <a:gd name="T25" fmla="*/ 86 h 96"/>
              <a:gd name="T26" fmla="*/ 70 w 96"/>
              <a:gd name="T27" fmla="*/ 91 h 96"/>
              <a:gd name="T28" fmla="*/ 62 w 96"/>
              <a:gd name="T29" fmla="*/ 94 h 96"/>
              <a:gd name="T30" fmla="*/ 53 w 96"/>
              <a:gd name="T31" fmla="*/ 96 h 96"/>
              <a:gd name="T32" fmla="*/ 44 w 96"/>
              <a:gd name="T33" fmla="*/ 96 h 96"/>
              <a:gd name="T34" fmla="*/ 34 w 96"/>
              <a:gd name="T35" fmla="*/ 94 h 96"/>
              <a:gd name="T36" fmla="*/ 26 w 96"/>
              <a:gd name="T37" fmla="*/ 91 h 96"/>
              <a:gd name="T38" fmla="*/ 18 w 96"/>
              <a:gd name="T39" fmla="*/ 86 h 96"/>
              <a:gd name="T40" fmla="*/ 11 w 96"/>
              <a:gd name="T41" fmla="*/ 79 h 96"/>
              <a:gd name="T42" fmla="*/ 6 w 96"/>
              <a:gd name="T43" fmla="*/ 70 h 96"/>
              <a:gd name="T44" fmla="*/ 2 w 96"/>
              <a:gd name="T45" fmla="*/ 62 h 96"/>
              <a:gd name="T46" fmla="*/ 0 w 96"/>
              <a:gd name="T47" fmla="*/ 53 h 96"/>
              <a:gd name="T48" fmla="*/ 0 w 96"/>
              <a:gd name="T49" fmla="*/ 43 h 96"/>
              <a:gd name="T50" fmla="*/ 2 w 96"/>
              <a:gd name="T51" fmla="*/ 34 h 96"/>
              <a:gd name="T52" fmla="*/ 6 w 96"/>
              <a:gd name="T53" fmla="*/ 26 h 96"/>
              <a:gd name="T54" fmla="*/ 11 w 96"/>
              <a:gd name="T55" fmla="*/ 18 h 96"/>
              <a:gd name="T56" fmla="*/ 18 w 96"/>
              <a:gd name="T57" fmla="*/ 11 h 96"/>
              <a:gd name="T58" fmla="*/ 26 w 96"/>
              <a:gd name="T59" fmla="*/ 5 h 96"/>
              <a:gd name="T60" fmla="*/ 34 w 96"/>
              <a:gd name="T61" fmla="*/ 2 h 96"/>
              <a:gd name="T62" fmla="*/ 44 w 96"/>
              <a:gd name="T63" fmla="*/ 0 h 96"/>
              <a:gd name="T64" fmla="*/ 49 w 96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6" h="96">
                <a:moveTo>
                  <a:pt x="49" y="0"/>
                </a:moveTo>
                <a:lnTo>
                  <a:pt x="53" y="0"/>
                </a:lnTo>
                <a:lnTo>
                  <a:pt x="58" y="1"/>
                </a:lnTo>
                <a:lnTo>
                  <a:pt x="62" y="2"/>
                </a:lnTo>
                <a:lnTo>
                  <a:pt x="66" y="3"/>
                </a:lnTo>
                <a:lnTo>
                  <a:pt x="70" y="5"/>
                </a:lnTo>
                <a:lnTo>
                  <a:pt x="75" y="8"/>
                </a:lnTo>
                <a:lnTo>
                  <a:pt x="79" y="11"/>
                </a:lnTo>
                <a:lnTo>
                  <a:pt x="82" y="15"/>
                </a:lnTo>
                <a:lnTo>
                  <a:pt x="86" y="18"/>
                </a:lnTo>
                <a:lnTo>
                  <a:pt x="88" y="22"/>
                </a:lnTo>
                <a:lnTo>
                  <a:pt x="91" y="26"/>
                </a:lnTo>
                <a:lnTo>
                  <a:pt x="93" y="30"/>
                </a:lnTo>
                <a:lnTo>
                  <a:pt x="94" y="34"/>
                </a:lnTo>
                <a:lnTo>
                  <a:pt x="95" y="38"/>
                </a:lnTo>
                <a:lnTo>
                  <a:pt x="96" y="43"/>
                </a:lnTo>
                <a:lnTo>
                  <a:pt x="96" y="49"/>
                </a:lnTo>
                <a:lnTo>
                  <a:pt x="96" y="53"/>
                </a:lnTo>
                <a:lnTo>
                  <a:pt x="95" y="58"/>
                </a:lnTo>
                <a:lnTo>
                  <a:pt x="94" y="62"/>
                </a:lnTo>
                <a:lnTo>
                  <a:pt x="93" y="66"/>
                </a:lnTo>
                <a:lnTo>
                  <a:pt x="91" y="70"/>
                </a:lnTo>
                <a:lnTo>
                  <a:pt x="88" y="74"/>
                </a:lnTo>
                <a:lnTo>
                  <a:pt x="86" y="79"/>
                </a:lnTo>
                <a:lnTo>
                  <a:pt x="82" y="82"/>
                </a:lnTo>
                <a:lnTo>
                  <a:pt x="79" y="86"/>
                </a:lnTo>
                <a:lnTo>
                  <a:pt x="75" y="88"/>
                </a:lnTo>
                <a:lnTo>
                  <a:pt x="70" y="91"/>
                </a:lnTo>
                <a:lnTo>
                  <a:pt x="66" y="93"/>
                </a:lnTo>
                <a:lnTo>
                  <a:pt x="62" y="94"/>
                </a:lnTo>
                <a:lnTo>
                  <a:pt x="58" y="95"/>
                </a:lnTo>
                <a:lnTo>
                  <a:pt x="53" y="96"/>
                </a:lnTo>
                <a:lnTo>
                  <a:pt x="49" y="96"/>
                </a:lnTo>
                <a:lnTo>
                  <a:pt x="44" y="96"/>
                </a:lnTo>
                <a:lnTo>
                  <a:pt x="39" y="95"/>
                </a:lnTo>
                <a:lnTo>
                  <a:pt x="34" y="94"/>
                </a:lnTo>
                <a:lnTo>
                  <a:pt x="30" y="93"/>
                </a:lnTo>
                <a:lnTo>
                  <a:pt x="26" y="91"/>
                </a:lnTo>
                <a:lnTo>
                  <a:pt x="22" y="88"/>
                </a:lnTo>
                <a:lnTo>
                  <a:pt x="18" y="86"/>
                </a:lnTo>
                <a:lnTo>
                  <a:pt x="15" y="82"/>
                </a:lnTo>
                <a:lnTo>
                  <a:pt x="11" y="79"/>
                </a:lnTo>
                <a:lnTo>
                  <a:pt x="9" y="74"/>
                </a:lnTo>
                <a:lnTo>
                  <a:pt x="6" y="70"/>
                </a:lnTo>
                <a:lnTo>
                  <a:pt x="4" y="66"/>
                </a:lnTo>
                <a:lnTo>
                  <a:pt x="2" y="62"/>
                </a:lnTo>
                <a:lnTo>
                  <a:pt x="1" y="58"/>
                </a:lnTo>
                <a:lnTo>
                  <a:pt x="0" y="53"/>
                </a:lnTo>
                <a:lnTo>
                  <a:pt x="0" y="49"/>
                </a:lnTo>
                <a:lnTo>
                  <a:pt x="0" y="43"/>
                </a:lnTo>
                <a:lnTo>
                  <a:pt x="1" y="38"/>
                </a:lnTo>
                <a:lnTo>
                  <a:pt x="2" y="34"/>
                </a:lnTo>
                <a:lnTo>
                  <a:pt x="4" y="30"/>
                </a:lnTo>
                <a:lnTo>
                  <a:pt x="6" y="26"/>
                </a:lnTo>
                <a:lnTo>
                  <a:pt x="9" y="22"/>
                </a:lnTo>
                <a:lnTo>
                  <a:pt x="11" y="18"/>
                </a:lnTo>
                <a:lnTo>
                  <a:pt x="15" y="15"/>
                </a:lnTo>
                <a:lnTo>
                  <a:pt x="18" y="11"/>
                </a:lnTo>
                <a:lnTo>
                  <a:pt x="22" y="8"/>
                </a:lnTo>
                <a:lnTo>
                  <a:pt x="26" y="5"/>
                </a:lnTo>
                <a:lnTo>
                  <a:pt x="30" y="3"/>
                </a:lnTo>
                <a:lnTo>
                  <a:pt x="34" y="2"/>
                </a:lnTo>
                <a:lnTo>
                  <a:pt x="39" y="1"/>
                </a:lnTo>
                <a:lnTo>
                  <a:pt x="44" y="0"/>
                </a:lnTo>
                <a:lnTo>
                  <a:pt x="49" y="0"/>
                </a:lnTo>
                <a:lnTo>
                  <a:pt x="49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4" name="Line 234"/>
          <p:cNvSpPr>
            <a:spLocks noChangeShapeType="1"/>
          </p:cNvSpPr>
          <p:nvPr/>
        </p:nvSpPr>
        <p:spPr bwMode="auto">
          <a:xfrm>
            <a:off x="4341813" y="3725863"/>
            <a:ext cx="1365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55" name="Freeform 235"/>
          <p:cNvSpPr>
            <a:spLocks/>
          </p:cNvSpPr>
          <p:nvPr/>
        </p:nvSpPr>
        <p:spPr bwMode="auto">
          <a:xfrm>
            <a:off x="4479925" y="3679825"/>
            <a:ext cx="101600" cy="103188"/>
          </a:xfrm>
          <a:custGeom>
            <a:avLst/>
            <a:gdLst>
              <a:gd name="T0" fmla="*/ 0 w 64"/>
              <a:gd name="T1" fmla="*/ 65 h 65"/>
              <a:gd name="T2" fmla="*/ 64 w 64"/>
              <a:gd name="T3" fmla="*/ 32 h 65"/>
              <a:gd name="T4" fmla="*/ 0 w 64"/>
              <a:gd name="T5" fmla="*/ 0 h 65"/>
              <a:gd name="T6" fmla="*/ 0 w 64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5">
                <a:moveTo>
                  <a:pt x="0" y="65"/>
                </a:moveTo>
                <a:lnTo>
                  <a:pt x="64" y="32"/>
                </a:lnTo>
                <a:lnTo>
                  <a:pt x="0" y="0"/>
                </a:lnTo>
                <a:lnTo>
                  <a:pt x="0" y="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56" name="Oval 236"/>
          <p:cNvSpPr>
            <a:spLocks noChangeArrowheads="1"/>
          </p:cNvSpPr>
          <p:nvPr/>
        </p:nvSpPr>
        <p:spPr bwMode="auto">
          <a:xfrm>
            <a:off x="3482975" y="3494088"/>
            <a:ext cx="71438" cy="7461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7" name="Freeform 237"/>
          <p:cNvSpPr>
            <a:spLocks/>
          </p:cNvSpPr>
          <p:nvPr/>
        </p:nvSpPr>
        <p:spPr bwMode="auto">
          <a:xfrm>
            <a:off x="3478213" y="3489325"/>
            <a:ext cx="71437" cy="74613"/>
          </a:xfrm>
          <a:custGeom>
            <a:avLst/>
            <a:gdLst>
              <a:gd name="T0" fmla="*/ 25 w 45"/>
              <a:gd name="T1" fmla="*/ 0 h 47"/>
              <a:gd name="T2" fmla="*/ 29 w 45"/>
              <a:gd name="T3" fmla="*/ 1 h 47"/>
              <a:gd name="T4" fmla="*/ 33 w 45"/>
              <a:gd name="T5" fmla="*/ 3 h 47"/>
              <a:gd name="T6" fmla="*/ 37 w 45"/>
              <a:gd name="T7" fmla="*/ 5 h 47"/>
              <a:gd name="T8" fmla="*/ 40 w 45"/>
              <a:gd name="T9" fmla="*/ 9 h 47"/>
              <a:gd name="T10" fmla="*/ 42 w 45"/>
              <a:gd name="T11" fmla="*/ 13 h 47"/>
              <a:gd name="T12" fmla="*/ 44 w 45"/>
              <a:gd name="T13" fmla="*/ 17 h 47"/>
              <a:gd name="T14" fmla="*/ 45 w 45"/>
              <a:gd name="T15" fmla="*/ 21 h 47"/>
              <a:gd name="T16" fmla="*/ 45 w 45"/>
              <a:gd name="T17" fmla="*/ 26 h 47"/>
              <a:gd name="T18" fmla="*/ 44 w 45"/>
              <a:gd name="T19" fmla="*/ 30 h 47"/>
              <a:gd name="T20" fmla="*/ 42 w 45"/>
              <a:gd name="T21" fmla="*/ 34 h 47"/>
              <a:gd name="T22" fmla="*/ 40 w 45"/>
              <a:gd name="T23" fmla="*/ 38 h 47"/>
              <a:gd name="T24" fmla="*/ 37 w 45"/>
              <a:gd name="T25" fmla="*/ 42 h 47"/>
              <a:gd name="T26" fmla="*/ 33 w 45"/>
              <a:gd name="T27" fmla="*/ 44 h 47"/>
              <a:gd name="T28" fmla="*/ 29 w 45"/>
              <a:gd name="T29" fmla="*/ 46 h 47"/>
              <a:gd name="T30" fmla="*/ 25 w 45"/>
              <a:gd name="T31" fmla="*/ 47 h 47"/>
              <a:gd name="T32" fmla="*/ 21 w 45"/>
              <a:gd name="T33" fmla="*/ 47 h 47"/>
              <a:gd name="T34" fmla="*/ 16 w 45"/>
              <a:gd name="T35" fmla="*/ 46 h 47"/>
              <a:gd name="T36" fmla="*/ 12 w 45"/>
              <a:gd name="T37" fmla="*/ 44 h 47"/>
              <a:gd name="T38" fmla="*/ 8 w 45"/>
              <a:gd name="T39" fmla="*/ 42 h 47"/>
              <a:gd name="T40" fmla="*/ 5 w 45"/>
              <a:gd name="T41" fmla="*/ 38 h 47"/>
              <a:gd name="T42" fmla="*/ 3 w 45"/>
              <a:gd name="T43" fmla="*/ 34 h 47"/>
              <a:gd name="T44" fmla="*/ 1 w 45"/>
              <a:gd name="T45" fmla="*/ 30 h 47"/>
              <a:gd name="T46" fmla="*/ 0 w 45"/>
              <a:gd name="T47" fmla="*/ 26 h 47"/>
              <a:gd name="T48" fmla="*/ 0 w 45"/>
              <a:gd name="T49" fmla="*/ 21 h 47"/>
              <a:gd name="T50" fmla="*/ 1 w 45"/>
              <a:gd name="T51" fmla="*/ 17 h 47"/>
              <a:gd name="T52" fmla="*/ 3 w 45"/>
              <a:gd name="T53" fmla="*/ 13 h 47"/>
              <a:gd name="T54" fmla="*/ 5 w 45"/>
              <a:gd name="T55" fmla="*/ 9 h 47"/>
              <a:gd name="T56" fmla="*/ 8 w 45"/>
              <a:gd name="T57" fmla="*/ 5 h 47"/>
              <a:gd name="T58" fmla="*/ 12 w 45"/>
              <a:gd name="T59" fmla="*/ 3 h 47"/>
              <a:gd name="T60" fmla="*/ 16 w 45"/>
              <a:gd name="T61" fmla="*/ 1 h 47"/>
              <a:gd name="T62" fmla="*/ 21 w 45"/>
              <a:gd name="T63" fmla="*/ 0 h 47"/>
              <a:gd name="T64" fmla="*/ 23 w 45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7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8"/>
                </a:lnTo>
                <a:lnTo>
                  <a:pt x="40" y="9"/>
                </a:lnTo>
                <a:lnTo>
                  <a:pt x="41" y="11"/>
                </a:lnTo>
                <a:lnTo>
                  <a:pt x="42" y="13"/>
                </a:lnTo>
                <a:lnTo>
                  <a:pt x="43" y="15"/>
                </a:lnTo>
                <a:lnTo>
                  <a:pt x="44" y="17"/>
                </a:lnTo>
                <a:lnTo>
                  <a:pt x="45" y="19"/>
                </a:lnTo>
                <a:lnTo>
                  <a:pt x="45" y="21"/>
                </a:lnTo>
                <a:lnTo>
                  <a:pt x="45" y="24"/>
                </a:lnTo>
                <a:lnTo>
                  <a:pt x="45" y="26"/>
                </a:lnTo>
                <a:lnTo>
                  <a:pt x="45" y="28"/>
                </a:lnTo>
                <a:lnTo>
                  <a:pt x="44" y="30"/>
                </a:lnTo>
                <a:lnTo>
                  <a:pt x="43" y="32"/>
                </a:lnTo>
                <a:lnTo>
                  <a:pt x="42" y="34"/>
                </a:lnTo>
                <a:lnTo>
                  <a:pt x="41" y="36"/>
                </a:lnTo>
                <a:lnTo>
                  <a:pt x="40" y="38"/>
                </a:lnTo>
                <a:lnTo>
                  <a:pt x="39" y="39"/>
                </a:lnTo>
                <a:lnTo>
                  <a:pt x="37" y="42"/>
                </a:lnTo>
                <a:lnTo>
                  <a:pt x="35" y="43"/>
                </a:lnTo>
                <a:lnTo>
                  <a:pt x="33" y="44"/>
                </a:lnTo>
                <a:lnTo>
                  <a:pt x="31" y="45"/>
                </a:lnTo>
                <a:lnTo>
                  <a:pt x="29" y="46"/>
                </a:lnTo>
                <a:lnTo>
                  <a:pt x="27" y="47"/>
                </a:lnTo>
                <a:lnTo>
                  <a:pt x="25" y="47"/>
                </a:lnTo>
                <a:lnTo>
                  <a:pt x="23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4"/>
                </a:lnTo>
                <a:lnTo>
                  <a:pt x="10" y="43"/>
                </a:lnTo>
                <a:lnTo>
                  <a:pt x="8" y="42"/>
                </a:lnTo>
                <a:lnTo>
                  <a:pt x="6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9"/>
                </a:lnTo>
                <a:lnTo>
                  <a:pt x="6" y="8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8" name="Oval 238"/>
          <p:cNvSpPr>
            <a:spLocks noChangeArrowheads="1"/>
          </p:cNvSpPr>
          <p:nvPr/>
        </p:nvSpPr>
        <p:spPr bwMode="auto">
          <a:xfrm>
            <a:off x="3482975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59" name="Freeform 239"/>
          <p:cNvSpPr>
            <a:spLocks/>
          </p:cNvSpPr>
          <p:nvPr/>
        </p:nvSpPr>
        <p:spPr bwMode="auto">
          <a:xfrm>
            <a:off x="3478213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1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1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0" name="Line 240"/>
          <p:cNvSpPr>
            <a:spLocks noChangeShapeType="1"/>
          </p:cNvSpPr>
          <p:nvPr/>
        </p:nvSpPr>
        <p:spPr bwMode="auto">
          <a:xfrm>
            <a:off x="3478213" y="3902075"/>
            <a:ext cx="1587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61" name="Freeform 241"/>
          <p:cNvSpPr>
            <a:spLocks/>
          </p:cNvSpPr>
          <p:nvPr/>
        </p:nvSpPr>
        <p:spPr bwMode="auto">
          <a:xfrm>
            <a:off x="3432175" y="3808413"/>
            <a:ext cx="103188" cy="103187"/>
          </a:xfrm>
          <a:custGeom>
            <a:avLst/>
            <a:gdLst>
              <a:gd name="T0" fmla="*/ 65 w 65"/>
              <a:gd name="T1" fmla="*/ 65 h 65"/>
              <a:gd name="T2" fmla="*/ 32 w 65"/>
              <a:gd name="T3" fmla="*/ 0 h 65"/>
              <a:gd name="T4" fmla="*/ 0 w 65"/>
              <a:gd name="T5" fmla="*/ 65 h 65"/>
              <a:gd name="T6" fmla="*/ 65 w 65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65">
                <a:moveTo>
                  <a:pt x="65" y="65"/>
                </a:moveTo>
                <a:lnTo>
                  <a:pt x="32" y="0"/>
                </a:lnTo>
                <a:lnTo>
                  <a:pt x="0" y="65"/>
                </a:lnTo>
                <a:lnTo>
                  <a:pt x="65" y="6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2" name="Freeform 242"/>
          <p:cNvSpPr>
            <a:spLocks/>
          </p:cNvSpPr>
          <p:nvPr/>
        </p:nvSpPr>
        <p:spPr bwMode="auto">
          <a:xfrm>
            <a:off x="3454400" y="3306763"/>
            <a:ext cx="100013" cy="109537"/>
          </a:xfrm>
          <a:custGeom>
            <a:avLst/>
            <a:gdLst>
              <a:gd name="T0" fmla="*/ 0 w 63"/>
              <a:gd name="T1" fmla="*/ 0 h 69"/>
              <a:gd name="T2" fmla="*/ 18 w 63"/>
              <a:gd name="T3" fmla="*/ 69 h 69"/>
              <a:gd name="T4" fmla="*/ 63 w 63"/>
              <a:gd name="T5" fmla="*/ 12 h 69"/>
              <a:gd name="T6" fmla="*/ 0 w 63"/>
              <a:gd name="T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9">
                <a:moveTo>
                  <a:pt x="0" y="0"/>
                </a:moveTo>
                <a:lnTo>
                  <a:pt x="18" y="69"/>
                </a:lnTo>
                <a:lnTo>
                  <a:pt x="63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63" name="Line 243"/>
          <p:cNvSpPr>
            <a:spLocks noChangeShapeType="1"/>
          </p:cNvSpPr>
          <p:nvPr/>
        </p:nvSpPr>
        <p:spPr bwMode="auto">
          <a:xfrm flipH="1">
            <a:off x="3497263" y="3019425"/>
            <a:ext cx="58737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64" name="Oval 244"/>
          <p:cNvSpPr>
            <a:spLocks noChangeArrowheads="1"/>
          </p:cNvSpPr>
          <p:nvPr/>
        </p:nvSpPr>
        <p:spPr bwMode="auto">
          <a:xfrm>
            <a:off x="3482975" y="3494088"/>
            <a:ext cx="71438" cy="74612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5" name="Freeform 245"/>
          <p:cNvSpPr>
            <a:spLocks/>
          </p:cNvSpPr>
          <p:nvPr/>
        </p:nvSpPr>
        <p:spPr bwMode="auto">
          <a:xfrm>
            <a:off x="3478213" y="3489325"/>
            <a:ext cx="71437" cy="74613"/>
          </a:xfrm>
          <a:custGeom>
            <a:avLst/>
            <a:gdLst>
              <a:gd name="T0" fmla="*/ 25 w 45"/>
              <a:gd name="T1" fmla="*/ 0 h 47"/>
              <a:gd name="T2" fmla="*/ 29 w 45"/>
              <a:gd name="T3" fmla="*/ 1 h 47"/>
              <a:gd name="T4" fmla="*/ 33 w 45"/>
              <a:gd name="T5" fmla="*/ 3 h 47"/>
              <a:gd name="T6" fmla="*/ 37 w 45"/>
              <a:gd name="T7" fmla="*/ 5 h 47"/>
              <a:gd name="T8" fmla="*/ 40 w 45"/>
              <a:gd name="T9" fmla="*/ 9 h 47"/>
              <a:gd name="T10" fmla="*/ 42 w 45"/>
              <a:gd name="T11" fmla="*/ 13 h 47"/>
              <a:gd name="T12" fmla="*/ 44 w 45"/>
              <a:gd name="T13" fmla="*/ 17 h 47"/>
              <a:gd name="T14" fmla="*/ 45 w 45"/>
              <a:gd name="T15" fmla="*/ 21 h 47"/>
              <a:gd name="T16" fmla="*/ 45 w 45"/>
              <a:gd name="T17" fmla="*/ 26 h 47"/>
              <a:gd name="T18" fmla="*/ 44 w 45"/>
              <a:gd name="T19" fmla="*/ 30 h 47"/>
              <a:gd name="T20" fmla="*/ 42 w 45"/>
              <a:gd name="T21" fmla="*/ 34 h 47"/>
              <a:gd name="T22" fmla="*/ 40 w 45"/>
              <a:gd name="T23" fmla="*/ 38 h 47"/>
              <a:gd name="T24" fmla="*/ 37 w 45"/>
              <a:gd name="T25" fmla="*/ 42 h 47"/>
              <a:gd name="T26" fmla="*/ 33 w 45"/>
              <a:gd name="T27" fmla="*/ 44 h 47"/>
              <a:gd name="T28" fmla="*/ 29 w 45"/>
              <a:gd name="T29" fmla="*/ 46 h 47"/>
              <a:gd name="T30" fmla="*/ 25 w 45"/>
              <a:gd name="T31" fmla="*/ 47 h 47"/>
              <a:gd name="T32" fmla="*/ 21 w 45"/>
              <a:gd name="T33" fmla="*/ 47 h 47"/>
              <a:gd name="T34" fmla="*/ 16 w 45"/>
              <a:gd name="T35" fmla="*/ 46 h 47"/>
              <a:gd name="T36" fmla="*/ 12 w 45"/>
              <a:gd name="T37" fmla="*/ 44 h 47"/>
              <a:gd name="T38" fmla="*/ 8 w 45"/>
              <a:gd name="T39" fmla="*/ 42 h 47"/>
              <a:gd name="T40" fmla="*/ 5 w 45"/>
              <a:gd name="T41" fmla="*/ 38 h 47"/>
              <a:gd name="T42" fmla="*/ 3 w 45"/>
              <a:gd name="T43" fmla="*/ 34 h 47"/>
              <a:gd name="T44" fmla="*/ 1 w 45"/>
              <a:gd name="T45" fmla="*/ 30 h 47"/>
              <a:gd name="T46" fmla="*/ 0 w 45"/>
              <a:gd name="T47" fmla="*/ 26 h 47"/>
              <a:gd name="T48" fmla="*/ 0 w 45"/>
              <a:gd name="T49" fmla="*/ 21 h 47"/>
              <a:gd name="T50" fmla="*/ 1 w 45"/>
              <a:gd name="T51" fmla="*/ 17 h 47"/>
              <a:gd name="T52" fmla="*/ 3 w 45"/>
              <a:gd name="T53" fmla="*/ 13 h 47"/>
              <a:gd name="T54" fmla="*/ 5 w 45"/>
              <a:gd name="T55" fmla="*/ 9 h 47"/>
              <a:gd name="T56" fmla="*/ 8 w 45"/>
              <a:gd name="T57" fmla="*/ 5 h 47"/>
              <a:gd name="T58" fmla="*/ 12 w 45"/>
              <a:gd name="T59" fmla="*/ 3 h 47"/>
              <a:gd name="T60" fmla="*/ 16 w 45"/>
              <a:gd name="T61" fmla="*/ 1 h 47"/>
              <a:gd name="T62" fmla="*/ 21 w 45"/>
              <a:gd name="T63" fmla="*/ 0 h 47"/>
              <a:gd name="T64" fmla="*/ 23 w 45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" h="47">
                <a:moveTo>
                  <a:pt x="23" y="0"/>
                </a:moveTo>
                <a:lnTo>
                  <a:pt x="25" y="0"/>
                </a:lnTo>
                <a:lnTo>
                  <a:pt x="27" y="0"/>
                </a:lnTo>
                <a:lnTo>
                  <a:pt x="29" y="1"/>
                </a:lnTo>
                <a:lnTo>
                  <a:pt x="31" y="2"/>
                </a:lnTo>
                <a:lnTo>
                  <a:pt x="33" y="3"/>
                </a:lnTo>
                <a:lnTo>
                  <a:pt x="35" y="4"/>
                </a:lnTo>
                <a:lnTo>
                  <a:pt x="37" y="5"/>
                </a:lnTo>
                <a:lnTo>
                  <a:pt x="39" y="8"/>
                </a:lnTo>
                <a:lnTo>
                  <a:pt x="40" y="9"/>
                </a:lnTo>
                <a:lnTo>
                  <a:pt x="41" y="11"/>
                </a:lnTo>
                <a:lnTo>
                  <a:pt x="42" y="13"/>
                </a:lnTo>
                <a:lnTo>
                  <a:pt x="43" y="15"/>
                </a:lnTo>
                <a:lnTo>
                  <a:pt x="44" y="17"/>
                </a:lnTo>
                <a:lnTo>
                  <a:pt x="45" y="19"/>
                </a:lnTo>
                <a:lnTo>
                  <a:pt x="45" y="21"/>
                </a:lnTo>
                <a:lnTo>
                  <a:pt x="45" y="24"/>
                </a:lnTo>
                <a:lnTo>
                  <a:pt x="45" y="26"/>
                </a:lnTo>
                <a:lnTo>
                  <a:pt x="45" y="28"/>
                </a:lnTo>
                <a:lnTo>
                  <a:pt x="44" y="30"/>
                </a:lnTo>
                <a:lnTo>
                  <a:pt x="43" y="32"/>
                </a:lnTo>
                <a:lnTo>
                  <a:pt x="42" y="34"/>
                </a:lnTo>
                <a:lnTo>
                  <a:pt x="41" y="36"/>
                </a:lnTo>
                <a:lnTo>
                  <a:pt x="40" y="38"/>
                </a:lnTo>
                <a:lnTo>
                  <a:pt x="39" y="39"/>
                </a:lnTo>
                <a:lnTo>
                  <a:pt x="37" y="42"/>
                </a:lnTo>
                <a:lnTo>
                  <a:pt x="35" y="43"/>
                </a:lnTo>
                <a:lnTo>
                  <a:pt x="33" y="44"/>
                </a:lnTo>
                <a:lnTo>
                  <a:pt x="31" y="45"/>
                </a:lnTo>
                <a:lnTo>
                  <a:pt x="29" y="46"/>
                </a:lnTo>
                <a:lnTo>
                  <a:pt x="27" y="47"/>
                </a:lnTo>
                <a:lnTo>
                  <a:pt x="25" y="47"/>
                </a:lnTo>
                <a:lnTo>
                  <a:pt x="23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4"/>
                </a:lnTo>
                <a:lnTo>
                  <a:pt x="10" y="43"/>
                </a:lnTo>
                <a:lnTo>
                  <a:pt x="8" y="42"/>
                </a:lnTo>
                <a:lnTo>
                  <a:pt x="6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9"/>
                </a:lnTo>
                <a:lnTo>
                  <a:pt x="6" y="8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6" name="Oval 246"/>
          <p:cNvSpPr>
            <a:spLocks noChangeArrowheads="1"/>
          </p:cNvSpPr>
          <p:nvPr/>
        </p:nvSpPr>
        <p:spPr bwMode="auto">
          <a:xfrm>
            <a:off x="3482975" y="3651250"/>
            <a:ext cx="73025" cy="74613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7" name="Freeform 247"/>
          <p:cNvSpPr>
            <a:spLocks/>
          </p:cNvSpPr>
          <p:nvPr/>
        </p:nvSpPr>
        <p:spPr bwMode="auto">
          <a:xfrm>
            <a:off x="3478213" y="3646488"/>
            <a:ext cx="73025" cy="74612"/>
          </a:xfrm>
          <a:custGeom>
            <a:avLst/>
            <a:gdLst>
              <a:gd name="T0" fmla="*/ 26 w 46"/>
              <a:gd name="T1" fmla="*/ 0 h 47"/>
              <a:gd name="T2" fmla="*/ 30 w 46"/>
              <a:gd name="T3" fmla="*/ 1 h 47"/>
              <a:gd name="T4" fmla="*/ 34 w 46"/>
              <a:gd name="T5" fmla="*/ 3 h 47"/>
              <a:gd name="T6" fmla="*/ 38 w 46"/>
              <a:gd name="T7" fmla="*/ 5 h 47"/>
              <a:gd name="T8" fmla="*/ 41 w 46"/>
              <a:gd name="T9" fmla="*/ 8 h 47"/>
              <a:gd name="T10" fmla="*/ 43 w 46"/>
              <a:gd name="T11" fmla="*/ 13 h 47"/>
              <a:gd name="T12" fmla="*/ 45 w 46"/>
              <a:gd name="T13" fmla="*/ 17 h 47"/>
              <a:gd name="T14" fmla="*/ 46 w 46"/>
              <a:gd name="T15" fmla="*/ 21 h 47"/>
              <a:gd name="T16" fmla="*/ 46 w 46"/>
              <a:gd name="T17" fmla="*/ 26 h 47"/>
              <a:gd name="T18" fmla="*/ 45 w 46"/>
              <a:gd name="T19" fmla="*/ 30 h 47"/>
              <a:gd name="T20" fmla="*/ 43 w 46"/>
              <a:gd name="T21" fmla="*/ 34 h 47"/>
              <a:gd name="T22" fmla="*/ 41 w 46"/>
              <a:gd name="T23" fmla="*/ 38 h 47"/>
              <a:gd name="T24" fmla="*/ 38 w 46"/>
              <a:gd name="T25" fmla="*/ 41 h 47"/>
              <a:gd name="T26" fmla="*/ 34 w 46"/>
              <a:gd name="T27" fmla="*/ 43 h 47"/>
              <a:gd name="T28" fmla="*/ 30 w 46"/>
              <a:gd name="T29" fmla="*/ 46 h 47"/>
              <a:gd name="T30" fmla="*/ 26 w 46"/>
              <a:gd name="T31" fmla="*/ 47 h 47"/>
              <a:gd name="T32" fmla="*/ 21 w 46"/>
              <a:gd name="T33" fmla="*/ 47 h 47"/>
              <a:gd name="T34" fmla="*/ 16 w 46"/>
              <a:gd name="T35" fmla="*/ 46 h 47"/>
              <a:gd name="T36" fmla="*/ 12 w 46"/>
              <a:gd name="T37" fmla="*/ 43 h 47"/>
              <a:gd name="T38" fmla="*/ 8 w 46"/>
              <a:gd name="T39" fmla="*/ 41 h 47"/>
              <a:gd name="T40" fmla="*/ 5 w 46"/>
              <a:gd name="T41" fmla="*/ 38 h 47"/>
              <a:gd name="T42" fmla="*/ 3 w 46"/>
              <a:gd name="T43" fmla="*/ 34 h 47"/>
              <a:gd name="T44" fmla="*/ 1 w 46"/>
              <a:gd name="T45" fmla="*/ 30 h 47"/>
              <a:gd name="T46" fmla="*/ 0 w 46"/>
              <a:gd name="T47" fmla="*/ 26 h 47"/>
              <a:gd name="T48" fmla="*/ 0 w 46"/>
              <a:gd name="T49" fmla="*/ 21 h 47"/>
              <a:gd name="T50" fmla="*/ 1 w 46"/>
              <a:gd name="T51" fmla="*/ 17 h 47"/>
              <a:gd name="T52" fmla="*/ 3 w 46"/>
              <a:gd name="T53" fmla="*/ 13 h 47"/>
              <a:gd name="T54" fmla="*/ 5 w 46"/>
              <a:gd name="T55" fmla="*/ 8 h 47"/>
              <a:gd name="T56" fmla="*/ 8 w 46"/>
              <a:gd name="T57" fmla="*/ 5 h 47"/>
              <a:gd name="T58" fmla="*/ 12 w 46"/>
              <a:gd name="T59" fmla="*/ 3 h 47"/>
              <a:gd name="T60" fmla="*/ 16 w 46"/>
              <a:gd name="T61" fmla="*/ 1 h 47"/>
              <a:gd name="T62" fmla="*/ 21 w 46"/>
              <a:gd name="T63" fmla="*/ 0 h 47"/>
              <a:gd name="T64" fmla="*/ 24 w 46"/>
              <a:gd name="T6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" h="47">
                <a:moveTo>
                  <a:pt x="24" y="0"/>
                </a:moveTo>
                <a:lnTo>
                  <a:pt x="26" y="0"/>
                </a:lnTo>
                <a:lnTo>
                  <a:pt x="28" y="0"/>
                </a:lnTo>
                <a:lnTo>
                  <a:pt x="30" y="1"/>
                </a:lnTo>
                <a:lnTo>
                  <a:pt x="32" y="2"/>
                </a:lnTo>
                <a:lnTo>
                  <a:pt x="34" y="3"/>
                </a:lnTo>
                <a:lnTo>
                  <a:pt x="36" y="4"/>
                </a:lnTo>
                <a:lnTo>
                  <a:pt x="38" y="5"/>
                </a:lnTo>
                <a:lnTo>
                  <a:pt x="39" y="7"/>
                </a:lnTo>
                <a:lnTo>
                  <a:pt x="41" y="8"/>
                </a:lnTo>
                <a:lnTo>
                  <a:pt x="42" y="11"/>
                </a:lnTo>
                <a:lnTo>
                  <a:pt x="43" y="13"/>
                </a:lnTo>
                <a:lnTo>
                  <a:pt x="44" y="15"/>
                </a:lnTo>
                <a:lnTo>
                  <a:pt x="45" y="17"/>
                </a:lnTo>
                <a:lnTo>
                  <a:pt x="46" y="19"/>
                </a:lnTo>
                <a:lnTo>
                  <a:pt x="46" y="21"/>
                </a:lnTo>
                <a:lnTo>
                  <a:pt x="46" y="24"/>
                </a:lnTo>
                <a:lnTo>
                  <a:pt x="46" y="26"/>
                </a:lnTo>
                <a:lnTo>
                  <a:pt x="46" y="28"/>
                </a:lnTo>
                <a:lnTo>
                  <a:pt x="45" y="30"/>
                </a:lnTo>
                <a:lnTo>
                  <a:pt x="44" y="32"/>
                </a:lnTo>
                <a:lnTo>
                  <a:pt x="43" y="34"/>
                </a:lnTo>
                <a:lnTo>
                  <a:pt x="42" y="36"/>
                </a:lnTo>
                <a:lnTo>
                  <a:pt x="41" y="38"/>
                </a:lnTo>
                <a:lnTo>
                  <a:pt x="39" y="39"/>
                </a:lnTo>
                <a:lnTo>
                  <a:pt x="38" y="41"/>
                </a:lnTo>
                <a:lnTo>
                  <a:pt x="36" y="42"/>
                </a:lnTo>
                <a:lnTo>
                  <a:pt x="34" y="43"/>
                </a:lnTo>
                <a:lnTo>
                  <a:pt x="32" y="45"/>
                </a:lnTo>
                <a:lnTo>
                  <a:pt x="30" y="46"/>
                </a:lnTo>
                <a:lnTo>
                  <a:pt x="28" y="47"/>
                </a:lnTo>
                <a:lnTo>
                  <a:pt x="26" y="47"/>
                </a:lnTo>
                <a:lnTo>
                  <a:pt x="24" y="47"/>
                </a:lnTo>
                <a:lnTo>
                  <a:pt x="21" y="47"/>
                </a:lnTo>
                <a:lnTo>
                  <a:pt x="19" y="47"/>
                </a:lnTo>
                <a:lnTo>
                  <a:pt x="16" y="46"/>
                </a:lnTo>
                <a:lnTo>
                  <a:pt x="14" y="45"/>
                </a:lnTo>
                <a:lnTo>
                  <a:pt x="12" y="43"/>
                </a:lnTo>
                <a:lnTo>
                  <a:pt x="10" y="42"/>
                </a:lnTo>
                <a:lnTo>
                  <a:pt x="8" y="41"/>
                </a:lnTo>
                <a:lnTo>
                  <a:pt x="7" y="39"/>
                </a:lnTo>
                <a:lnTo>
                  <a:pt x="5" y="38"/>
                </a:lnTo>
                <a:lnTo>
                  <a:pt x="4" y="36"/>
                </a:lnTo>
                <a:lnTo>
                  <a:pt x="3" y="34"/>
                </a:lnTo>
                <a:lnTo>
                  <a:pt x="2" y="32"/>
                </a:lnTo>
                <a:lnTo>
                  <a:pt x="1" y="30"/>
                </a:lnTo>
                <a:lnTo>
                  <a:pt x="0" y="28"/>
                </a:lnTo>
                <a:lnTo>
                  <a:pt x="0" y="26"/>
                </a:lnTo>
                <a:lnTo>
                  <a:pt x="0" y="24"/>
                </a:lnTo>
                <a:lnTo>
                  <a:pt x="0" y="21"/>
                </a:lnTo>
                <a:lnTo>
                  <a:pt x="0" y="19"/>
                </a:lnTo>
                <a:lnTo>
                  <a:pt x="1" y="17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5" y="8"/>
                </a:lnTo>
                <a:lnTo>
                  <a:pt x="7" y="7"/>
                </a:lnTo>
                <a:lnTo>
                  <a:pt x="8" y="5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6" y="1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F7609"/>
          </a:solidFill>
          <a:ln w="9525">
            <a:solidFill>
              <a:srgbClr val="FF7609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68" name="Line 248"/>
          <p:cNvSpPr>
            <a:spLocks noChangeShapeType="1"/>
          </p:cNvSpPr>
          <p:nvPr/>
        </p:nvSpPr>
        <p:spPr bwMode="auto">
          <a:xfrm>
            <a:off x="3478213" y="3902075"/>
            <a:ext cx="1587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69" name="Freeform 249"/>
          <p:cNvSpPr>
            <a:spLocks/>
          </p:cNvSpPr>
          <p:nvPr/>
        </p:nvSpPr>
        <p:spPr bwMode="auto">
          <a:xfrm>
            <a:off x="3432175" y="3808413"/>
            <a:ext cx="103188" cy="103187"/>
          </a:xfrm>
          <a:custGeom>
            <a:avLst/>
            <a:gdLst>
              <a:gd name="T0" fmla="*/ 65 w 65"/>
              <a:gd name="T1" fmla="*/ 65 h 65"/>
              <a:gd name="T2" fmla="*/ 32 w 65"/>
              <a:gd name="T3" fmla="*/ 0 h 65"/>
              <a:gd name="T4" fmla="*/ 0 w 65"/>
              <a:gd name="T5" fmla="*/ 65 h 65"/>
              <a:gd name="T6" fmla="*/ 65 w 65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65">
                <a:moveTo>
                  <a:pt x="65" y="65"/>
                </a:moveTo>
                <a:lnTo>
                  <a:pt x="32" y="0"/>
                </a:lnTo>
                <a:lnTo>
                  <a:pt x="0" y="65"/>
                </a:lnTo>
                <a:lnTo>
                  <a:pt x="65" y="6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770" name="Freeform 250"/>
          <p:cNvSpPr>
            <a:spLocks/>
          </p:cNvSpPr>
          <p:nvPr/>
        </p:nvSpPr>
        <p:spPr bwMode="auto">
          <a:xfrm>
            <a:off x="3454400" y="3306763"/>
            <a:ext cx="100013" cy="109537"/>
          </a:xfrm>
          <a:custGeom>
            <a:avLst/>
            <a:gdLst>
              <a:gd name="T0" fmla="*/ 0 w 63"/>
              <a:gd name="T1" fmla="*/ 0 h 69"/>
              <a:gd name="T2" fmla="*/ 18 w 63"/>
              <a:gd name="T3" fmla="*/ 69 h 69"/>
              <a:gd name="T4" fmla="*/ 63 w 63"/>
              <a:gd name="T5" fmla="*/ 12 h 69"/>
              <a:gd name="T6" fmla="*/ 0 w 63"/>
              <a:gd name="T7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9">
                <a:moveTo>
                  <a:pt x="0" y="0"/>
                </a:moveTo>
                <a:lnTo>
                  <a:pt x="18" y="69"/>
                </a:lnTo>
                <a:lnTo>
                  <a:pt x="63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71" name="Line 251"/>
          <p:cNvSpPr>
            <a:spLocks noChangeShapeType="1"/>
          </p:cNvSpPr>
          <p:nvPr/>
        </p:nvSpPr>
        <p:spPr bwMode="auto">
          <a:xfrm flipH="1">
            <a:off x="3497263" y="3019425"/>
            <a:ext cx="58737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772" name="Oval 252"/>
          <p:cNvSpPr>
            <a:spLocks noChangeArrowheads="1"/>
          </p:cNvSpPr>
          <p:nvPr/>
        </p:nvSpPr>
        <p:spPr bwMode="auto">
          <a:xfrm>
            <a:off x="533400" y="3200400"/>
            <a:ext cx="152400" cy="152400"/>
          </a:xfrm>
          <a:prstGeom prst="ellipse">
            <a:avLst/>
          </a:prstGeom>
          <a:solidFill>
            <a:srgbClr val="C000C0"/>
          </a:solidFill>
          <a:ln w="9525">
            <a:solidFill>
              <a:srgbClr val="C00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3" name="Oval 253"/>
          <p:cNvSpPr>
            <a:spLocks noChangeArrowheads="1"/>
          </p:cNvSpPr>
          <p:nvPr/>
        </p:nvSpPr>
        <p:spPr bwMode="auto">
          <a:xfrm>
            <a:off x="381000" y="3505200"/>
            <a:ext cx="152400" cy="152400"/>
          </a:xfrm>
          <a:prstGeom prst="ellipse">
            <a:avLst/>
          </a:prstGeom>
          <a:solidFill>
            <a:srgbClr val="C000C0"/>
          </a:solidFill>
          <a:ln w="9525">
            <a:solidFill>
              <a:srgbClr val="C00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4" name="Oval 254"/>
          <p:cNvSpPr>
            <a:spLocks noChangeArrowheads="1"/>
          </p:cNvSpPr>
          <p:nvPr/>
        </p:nvSpPr>
        <p:spPr bwMode="auto">
          <a:xfrm>
            <a:off x="685800" y="3429000"/>
            <a:ext cx="152400" cy="152400"/>
          </a:xfrm>
          <a:prstGeom prst="ellipse">
            <a:avLst/>
          </a:prstGeom>
          <a:solidFill>
            <a:srgbClr val="C000C0"/>
          </a:solidFill>
          <a:ln w="9525">
            <a:solidFill>
              <a:srgbClr val="C00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5" name="Oval 255"/>
          <p:cNvSpPr>
            <a:spLocks noChangeArrowheads="1"/>
          </p:cNvSpPr>
          <p:nvPr/>
        </p:nvSpPr>
        <p:spPr bwMode="auto">
          <a:xfrm>
            <a:off x="1371600" y="3200400"/>
            <a:ext cx="152400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6" name="Oval 256"/>
          <p:cNvSpPr>
            <a:spLocks noChangeArrowheads="1"/>
          </p:cNvSpPr>
          <p:nvPr/>
        </p:nvSpPr>
        <p:spPr bwMode="auto">
          <a:xfrm>
            <a:off x="1219200" y="3505200"/>
            <a:ext cx="152400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7" name="Oval 257"/>
          <p:cNvSpPr>
            <a:spLocks noChangeArrowheads="1"/>
          </p:cNvSpPr>
          <p:nvPr/>
        </p:nvSpPr>
        <p:spPr bwMode="auto">
          <a:xfrm>
            <a:off x="1524000" y="3429000"/>
            <a:ext cx="152400" cy="152400"/>
          </a:xfrm>
          <a:prstGeom prst="ellipse">
            <a:avLst/>
          </a:prstGeom>
          <a:solidFill>
            <a:srgbClr val="FF7609"/>
          </a:solidFill>
          <a:ln w="9525">
            <a:solidFill>
              <a:srgbClr val="FF760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8" name="Line 258"/>
          <p:cNvSpPr>
            <a:spLocks noChangeShapeType="1"/>
          </p:cNvSpPr>
          <p:nvPr/>
        </p:nvSpPr>
        <p:spPr bwMode="auto">
          <a:xfrm>
            <a:off x="914400" y="33575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79" name="Text Box 259"/>
          <p:cNvSpPr txBox="1">
            <a:spLocks noChangeArrowheads="1"/>
          </p:cNvSpPr>
          <p:nvPr/>
        </p:nvSpPr>
        <p:spPr bwMode="auto">
          <a:xfrm>
            <a:off x="260350" y="2274888"/>
            <a:ext cx="147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chemical </a:t>
            </a:r>
          </a:p>
          <a:p>
            <a:r>
              <a:rPr lang="en-US" sz="2400">
                <a:solidFill>
                  <a:schemeClr val="tx1"/>
                </a:solidFill>
              </a:rPr>
              <a:t>reaction</a:t>
            </a:r>
          </a:p>
        </p:txBody>
      </p:sp>
      <p:sp>
        <p:nvSpPr>
          <p:cNvPr id="619780" name="Line 260"/>
          <p:cNvSpPr>
            <a:spLocks noChangeShapeType="1"/>
          </p:cNvSpPr>
          <p:nvPr/>
        </p:nvSpPr>
        <p:spPr bwMode="auto">
          <a:xfrm flipV="1">
            <a:off x="6134100" y="2690813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81" name="Line 261"/>
          <p:cNvSpPr>
            <a:spLocks noChangeShapeType="1"/>
          </p:cNvSpPr>
          <p:nvPr/>
        </p:nvSpPr>
        <p:spPr bwMode="auto">
          <a:xfrm>
            <a:off x="6172200" y="38100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74984"/>
      </p:ext>
    </p:extLst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415229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Particle morphology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620547" name="Group 3"/>
          <p:cNvGrpSpPr>
            <a:grpSpLocks noChangeAspect="1"/>
          </p:cNvGrpSpPr>
          <p:nvPr/>
        </p:nvGrpSpPr>
        <p:grpSpPr bwMode="auto">
          <a:xfrm>
            <a:off x="546100" y="3059113"/>
            <a:ext cx="1371600" cy="1554162"/>
            <a:chOff x="432" y="1296"/>
            <a:chExt cx="720" cy="816"/>
          </a:xfrm>
        </p:grpSpPr>
        <p:sp>
          <p:nvSpPr>
            <p:cNvPr id="620548" name="Oval 4"/>
            <p:cNvSpPr>
              <a:spLocks noChangeAspect="1" noChangeArrowheads="1"/>
            </p:cNvSpPr>
            <p:nvPr/>
          </p:nvSpPr>
          <p:spPr bwMode="auto">
            <a:xfrm>
              <a:off x="672" y="14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49" name="Oval 5"/>
            <p:cNvSpPr>
              <a:spLocks noChangeAspect="1" noChangeArrowheads="1"/>
            </p:cNvSpPr>
            <p:nvPr/>
          </p:nvSpPr>
          <p:spPr bwMode="auto">
            <a:xfrm>
              <a:off x="4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0" name="Oval 6"/>
            <p:cNvSpPr>
              <a:spLocks noChangeAspect="1" noChangeArrowheads="1"/>
            </p:cNvSpPr>
            <p:nvPr/>
          </p:nvSpPr>
          <p:spPr bwMode="auto">
            <a:xfrm>
              <a:off x="720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1" name="Oval 7"/>
            <p:cNvSpPr>
              <a:spLocks noChangeAspect="1" noChangeArrowheads="1"/>
            </p:cNvSpPr>
            <p:nvPr/>
          </p:nvSpPr>
          <p:spPr bwMode="auto">
            <a:xfrm>
              <a:off x="960" y="158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2" name="Oval 8"/>
            <p:cNvSpPr>
              <a:spLocks noChangeAspect="1" noChangeArrowheads="1"/>
            </p:cNvSpPr>
            <p:nvPr/>
          </p:nvSpPr>
          <p:spPr bwMode="auto">
            <a:xfrm>
              <a:off x="432" y="13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3" name="Oval 9"/>
            <p:cNvSpPr>
              <a:spLocks noChangeAspect="1" noChangeArrowheads="1"/>
            </p:cNvSpPr>
            <p:nvPr/>
          </p:nvSpPr>
          <p:spPr bwMode="auto">
            <a:xfrm>
              <a:off x="864" y="12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4" name="Oval 10"/>
            <p:cNvSpPr>
              <a:spLocks noChangeAspect="1" noChangeArrowheads="1"/>
            </p:cNvSpPr>
            <p:nvPr/>
          </p:nvSpPr>
          <p:spPr bwMode="auto">
            <a:xfrm>
              <a:off x="768" y="196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555" name="Oval 11"/>
            <p:cNvSpPr>
              <a:spLocks noChangeAspect="1" noChangeArrowheads="1"/>
            </p:cNvSpPr>
            <p:nvPr/>
          </p:nvSpPr>
          <p:spPr bwMode="auto">
            <a:xfrm>
              <a:off x="1008" y="182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0556" name="Group 12"/>
          <p:cNvGrpSpPr>
            <a:grpSpLocks noChangeAspect="1"/>
          </p:cNvGrpSpPr>
          <p:nvPr/>
        </p:nvGrpSpPr>
        <p:grpSpPr bwMode="auto">
          <a:xfrm>
            <a:off x="6243638" y="911225"/>
            <a:ext cx="2452687" cy="1728788"/>
            <a:chOff x="3544" y="1041"/>
            <a:chExt cx="1288" cy="908"/>
          </a:xfrm>
        </p:grpSpPr>
        <p:grpSp>
          <p:nvGrpSpPr>
            <p:cNvPr id="620557" name="Group 13"/>
            <p:cNvGrpSpPr>
              <a:grpSpLocks noChangeAspect="1"/>
            </p:cNvGrpSpPr>
            <p:nvPr/>
          </p:nvGrpSpPr>
          <p:grpSpPr bwMode="auto">
            <a:xfrm>
              <a:off x="3748" y="1329"/>
              <a:ext cx="668" cy="620"/>
              <a:chOff x="3504" y="864"/>
              <a:chExt cx="668" cy="620"/>
            </a:xfrm>
          </p:grpSpPr>
          <p:sp>
            <p:nvSpPr>
              <p:cNvPr id="620558" name="Oval 14"/>
              <p:cNvSpPr>
                <a:spLocks noChangeAspect="1" noChangeArrowheads="1"/>
              </p:cNvSpPr>
              <p:nvPr/>
            </p:nvSpPr>
            <p:spPr bwMode="auto">
              <a:xfrm>
                <a:off x="3504" y="1248"/>
                <a:ext cx="236" cy="2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59" name="Oval 15"/>
              <p:cNvSpPr>
                <a:spLocks noChangeAspect="1" noChangeArrowheads="1"/>
              </p:cNvSpPr>
              <p:nvPr/>
            </p:nvSpPr>
            <p:spPr bwMode="auto">
              <a:xfrm>
                <a:off x="3792" y="1152"/>
                <a:ext cx="236" cy="2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0" name="Oval 16"/>
              <p:cNvSpPr>
                <a:spLocks noChangeAspect="1" noChangeArrowheads="1"/>
              </p:cNvSpPr>
              <p:nvPr/>
            </p:nvSpPr>
            <p:spPr bwMode="auto">
              <a:xfrm>
                <a:off x="3600" y="912"/>
                <a:ext cx="236" cy="2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1" name="Oval 17"/>
              <p:cNvSpPr>
                <a:spLocks noChangeAspect="1" noChangeArrowheads="1"/>
              </p:cNvSpPr>
              <p:nvPr/>
            </p:nvSpPr>
            <p:spPr bwMode="auto">
              <a:xfrm>
                <a:off x="3936" y="864"/>
                <a:ext cx="236" cy="23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0562" name="Text Box 18"/>
            <p:cNvSpPr txBox="1">
              <a:spLocks noChangeAspect="1" noChangeArrowheads="1"/>
            </p:cNvSpPr>
            <p:nvPr/>
          </p:nvSpPr>
          <p:spPr bwMode="auto">
            <a:xfrm>
              <a:off x="3544" y="1041"/>
              <a:ext cx="128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Single Particles</a:t>
              </a:r>
              <a:endParaRPr lang="en-US" sz="2400" b="1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620563" name="Group 19"/>
          <p:cNvGrpSpPr>
            <a:grpSpLocks noChangeAspect="1"/>
          </p:cNvGrpSpPr>
          <p:nvPr/>
        </p:nvGrpSpPr>
        <p:grpSpPr bwMode="auto">
          <a:xfrm>
            <a:off x="5584825" y="4446588"/>
            <a:ext cx="3589338" cy="1570037"/>
            <a:chOff x="3288" y="2649"/>
            <a:chExt cx="1885" cy="824"/>
          </a:xfrm>
        </p:grpSpPr>
        <p:grpSp>
          <p:nvGrpSpPr>
            <p:cNvPr id="620564" name="Group 20"/>
            <p:cNvGrpSpPr>
              <a:grpSpLocks noChangeAspect="1"/>
            </p:cNvGrpSpPr>
            <p:nvPr/>
          </p:nvGrpSpPr>
          <p:grpSpPr bwMode="auto">
            <a:xfrm>
              <a:off x="3786" y="2649"/>
              <a:ext cx="534" cy="588"/>
              <a:chOff x="3000" y="2649"/>
              <a:chExt cx="534" cy="588"/>
            </a:xfrm>
          </p:grpSpPr>
          <p:sp>
            <p:nvSpPr>
              <p:cNvPr id="620565" name="Oval 21"/>
              <p:cNvSpPr>
                <a:spLocks noChangeAspect="1" noChangeArrowheads="1"/>
              </p:cNvSpPr>
              <p:nvPr/>
            </p:nvSpPr>
            <p:spPr bwMode="auto">
              <a:xfrm>
                <a:off x="3000" y="2799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6" name="Oval 22"/>
              <p:cNvSpPr>
                <a:spLocks noChangeAspect="1" noChangeArrowheads="1"/>
              </p:cNvSpPr>
              <p:nvPr/>
            </p:nvSpPr>
            <p:spPr bwMode="auto">
              <a:xfrm>
                <a:off x="3072" y="288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7" name="Oval 23"/>
              <p:cNvSpPr>
                <a:spLocks noChangeAspect="1" noChangeArrowheads="1"/>
              </p:cNvSpPr>
              <p:nvPr/>
            </p:nvSpPr>
            <p:spPr bwMode="auto">
              <a:xfrm>
                <a:off x="3072" y="2997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8" name="Oval 24"/>
              <p:cNvSpPr>
                <a:spLocks noChangeAspect="1" noChangeArrowheads="1"/>
              </p:cNvSpPr>
              <p:nvPr/>
            </p:nvSpPr>
            <p:spPr bwMode="auto">
              <a:xfrm>
                <a:off x="3207" y="2835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69" name="Oval 25"/>
              <p:cNvSpPr>
                <a:spLocks noChangeAspect="1" noChangeArrowheads="1"/>
              </p:cNvSpPr>
              <p:nvPr/>
            </p:nvSpPr>
            <p:spPr bwMode="auto">
              <a:xfrm>
                <a:off x="3312" y="276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70" name="Oval 26"/>
              <p:cNvSpPr>
                <a:spLocks noChangeAspect="1" noChangeArrowheads="1"/>
              </p:cNvSpPr>
              <p:nvPr/>
            </p:nvSpPr>
            <p:spPr bwMode="auto">
              <a:xfrm>
                <a:off x="3285" y="292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71" name="Oval 27"/>
              <p:cNvSpPr>
                <a:spLocks noChangeAspect="1" noChangeArrowheads="1"/>
              </p:cNvSpPr>
              <p:nvPr/>
            </p:nvSpPr>
            <p:spPr bwMode="auto">
              <a:xfrm>
                <a:off x="3150" y="3093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72" name="Oval 28"/>
              <p:cNvSpPr>
                <a:spLocks noChangeAspect="1" noChangeArrowheads="1"/>
              </p:cNvSpPr>
              <p:nvPr/>
            </p:nvSpPr>
            <p:spPr bwMode="auto">
              <a:xfrm>
                <a:off x="3390" y="2649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0573" name="Text Box 29"/>
            <p:cNvSpPr txBox="1">
              <a:spLocks noChangeAspect="1" noChangeArrowheads="1"/>
            </p:cNvSpPr>
            <p:nvPr/>
          </p:nvSpPr>
          <p:spPr bwMode="auto">
            <a:xfrm>
              <a:off x="3288" y="3233"/>
              <a:ext cx="188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Agglomerated Particles</a:t>
              </a:r>
            </a:p>
          </p:txBody>
        </p:sp>
      </p:grpSp>
      <p:sp>
        <p:nvSpPr>
          <p:cNvPr id="620574" name="Line 30"/>
          <p:cNvSpPr>
            <a:spLocks noChangeAspect="1" noChangeShapeType="1"/>
          </p:cNvSpPr>
          <p:nvPr/>
        </p:nvSpPr>
        <p:spPr bwMode="auto">
          <a:xfrm flipV="1">
            <a:off x="2282825" y="1898650"/>
            <a:ext cx="3884613" cy="1525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575" name="Line 31"/>
          <p:cNvSpPr>
            <a:spLocks noChangeAspect="1" noChangeShapeType="1"/>
          </p:cNvSpPr>
          <p:nvPr/>
        </p:nvSpPr>
        <p:spPr bwMode="auto">
          <a:xfrm>
            <a:off x="2282825" y="4191000"/>
            <a:ext cx="4067175" cy="1000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576" name="Text Box 32"/>
          <p:cNvSpPr txBox="1">
            <a:spLocks noChangeAspect="1" noChangeArrowheads="1"/>
          </p:cNvSpPr>
          <p:nvPr/>
        </p:nvSpPr>
        <p:spPr bwMode="auto">
          <a:xfrm rot="-1273924">
            <a:off x="2195513" y="2000250"/>
            <a:ext cx="3941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chemeClr val="tx1"/>
                </a:solidFill>
              </a:rPr>
              <a:t>coalescence</a:t>
            </a:r>
            <a:r>
              <a:rPr lang="en-US" b="1" baseline="-25000">
                <a:solidFill>
                  <a:schemeClr val="tx1"/>
                </a:solidFill>
                <a:latin typeface="Times New Roman" charset="0"/>
              </a:rPr>
              <a:t>   </a:t>
            </a:r>
            <a:r>
              <a:rPr lang="en-US" b="1">
                <a:solidFill>
                  <a:schemeClr val="tx1"/>
                </a:solidFill>
                <a:latin typeface="Times New Roman" charset="0"/>
              </a:rPr>
              <a:t>&lt; 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sz="4000" b="1">
                <a:solidFill>
                  <a:schemeClr val="tx1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chemeClr val="tx1"/>
                </a:solidFill>
              </a:rPr>
              <a:t>collision</a:t>
            </a:r>
            <a:endParaRPr lang="en-US" b="1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20577" name="Text Box 33"/>
          <p:cNvSpPr txBox="1">
            <a:spLocks noChangeAspect="1" noChangeArrowheads="1"/>
          </p:cNvSpPr>
          <p:nvPr/>
        </p:nvSpPr>
        <p:spPr bwMode="auto">
          <a:xfrm rot="808094">
            <a:off x="2351088" y="4519613"/>
            <a:ext cx="3983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chemeClr val="tx1"/>
                </a:solidFill>
              </a:rPr>
              <a:t>coalescence   </a:t>
            </a:r>
            <a:r>
              <a:rPr lang="en-US" b="1">
                <a:solidFill>
                  <a:schemeClr val="tx1"/>
                </a:solidFill>
              </a:rPr>
              <a:t>&gt;  </a:t>
            </a:r>
            <a:r>
              <a:rPr lang="en-US" sz="4000" b="1">
                <a:solidFill>
                  <a:schemeClr val="tx1"/>
                </a:solidFill>
                <a:latin typeface="Symbol" charset="0"/>
              </a:rPr>
              <a:t>t</a:t>
            </a:r>
            <a:r>
              <a:rPr lang="en-US" b="1" baseline="-25000">
                <a:solidFill>
                  <a:schemeClr val="tx1"/>
                </a:solidFill>
              </a:rPr>
              <a:t>collision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20578" name="Rectangle 34"/>
          <p:cNvSpPr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20580" name="Text Box 36"/>
          <p:cNvSpPr txBox="1">
            <a:spLocks noChangeArrowheads="1"/>
          </p:cNvSpPr>
          <p:nvPr/>
        </p:nvSpPr>
        <p:spPr bwMode="auto">
          <a:xfrm>
            <a:off x="322263" y="6491288"/>
            <a:ext cx="8821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Ulrich (1970</a:t>
            </a:r>
            <a:r>
              <a:rPr lang="ja-JP" altLang="en-US" sz="18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1800" dirty="0">
                <a:solidFill>
                  <a:srgbClr val="FF0000"/>
                </a:solidFill>
              </a:rPr>
              <a:t>s), </a:t>
            </a:r>
            <a:r>
              <a:rPr lang="en-US" sz="1800" dirty="0" err="1">
                <a:solidFill>
                  <a:srgbClr val="FF0000"/>
                </a:solidFill>
              </a:rPr>
              <a:t>Helble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Sarofim</a:t>
            </a:r>
            <a:r>
              <a:rPr lang="en-US" sz="1800" dirty="0">
                <a:solidFill>
                  <a:srgbClr val="FF0000"/>
                </a:solidFill>
              </a:rPr>
              <a:t> (80</a:t>
            </a:r>
            <a:r>
              <a:rPr lang="ja-JP" altLang="en-US" sz="18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1800" dirty="0">
                <a:solidFill>
                  <a:srgbClr val="FF0000"/>
                </a:solidFill>
              </a:rPr>
              <a:t>s), Friedlander, Koch, </a:t>
            </a:r>
            <a:r>
              <a:rPr lang="en-US" sz="1800" dirty="0" err="1">
                <a:solidFill>
                  <a:srgbClr val="FF0000"/>
                </a:solidFill>
              </a:rPr>
              <a:t>Windeler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Lehtinen</a:t>
            </a:r>
            <a:r>
              <a:rPr lang="en-US" sz="1800" dirty="0">
                <a:solidFill>
                  <a:srgbClr val="FF0000"/>
                </a:solidFill>
              </a:rPr>
              <a:t> (90</a:t>
            </a:r>
            <a:r>
              <a:rPr lang="ja-JP" altLang="en-US" sz="1800" dirty="0">
                <a:solidFill>
                  <a:srgbClr val="FF0000"/>
                </a:solidFill>
                <a:latin typeface="Arial"/>
              </a:rPr>
              <a:t>’</a:t>
            </a:r>
            <a:r>
              <a:rPr lang="en-US" sz="1800" dirty="0">
                <a:solidFill>
                  <a:srgbClr val="FF0000"/>
                </a:solidFill>
              </a:rPr>
              <a:t>s)…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85516"/>
      </p:ext>
    </p:extLst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6" name="Group 808"/>
          <p:cNvGrpSpPr>
            <a:grpSpLocks/>
          </p:cNvGrpSpPr>
          <p:nvPr/>
        </p:nvGrpSpPr>
        <p:grpSpPr bwMode="auto">
          <a:xfrm>
            <a:off x="1427163" y="4978400"/>
            <a:ext cx="1704975" cy="1544638"/>
            <a:chOff x="323528" y="5029132"/>
            <a:chExt cx="1704442" cy="1545146"/>
          </a:xfrm>
        </p:grpSpPr>
        <p:grpSp>
          <p:nvGrpSpPr>
            <p:cNvPr id="245767" name="Group 4"/>
            <p:cNvGrpSpPr>
              <a:grpSpLocks/>
            </p:cNvGrpSpPr>
            <p:nvPr/>
          </p:nvGrpSpPr>
          <p:grpSpPr bwMode="auto">
            <a:xfrm>
              <a:off x="323528" y="5029132"/>
              <a:ext cx="1704442" cy="1211702"/>
              <a:chOff x="4067944" y="5029132"/>
              <a:chExt cx="1704442" cy="1211702"/>
            </a:xfrm>
          </p:grpSpPr>
          <p:sp>
            <p:nvSpPr>
              <p:cNvPr id="245768" name="Rectangle 38"/>
              <p:cNvSpPr>
                <a:spLocks noChangeArrowheads="1"/>
              </p:cNvSpPr>
              <p:nvPr/>
            </p:nvSpPr>
            <p:spPr bwMode="auto">
              <a:xfrm>
                <a:off x="4167993" y="5099261"/>
                <a:ext cx="119806" cy="1141573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69" name="Rectangle 39"/>
              <p:cNvSpPr>
                <a:spLocks noChangeArrowheads="1"/>
              </p:cNvSpPr>
              <p:nvPr/>
            </p:nvSpPr>
            <p:spPr bwMode="auto">
              <a:xfrm>
                <a:off x="4736712" y="5104358"/>
                <a:ext cx="359419" cy="843929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0" name="Rectangle 40"/>
              <p:cNvSpPr>
                <a:spLocks noChangeArrowheads="1"/>
              </p:cNvSpPr>
              <p:nvPr/>
            </p:nvSpPr>
            <p:spPr bwMode="auto">
              <a:xfrm>
                <a:off x="5546315" y="5098881"/>
                <a:ext cx="119806" cy="1141573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1" name="Rectangle 41"/>
              <p:cNvSpPr>
                <a:spLocks noChangeArrowheads="1"/>
              </p:cNvSpPr>
              <p:nvPr/>
            </p:nvSpPr>
            <p:spPr bwMode="auto">
              <a:xfrm>
                <a:off x="4287799" y="5099261"/>
                <a:ext cx="450914" cy="175257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2" name="Rectangle 42"/>
              <p:cNvSpPr>
                <a:spLocks noChangeArrowheads="1"/>
              </p:cNvSpPr>
              <p:nvPr/>
            </p:nvSpPr>
            <p:spPr bwMode="auto">
              <a:xfrm>
                <a:off x="5092644" y="5099261"/>
                <a:ext cx="453122" cy="175257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grpSp>
            <p:nvGrpSpPr>
              <p:cNvPr id="245773" name="Group 84"/>
              <p:cNvGrpSpPr>
                <a:grpSpLocks/>
              </p:cNvGrpSpPr>
              <p:nvPr/>
            </p:nvGrpSpPr>
            <p:grpSpPr bwMode="auto">
              <a:xfrm flipH="1">
                <a:off x="4067944" y="5029132"/>
                <a:ext cx="843707" cy="230704"/>
                <a:chOff x="5292080" y="3933056"/>
                <a:chExt cx="956003" cy="295272"/>
              </a:xfrm>
            </p:grpSpPr>
            <p:sp>
              <p:nvSpPr>
                <p:cNvPr id="49" name="Rectangle 48"/>
                <p:cNvSpPr/>
                <p:nvPr/>
              </p:nvSpPr>
              <p:spPr bwMode="auto">
                <a:xfrm>
                  <a:off x="5291424" y="3933056"/>
                  <a:ext cx="954861" cy="91462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 bwMode="auto">
                <a:xfrm>
                  <a:off x="6165364" y="3941186"/>
                  <a:ext cx="82719" cy="286579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</p:grpSp>
          <p:grpSp>
            <p:nvGrpSpPr>
              <p:cNvPr id="245776" name="Group 88"/>
              <p:cNvGrpSpPr>
                <a:grpSpLocks/>
              </p:cNvGrpSpPr>
              <p:nvPr/>
            </p:nvGrpSpPr>
            <p:grpSpPr bwMode="auto">
              <a:xfrm>
                <a:off x="4928679" y="5030033"/>
                <a:ext cx="843707" cy="230704"/>
                <a:chOff x="5292080" y="3933056"/>
                <a:chExt cx="956003" cy="295272"/>
              </a:xfrm>
            </p:grpSpPr>
            <p:sp>
              <p:nvSpPr>
                <p:cNvPr id="47" name="Rectangle 46"/>
                <p:cNvSpPr/>
                <p:nvPr/>
              </p:nvSpPr>
              <p:spPr bwMode="auto">
                <a:xfrm>
                  <a:off x="5291424" y="3933936"/>
                  <a:ext cx="954860" cy="91460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>
                  <a:off x="6165364" y="3942065"/>
                  <a:ext cx="82719" cy="286578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</p:grpSp>
          <p:cxnSp>
            <p:nvCxnSpPr>
              <p:cNvPr id="245779" name="Straight Connector 45"/>
              <p:cNvCxnSpPr>
                <a:cxnSpLocks noChangeShapeType="1"/>
              </p:cNvCxnSpPr>
              <p:nvPr/>
            </p:nvCxnSpPr>
            <p:spPr bwMode="auto">
              <a:xfrm flipV="1">
                <a:off x="4737403" y="5618113"/>
                <a:ext cx="369805" cy="1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</p:grpSp>
        <p:grpSp>
          <p:nvGrpSpPr>
            <p:cNvPr id="245780" name="Group 17"/>
            <p:cNvGrpSpPr>
              <a:grpSpLocks/>
            </p:cNvGrpSpPr>
            <p:nvPr/>
          </p:nvGrpSpPr>
          <p:grpSpPr bwMode="auto">
            <a:xfrm>
              <a:off x="1054274" y="5686078"/>
              <a:ext cx="227112" cy="217140"/>
              <a:chOff x="4438650" y="5686078"/>
              <a:chExt cx="227112" cy="217140"/>
            </a:xfrm>
          </p:grpSpPr>
          <p:cxnSp>
            <p:nvCxnSpPr>
              <p:cNvPr id="245781" name="Straight Arrow Connector 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1432" y="579329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782" name="Straight Arrow Connector 3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54116" y="579396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783" name="Straight Arrow Connector 3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557750" y="579520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</p:grpSp>
        <p:grpSp>
          <p:nvGrpSpPr>
            <p:cNvPr id="245784" name="Group 21"/>
            <p:cNvGrpSpPr>
              <a:grpSpLocks/>
            </p:cNvGrpSpPr>
            <p:nvPr/>
          </p:nvGrpSpPr>
          <p:grpSpPr bwMode="auto">
            <a:xfrm>
              <a:off x="1012328" y="5157192"/>
              <a:ext cx="319312" cy="316832"/>
              <a:chOff x="4396704" y="5157192"/>
              <a:chExt cx="319312" cy="316832"/>
            </a:xfrm>
          </p:grpSpPr>
          <p:sp>
            <p:nvSpPr>
              <p:cNvPr id="245785" name="Oval 17"/>
              <p:cNvSpPr>
                <a:spLocks/>
              </p:cNvSpPr>
              <p:nvPr/>
            </p:nvSpPr>
            <p:spPr bwMode="auto">
              <a:xfrm>
                <a:off x="4495350" y="5388177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6" name="Oval 18"/>
              <p:cNvSpPr>
                <a:spLocks/>
              </p:cNvSpPr>
              <p:nvPr/>
            </p:nvSpPr>
            <p:spPr bwMode="auto">
              <a:xfrm>
                <a:off x="4510433" y="52580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7" name="Oval 19"/>
              <p:cNvSpPr>
                <a:spLocks/>
              </p:cNvSpPr>
              <p:nvPr/>
            </p:nvSpPr>
            <p:spPr bwMode="auto">
              <a:xfrm>
                <a:off x="4687216" y="541518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8" name="Oval 20"/>
              <p:cNvSpPr>
                <a:spLocks/>
              </p:cNvSpPr>
              <p:nvPr/>
            </p:nvSpPr>
            <p:spPr bwMode="auto">
              <a:xfrm>
                <a:off x="4654449" y="533000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9" name="Oval 21"/>
              <p:cNvSpPr>
                <a:spLocks/>
              </p:cNvSpPr>
              <p:nvPr/>
            </p:nvSpPr>
            <p:spPr bwMode="auto">
              <a:xfrm>
                <a:off x="4597524" y="5445224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0" name="Oval 22"/>
              <p:cNvSpPr>
                <a:spLocks/>
              </p:cNvSpPr>
              <p:nvPr/>
            </p:nvSpPr>
            <p:spPr bwMode="auto">
              <a:xfrm>
                <a:off x="4495350" y="52147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1" name="Oval 23"/>
              <p:cNvSpPr>
                <a:spLocks/>
              </p:cNvSpPr>
              <p:nvPr/>
            </p:nvSpPr>
            <p:spPr bwMode="auto">
              <a:xfrm>
                <a:off x="4582441" y="5343847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2" name="Oval 24"/>
              <p:cNvSpPr>
                <a:spLocks/>
              </p:cNvSpPr>
              <p:nvPr/>
            </p:nvSpPr>
            <p:spPr bwMode="auto">
              <a:xfrm>
                <a:off x="4510433" y="533000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3" name="Oval 25"/>
              <p:cNvSpPr>
                <a:spLocks/>
              </p:cNvSpPr>
              <p:nvPr/>
            </p:nvSpPr>
            <p:spPr bwMode="auto">
              <a:xfrm>
                <a:off x="4597524" y="5271839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4" name="Oval 26"/>
              <p:cNvSpPr>
                <a:spLocks/>
              </p:cNvSpPr>
              <p:nvPr/>
            </p:nvSpPr>
            <p:spPr bwMode="auto">
              <a:xfrm>
                <a:off x="4396704" y="541518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5" name="Oval 27"/>
              <p:cNvSpPr>
                <a:spLocks/>
              </p:cNvSpPr>
              <p:nvPr/>
            </p:nvSpPr>
            <p:spPr bwMode="auto">
              <a:xfrm>
                <a:off x="4453508" y="5445224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6" name="Oval 28"/>
              <p:cNvSpPr>
                <a:spLocks/>
              </p:cNvSpPr>
              <p:nvPr/>
            </p:nvSpPr>
            <p:spPr bwMode="auto">
              <a:xfrm>
                <a:off x="4625649" y="51859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7" name="Oval 29"/>
              <p:cNvSpPr>
                <a:spLocks/>
              </p:cNvSpPr>
              <p:nvPr/>
            </p:nvSpPr>
            <p:spPr bwMode="auto">
              <a:xfrm>
                <a:off x="4553641" y="52292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8" name="Oval 30"/>
              <p:cNvSpPr>
                <a:spLocks/>
              </p:cNvSpPr>
              <p:nvPr/>
            </p:nvSpPr>
            <p:spPr bwMode="auto">
              <a:xfrm>
                <a:off x="4568724" y="51571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9" name="Oval 31"/>
              <p:cNvSpPr>
                <a:spLocks/>
              </p:cNvSpPr>
              <p:nvPr/>
            </p:nvSpPr>
            <p:spPr bwMode="auto">
              <a:xfrm>
                <a:off x="4654449" y="52292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cxnSp>
            <p:nvCxnSpPr>
              <p:cNvPr id="245800" name="Straight Arrow Connector 3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48099" y="535356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801" name="Straight Arrow Connector 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70783" y="535423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802" name="Straight Arrow Connector 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574417" y="535547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</p:grpSp>
        <p:sp>
          <p:nvSpPr>
            <p:cNvPr id="245803" name="TextBox 16"/>
            <p:cNvSpPr txBox="1">
              <a:spLocks noChangeArrowheads="1"/>
            </p:cNvSpPr>
            <p:nvPr/>
          </p:nvSpPr>
          <p:spPr bwMode="auto">
            <a:xfrm>
              <a:off x="683778" y="6237620"/>
              <a:ext cx="936332" cy="33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1" lang="en-US" sz="1600">
                  <a:ea typeface="新細明體" charset="0"/>
                  <a:cs typeface="新細明體" charset="0"/>
                </a:rPr>
                <a:t>burner</a:t>
              </a:r>
            </a:p>
          </p:txBody>
        </p:sp>
      </p:grpSp>
      <p:grpSp>
        <p:nvGrpSpPr>
          <p:cNvPr id="245804" name="Group 476"/>
          <p:cNvGrpSpPr>
            <a:grpSpLocks/>
          </p:cNvGrpSpPr>
          <p:nvPr/>
        </p:nvGrpSpPr>
        <p:grpSpPr bwMode="auto">
          <a:xfrm>
            <a:off x="2206625" y="4314825"/>
            <a:ext cx="157163" cy="649288"/>
            <a:chOff x="4487102" y="4365104"/>
            <a:chExt cx="156906" cy="649952"/>
          </a:xfrm>
        </p:grpSpPr>
        <p:sp>
          <p:nvSpPr>
            <p:cNvPr id="245805" name="Rectangle 51"/>
            <p:cNvSpPr>
              <a:spLocks noChangeArrowheads="1"/>
            </p:cNvSpPr>
            <p:nvPr/>
          </p:nvSpPr>
          <p:spPr bwMode="auto">
            <a:xfrm>
              <a:off x="4537466" y="4365104"/>
              <a:ext cx="45318" cy="64995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6" name="Oval 52"/>
            <p:cNvSpPr>
              <a:spLocks/>
            </p:cNvSpPr>
            <p:nvPr/>
          </p:nvSpPr>
          <p:spPr bwMode="auto">
            <a:xfrm>
              <a:off x="4612574" y="445354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7" name="Oval 53"/>
            <p:cNvSpPr>
              <a:spLocks/>
            </p:cNvSpPr>
            <p:nvPr/>
          </p:nvSpPr>
          <p:spPr bwMode="auto">
            <a:xfrm>
              <a:off x="4556760" y="470916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8" name="Oval 54"/>
            <p:cNvSpPr>
              <a:spLocks/>
            </p:cNvSpPr>
            <p:nvPr/>
          </p:nvSpPr>
          <p:spPr bwMode="auto">
            <a:xfrm>
              <a:off x="4535335" y="461822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9" name="Oval 55"/>
            <p:cNvSpPr>
              <a:spLocks/>
            </p:cNvSpPr>
            <p:nvPr/>
          </p:nvSpPr>
          <p:spPr bwMode="auto">
            <a:xfrm>
              <a:off x="4558444" y="441014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0" name="Oval 56"/>
            <p:cNvSpPr>
              <a:spLocks/>
            </p:cNvSpPr>
            <p:nvPr/>
          </p:nvSpPr>
          <p:spPr bwMode="auto">
            <a:xfrm>
              <a:off x="4546761" y="484219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1" name="Oval 57"/>
            <p:cNvSpPr>
              <a:spLocks/>
            </p:cNvSpPr>
            <p:nvPr/>
          </p:nvSpPr>
          <p:spPr bwMode="auto">
            <a:xfrm>
              <a:off x="4543200" y="450912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2" name="Oval 58"/>
            <p:cNvSpPr>
              <a:spLocks/>
            </p:cNvSpPr>
            <p:nvPr/>
          </p:nvSpPr>
          <p:spPr bwMode="auto">
            <a:xfrm>
              <a:off x="4595479" y="468699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3" name="Oval 59"/>
            <p:cNvSpPr>
              <a:spLocks/>
            </p:cNvSpPr>
            <p:nvPr/>
          </p:nvSpPr>
          <p:spPr bwMode="auto">
            <a:xfrm>
              <a:off x="4487102" y="441978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4" name="Oval 60"/>
            <p:cNvSpPr>
              <a:spLocks/>
            </p:cNvSpPr>
            <p:nvPr/>
          </p:nvSpPr>
          <p:spPr bwMode="auto">
            <a:xfrm>
              <a:off x="4499992" y="45811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5" name="Oval 61"/>
            <p:cNvSpPr>
              <a:spLocks/>
            </p:cNvSpPr>
            <p:nvPr/>
          </p:nvSpPr>
          <p:spPr bwMode="auto">
            <a:xfrm>
              <a:off x="4629608" y="485476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6" name="Oval 62"/>
            <p:cNvSpPr>
              <a:spLocks/>
            </p:cNvSpPr>
            <p:nvPr/>
          </p:nvSpPr>
          <p:spPr bwMode="auto">
            <a:xfrm>
              <a:off x="4606804" y="479639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7" name="Oval 63"/>
            <p:cNvSpPr>
              <a:spLocks/>
            </p:cNvSpPr>
            <p:nvPr/>
          </p:nvSpPr>
          <p:spPr bwMode="auto">
            <a:xfrm>
              <a:off x="4568575" y="476759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8" name="Oval 64"/>
            <p:cNvSpPr>
              <a:spLocks/>
            </p:cNvSpPr>
            <p:nvPr/>
          </p:nvSpPr>
          <p:spPr bwMode="auto">
            <a:xfrm>
              <a:off x="4496567" y="474866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9" name="Oval 65"/>
            <p:cNvSpPr>
              <a:spLocks/>
            </p:cNvSpPr>
            <p:nvPr/>
          </p:nvSpPr>
          <p:spPr bwMode="auto">
            <a:xfrm>
              <a:off x="4557600" y="45811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0" name="Oval 66"/>
            <p:cNvSpPr>
              <a:spLocks/>
            </p:cNvSpPr>
            <p:nvPr/>
          </p:nvSpPr>
          <p:spPr bwMode="auto">
            <a:xfrm>
              <a:off x="4603947" y="45667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1" name="Oval 67"/>
            <p:cNvSpPr>
              <a:spLocks/>
            </p:cNvSpPr>
            <p:nvPr/>
          </p:nvSpPr>
          <p:spPr bwMode="auto">
            <a:xfrm>
              <a:off x="4572000" y="453916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245822" name="Oval 68"/>
          <p:cNvSpPr>
            <a:spLocks/>
          </p:cNvSpPr>
          <p:nvPr/>
        </p:nvSpPr>
        <p:spPr bwMode="auto">
          <a:xfrm>
            <a:off x="2108200" y="3667125"/>
            <a:ext cx="25400" cy="23813"/>
          </a:xfrm>
          <a:prstGeom prst="ellipse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>
              <a:ea typeface="新細明體" charset="0"/>
              <a:cs typeface="新細明體" charset="0"/>
            </a:endParaRPr>
          </a:p>
        </p:txBody>
      </p:sp>
      <p:grpSp>
        <p:nvGrpSpPr>
          <p:cNvPr id="245823" name="Group 430"/>
          <p:cNvGrpSpPr>
            <a:grpSpLocks/>
          </p:cNvGrpSpPr>
          <p:nvPr/>
        </p:nvGrpSpPr>
        <p:grpSpPr bwMode="auto">
          <a:xfrm>
            <a:off x="2116138" y="3703638"/>
            <a:ext cx="323850" cy="530225"/>
            <a:chOff x="1012673" y="3753894"/>
            <a:chExt cx="322693" cy="530088"/>
          </a:xfrm>
        </p:grpSpPr>
        <p:sp>
          <p:nvSpPr>
            <p:cNvPr id="245824" name="Oval 70"/>
            <p:cNvSpPr>
              <a:spLocks/>
            </p:cNvSpPr>
            <p:nvPr/>
          </p:nvSpPr>
          <p:spPr bwMode="auto">
            <a:xfrm>
              <a:off x="1043608" y="382533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5" name="Oval 71"/>
            <p:cNvSpPr>
              <a:spLocks/>
            </p:cNvSpPr>
            <p:nvPr/>
          </p:nvSpPr>
          <p:spPr bwMode="auto">
            <a:xfrm>
              <a:off x="1166118" y="38322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6" name="Oval 72"/>
            <p:cNvSpPr>
              <a:spLocks/>
            </p:cNvSpPr>
            <p:nvPr/>
          </p:nvSpPr>
          <p:spPr bwMode="auto">
            <a:xfrm>
              <a:off x="1122910" y="37791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7" name="Oval 73"/>
            <p:cNvSpPr>
              <a:spLocks/>
            </p:cNvSpPr>
            <p:nvPr/>
          </p:nvSpPr>
          <p:spPr bwMode="auto">
            <a:xfrm>
              <a:off x="1050902" y="376024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8" name="Oval 74"/>
            <p:cNvSpPr>
              <a:spLocks/>
            </p:cNvSpPr>
            <p:nvPr/>
          </p:nvSpPr>
          <p:spPr bwMode="auto">
            <a:xfrm>
              <a:off x="1205758" y="379710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9" name="Oval 75"/>
            <p:cNvSpPr>
              <a:spLocks/>
            </p:cNvSpPr>
            <p:nvPr/>
          </p:nvSpPr>
          <p:spPr bwMode="auto">
            <a:xfrm>
              <a:off x="1053037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0" name="Oval 76"/>
            <p:cNvSpPr>
              <a:spLocks/>
            </p:cNvSpPr>
            <p:nvPr/>
          </p:nvSpPr>
          <p:spPr bwMode="auto">
            <a:xfrm>
              <a:off x="1125045" y="39861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1" name="Oval 77"/>
            <p:cNvSpPr>
              <a:spLocks/>
            </p:cNvSpPr>
            <p:nvPr/>
          </p:nvSpPr>
          <p:spPr bwMode="auto">
            <a:xfrm>
              <a:off x="1096245" y="40338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2" name="Oval 78"/>
            <p:cNvSpPr>
              <a:spLocks/>
            </p:cNvSpPr>
            <p:nvPr/>
          </p:nvSpPr>
          <p:spPr bwMode="auto">
            <a:xfrm>
              <a:off x="1197053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3" name="Oval 79"/>
            <p:cNvSpPr>
              <a:spLocks/>
            </p:cNvSpPr>
            <p:nvPr/>
          </p:nvSpPr>
          <p:spPr bwMode="auto">
            <a:xfrm>
              <a:off x="1277766" y="40420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4" name="Oval 80"/>
            <p:cNvSpPr>
              <a:spLocks/>
            </p:cNvSpPr>
            <p:nvPr/>
          </p:nvSpPr>
          <p:spPr bwMode="auto">
            <a:xfrm>
              <a:off x="1269061" y="39762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5" name="Oval 81"/>
            <p:cNvSpPr>
              <a:spLocks/>
            </p:cNvSpPr>
            <p:nvPr/>
          </p:nvSpPr>
          <p:spPr bwMode="auto">
            <a:xfrm>
              <a:off x="1145714" y="426958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6" name="Oval 82"/>
            <p:cNvSpPr>
              <a:spLocks/>
            </p:cNvSpPr>
            <p:nvPr/>
          </p:nvSpPr>
          <p:spPr bwMode="auto">
            <a:xfrm>
              <a:off x="1122910" y="421121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7" name="Oval 83"/>
            <p:cNvSpPr>
              <a:spLocks/>
            </p:cNvSpPr>
            <p:nvPr/>
          </p:nvSpPr>
          <p:spPr bwMode="auto">
            <a:xfrm>
              <a:off x="1245819" y="401448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8" name="Oval 84"/>
            <p:cNvSpPr>
              <a:spLocks/>
            </p:cNvSpPr>
            <p:nvPr/>
          </p:nvSpPr>
          <p:spPr bwMode="auto">
            <a:xfrm>
              <a:off x="1141578" y="411267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9" name="Oval 85"/>
            <p:cNvSpPr>
              <a:spLocks/>
            </p:cNvSpPr>
            <p:nvPr/>
          </p:nvSpPr>
          <p:spPr bwMode="auto">
            <a:xfrm>
              <a:off x="1014808" y="39762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0" name="Oval 86"/>
            <p:cNvSpPr>
              <a:spLocks/>
            </p:cNvSpPr>
            <p:nvPr/>
          </p:nvSpPr>
          <p:spPr bwMode="auto">
            <a:xfrm>
              <a:off x="1086816" y="39573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1" name="Oval 87"/>
            <p:cNvSpPr>
              <a:spLocks/>
            </p:cNvSpPr>
            <p:nvPr/>
          </p:nvSpPr>
          <p:spPr bwMode="auto">
            <a:xfrm>
              <a:off x="1058016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2" name="Oval 88"/>
            <p:cNvSpPr>
              <a:spLocks/>
            </p:cNvSpPr>
            <p:nvPr/>
          </p:nvSpPr>
          <p:spPr bwMode="auto">
            <a:xfrm>
              <a:off x="1084681" y="418241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3" name="Oval 89"/>
            <p:cNvSpPr>
              <a:spLocks/>
            </p:cNvSpPr>
            <p:nvPr/>
          </p:nvSpPr>
          <p:spPr bwMode="auto">
            <a:xfrm>
              <a:off x="1012673" y="416348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4" name="Oval 90"/>
            <p:cNvSpPr>
              <a:spLocks/>
            </p:cNvSpPr>
            <p:nvPr/>
          </p:nvSpPr>
          <p:spPr bwMode="auto">
            <a:xfrm>
              <a:off x="1259632" y="422108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5" name="Oval 91"/>
            <p:cNvSpPr>
              <a:spLocks/>
            </p:cNvSpPr>
            <p:nvPr/>
          </p:nvSpPr>
          <p:spPr bwMode="auto">
            <a:xfrm>
              <a:off x="1210866" y="412650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6" name="Oval 92"/>
            <p:cNvSpPr>
              <a:spLocks/>
            </p:cNvSpPr>
            <p:nvPr/>
          </p:nvSpPr>
          <p:spPr bwMode="auto">
            <a:xfrm>
              <a:off x="1187624" y="416472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7" name="Oval 93"/>
            <p:cNvSpPr>
              <a:spLocks/>
            </p:cNvSpPr>
            <p:nvPr/>
          </p:nvSpPr>
          <p:spPr bwMode="auto">
            <a:xfrm>
              <a:off x="1158824" y="37538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8" name="Oval 94"/>
            <p:cNvSpPr>
              <a:spLocks/>
            </p:cNvSpPr>
            <p:nvPr/>
          </p:nvSpPr>
          <p:spPr bwMode="auto">
            <a:xfrm>
              <a:off x="1266926" y="38394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9" name="Oval 95"/>
            <p:cNvSpPr>
              <a:spLocks/>
            </p:cNvSpPr>
            <p:nvPr/>
          </p:nvSpPr>
          <p:spPr bwMode="auto">
            <a:xfrm>
              <a:off x="1306566" y="380430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0" name="Oval 96"/>
            <p:cNvSpPr>
              <a:spLocks/>
            </p:cNvSpPr>
            <p:nvPr/>
          </p:nvSpPr>
          <p:spPr bwMode="auto">
            <a:xfrm>
              <a:off x="1259632" y="37610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5851" name="Group 432"/>
          <p:cNvGrpSpPr>
            <a:grpSpLocks/>
          </p:cNvGrpSpPr>
          <p:nvPr/>
        </p:nvGrpSpPr>
        <p:grpSpPr bwMode="auto">
          <a:xfrm>
            <a:off x="1917700" y="1722438"/>
            <a:ext cx="847725" cy="1014412"/>
            <a:chOff x="814388" y="1772816"/>
            <a:chExt cx="847675" cy="1014336"/>
          </a:xfrm>
        </p:grpSpPr>
        <p:sp>
          <p:nvSpPr>
            <p:cNvPr id="245852" name="Oval 98"/>
            <p:cNvSpPr>
              <a:spLocks/>
            </p:cNvSpPr>
            <p:nvPr/>
          </p:nvSpPr>
          <p:spPr bwMode="auto">
            <a:xfrm>
              <a:off x="1054116" y="20298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3" name="Oval 99"/>
            <p:cNvSpPr>
              <a:spLocks/>
            </p:cNvSpPr>
            <p:nvPr/>
          </p:nvSpPr>
          <p:spPr bwMode="auto">
            <a:xfrm>
              <a:off x="1468851" y="239706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4" name="Oval 100"/>
            <p:cNvSpPr>
              <a:spLocks/>
            </p:cNvSpPr>
            <p:nvPr/>
          </p:nvSpPr>
          <p:spPr bwMode="auto">
            <a:xfrm>
              <a:off x="1050098" y="234130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5" name="Oval 101"/>
            <p:cNvSpPr>
              <a:spLocks/>
            </p:cNvSpPr>
            <p:nvPr/>
          </p:nvSpPr>
          <p:spPr bwMode="auto">
            <a:xfrm>
              <a:off x="963682" y="23413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6" name="Oval 102"/>
            <p:cNvSpPr>
              <a:spLocks/>
            </p:cNvSpPr>
            <p:nvPr/>
          </p:nvSpPr>
          <p:spPr bwMode="auto">
            <a:xfrm>
              <a:off x="1403648" y="274132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7" name="Oval 103"/>
            <p:cNvSpPr>
              <a:spLocks/>
            </p:cNvSpPr>
            <p:nvPr/>
          </p:nvSpPr>
          <p:spPr bwMode="auto">
            <a:xfrm>
              <a:off x="1474789" y="24019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8" name="Oval 104"/>
            <p:cNvSpPr>
              <a:spLocks/>
            </p:cNvSpPr>
            <p:nvPr/>
          </p:nvSpPr>
          <p:spPr bwMode="auto">
            <a:xfrm>
              <a:off x="1490758" y="239293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9" name="Oval 105"/>
            <p:cNvSpPr>
              <a:spLocks/>
            </p:cNvSpPr>
            <p:nvPr/>
          </p:nvSpPr>
          <p:spPr bwMode="auto">
            <a:xfrm>
              <a:off x="1491605" y="24208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0" name="Oval 106"/>
            <p:cNvSpPr>
              <a:spLocks/>
            </p:cNvSpPr>
            <p:nvPr/>
          </p:nvSpPr>
          <p:spPr bwMode="auto">
            <a:xfrm>
              <a:off x="1209052" y="27501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1" name="Oval 107"/>
            <p:cNvSpPr>
              <a:spLocks/>
            </p:cNvSpPr>
            <p:nvPr/>
          </p:nvSpPr>
          <p:spPr bwMode="auto">
            <a:xfrm>
              <a:off x="1225129" y="275835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2" name="Oval 108"/>
            <p:cNvSpPr>
              <a:spLocks/>
            </p:cNvSpPr>
            <p:nvPr/>
          </p:nvSpPr>
          <p:spPr bwMode="auto">
            <a:xfrm>
              <a:off x="1230832" y="2708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3" name="Oval 109"/>
            <p:cNvSpPr>
              <a:spLocks/>
            </p:cNvSpPr>
            <p:nvPr/>
          </p:nvSpPr>
          <p:spPr bwMode="auto">
            <a:xfrm>
              <a:off x="1266202" y="274079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4" name="Oval 110"/>
            <p:cNvSpPr>
              <a:spLocks/>
            </p:cNvSpPr>
            <p:nvPr/>
          </p:nvSpPr>
          <p:spPr bwMode="auto">
            <a:xfrm>
              <a:off x="899592" y="245459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5" name="Oval 111"/>
            <p:cNvSpPr>
              <a:spLocks/>
            </p:cNvSpPr>
            <p:nvPr/>
          </p:nvSpPr>
          <p:spPr bwMode="auto">
            <a:xfrm>
              <a:off x="1302840" y="27434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6" name="Oval 112"/>
            <p:cNvSpPr>
              <a:spLocks/>
            </p:cNvSpPr>
            <p:nvPr/>
          </p:nvSpPr>
          <p:spPr bwMode="auto">
            <a:xfrm>
              <a:off x="1331640" y="259860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7" name="Oval 113"/>
            <p:cNvSpPr>
              <a:spLocks/>
            </p:cNvSpPr>
            <p:nvPr/>
          </p:nvSpPr>
          <p:spPr bwMode="auto">
            <a:xfrm>
              <a:off x="899592" y="271705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8" name="Oval 114"/>
            <p:cNvSpPr>
              <a:spLocks/>
            </p:cNvSpPr>
            <p:nvPr/>
          </p:nvSpPr>
          <p:spPr bwMode="auto">
            <a:xfrm>
              <a:off x="1189213" y="24661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9" name="Oval 115"/>
            <p:cNvSpPr>
              <a:spLocks/>
            </p:cNvSpPr>
            <p:nvPr/>
          </p:nvSpPr>
          <p:spPr bwMode="auto">
            <a:xfrm>
              <a:off x="1232421" y="24949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0" name="Oval 116"/>
            <p:cNvSpPr>
              <a:spLocks/>
            </p:cNvSpPr>
            <p:nvPr/>
          </p:nvSpPr>
          <p:spPr bwMode="auto">
            <a:xfrm>
              <a:off x="1115616" y="272817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1" name="Oval 117"/>
            <p:cNvSpPr>
              <a:spLocks/>
            </p:cNvSpPr>
            <p:nvPr/>
          </p:nvSpPr>
          <p:spPr bwMode="auto">
            <a:xfrm>
              <a:off x="1132288" y="274132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2" name="Oval 118"/>
            <p:cNvSpPr>
              <a:spLocks/>
            </p:cNvSpPr>
            <p:nvPr/>
          </p:nvSpPr>
          <p:spPr bwMode="auto">
            <a:xfrm>
              <a:off x="1126585" y="27040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3" name="Oval 119"/>
            <p:cNvSpPr>
              <a:spLocks/>
            </p:cNvSpPr>
            <p:nvPr/>
          </p:nvSpPr>
          <p:spPr bwMode="auto">
            <a:xfrm>
              <a:off x="1170799" y="251253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4" name="Oval 120"/>
            <p:cNvSpPr>
              <a:spLocks/>
            </p:cNvSpPr>
            <p:nvPr/>
          </p:nvSpPr>
          <p:spPr bwMode="auto">
            <a:xfrm>
              <a:off x="1009289" y="20487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5" name="Oval 121"/>
            <p:cNvSpPr>
              <a:spLocks/>
            </p:cNvSpPr>
            <p:nvPr/>
          </p:nvSpPr>
          <p:spPr bwMode="auto">
            <a:xfrm>
              <a:off x="1412032" y="241284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6" name="Oval 122"/>
            <p:cNvSpPr>
              <a:spLocks/>
            </p:cNvSpPr>
            <p:nvPr/>
          </p:nvSpPr>
          <p:spPr bwMode="auto">
            <a:xfrm>
              <a:off x="1161846" y="208472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7" name="Oval 123"/>
            <p:cNvSpPr>
              <a:spLocks/>
            </p:cNvSpPr>
            <p:nvPr/>
          </p:nvSpPr>
          <p:spPr bwMode="auto">
            <a:xfrm>
              <a:off x="1267470" y="246685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8" name="Oval 124"/>
            <p:cNvSpPr>
              <a:spLocks/>
            </p:cNvSpPr>
            <p:nvPr/>
          </p:nvSpPr>
          <p:spPr bwMode="auto">
            <a:xfrm>
              <a:off x="1400686" y="242443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9" name="Oval 125"/>
            <p:cNvSpPr>
              <a:spLocks/>
            </p:cNvSpPr>
            <p:nvPr/>
          </p:nvSpPr>
          <p:spPr bwMode="auto">
            <a:xfrm>
              <a:off x="1332184" y="238871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0" name="Oval 126"/>
            <p:cNvSpPr>
              <a:spLocks/>
            </p:cNvSpPr>
            <p:nvPr/>
          </p:nvSpPr>
          <p:spPr bwMode="auto">
            <a:xfrm>
              <a:off x="1199897" y="204147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1" name="Oval 127"/>
            <p:cNvSpPr>
              <a:spLocks/>
            </p:cNvSpPr>
            <p:nvPr/>
          </p:nvSpPr>
          <p:spPr bwMode="auto">
            <a:xfrm>
              <a:off x="1127889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2" name="Oval 128"/>
            <p:cNvSpPr>
              <a:spLocks/>
            </p:cNvSpPr>
            <p:nvPr/>
          </p:nvSpPr>
          <p:spPr bwMode="auto">
            <a:xfrm>
              <a:off x="1216023" y="20283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3" name="Oval 129"/>
            <p:cNvSpPr>
              <a:spLocks/>
            </p:cNvSpPr>
            <p:nvPr/>
          </p:nvSpPr>
          <p:spPr bwMode="auto">
            <a:xfrm>
              <a:off x="1144561" y="203569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4" name="Oval 130"/>
            <p:cNvSpPr>
              <a:spLocks/>
            </p:cNvSpPr>
            <p:nvPr/>
          </p:nvSpPr>
          <p:spPr bwMode="auto">
            <a:xfrm>
              <a:off x="1196008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5" name="Oval 131"/>
            <p:cNvSpPr>
              <a:spLocks/>
            </p:cNvSpPr>
            <p:nvPr/>
          </p:nvSpPr>
          <p:spPr bwMode="auto">
            <a:xfrm>
              <a:off x="1115616" y="2057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6" name="Oval 132"/>
            <p:cNvSpPr>
              <a:spLocks/>
            </p:cNvSpPr>
            <p:nvPr/>
          </p:nvSpPr>
          <p:spPr bwMode="auto">
            <a:xfrm>
              <a:off x="1138858" y="205633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7" name="Oval 133"/>
            <p:cNvSpPr>
              <a:spLocks/>
            </p:cNvSpPr>
            <p:nvPr/>
          </p:nvSpPr>
          <p:spPr bwMode="auto">
            <a:xfrm>
              <a:off x="1215878" y="20341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8" name="Oval 134"/>
            <p:cNvSpPr>
              <a:spLocks/>
            </p:cNvSpPr>
            <p:nvPr/>
          </p:nvSpPr>
          <p:spPr bwMode="auto">
            <a:xfrm>
              <a:off x="827584" y="216656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9" name="Oval 135"/>
            <p:cNvSpPr>
              <a:spLocks/>
            </p:cNvSpPr>
            <p:nvPr/>
          </p:nvSpPr>
          <p:spPr bwMode="auto">
            <a:xfrm>
              <a:off x="932000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0" name="Oval 136"/>
            <p:cNvSpPr>
              <a:spLocks/>
            </p:cNvSpPr>
            <p:nvPr/>
          </p:nvSpPr>
          <p:spPr bwMode="auto">
            <a:xfrm>
              <a:off x="899592" y="24874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1" name="Oval 137"/>
            <p:cNvSpPr>
              <a:spLocks/>
            </p:cNvSpPr>
            <p:nvPr/>
          </p:nvSpPr>
          <p:spPr bwMode="auto">
            <a:xfrm>
              <a:off x="1043608" y="25266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2" name="Oval 138"/>
            <p:cNvSpPr>
              <a:spLocks/>
            </p:cNvSpPr>
            <p:nvPr/>
          </p:nvSpPr>
          <p:spPr bwMode="auto">
            <a:xfrm>
              <a:off x="1065036" y="241592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3" name="Oval 139"/>
            <p:cNvSpPr>
              <a:spLocks/>
            </p:cNvSpPr>
            <p:nvPr/>
          </p:nvSpPr>
          <p:spPr bwMode="auto">
            <a:xfrm>
              <a:off x="1121016" y="177281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4" name="Oval 140"/>
            <p:cNvSpPr>
              <a:spLocks/>
            </p:cNvSpPr>
            <p:nvPr/>
          </p:nvSpPr>
          <p:spPr bwMode="auto">
            <a:xfrm>
              <a:off x="905850" y="200821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5" name="Oval 141"/>
            <p:cNvSpPr>
              <a:spLocks/>
            </p:cNvSpPr>
            <p:nvPr/>
          </p:nvSpPr>
          <p:spPr bwMode="auto">
            <a:xfrm>
              <a:off x="1081113" y="24240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6" name="Oval 142"/>
            <p:cNvSpPr>
              <a:spLocks/>
            </p:cNvSpPr>
            <p:nvPr/>
          </p:nvSpPr>
          <p:spPr bwMode="auto">
            <a:xfrm>
              <a:off x="1086816" y="23746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7" name="Oval 143"/>
            <p:cNvSpPr>
              <a:spLocks/>
            </p:cNvSpPr>
            <p:nvPr/>
          </p:nvSpPr>
          <p:spPr bwMode="auto">
            <a:xfrm>
              <a:off x="1122186" y="24065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8" name="Oval 144"/>
            <p:cNvSpPr>
              <a:spLocks/>
            </p:cNvSpPr>
            <p:nvPr/>
          </p:nvSpPr>
          <p:spPr bwMode="auto">
            <a:xfrm>
              <a:off x="1392390" y="25136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9" name="Oval 145"/>
            <p:cNvSpPr>
              <a:spLocks/>
            </p:cNvSpPr>
            <p:nvPr/>
          </p:nvSpPr>
          <p:spPr bwMode="auto">
            <a:xfrm>
              <a:off x="1431357" y="241784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0" name="Oval 146"/>
            <p:cNvSpPr>
              <a:spLocks/>
            </p:cNvSpPr>
            <p:nvPr/>
          </p:nvSpPr>
          <p:spPr bwMode="auto">
            <a:xfrm>
              <a:off x="1043608" y="216656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1" name="Oval 147"/>
            <p:cNvSpPr>
              <a:spLocks/>
            </p:cNvSpPr>
            <p:nvPr/>
          </p:nvSpPr>
          <p:spPr bwMode="auto">
            <a:xfrm>
              <a:off x="1158824" y="24092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2" name="Oval 148"/>
            <p:cNvSpPr>
              <a:spLocks/>
            </p:cNvSpPr>
            <p:nvPr/>
          </p:nvSpPr>
          <p:spPr bwMode="auto">
            <a:xfrm>
              <a:off x="1403648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3" name="Oval 149"/>
            <p:cNvSpPr>
              <a:spLocks/>
            </p:cNvSpPr>
            <p:nvPr/>
          </p:nvSpPr>
          <p:spPr bwMode="auto">
            <a:xfrm>
              <a:off x="846098" y="238990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4" name="Oval 150"/>
            <p:cNvSpPr>
              <a:spLocks/>
            </p:cNvSpPr>
            <p:nvPr/>
          </p:nvSpPr>
          <p:spPr bwMode="auto">
            <a:xfrm>
              <a:off x="834698" y="221747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5" name="Oval 151"/>
            <p:cNvSpPr>
              <a:spLocks/>
            </p:cNvSpPr>
            <p:nvPr/>
          </p:nvSpPr>
          <p:spPr bwMode="auto">
            <a:xfrm>
              <a:off x="1043608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6" name="Oval 152"/>
            <p:cNvSpPr>
              <a:spLocks/>
            </p:cNvSpPr>
            <p:nvPr/>
          </p:nvSpPr>
          <p:spPr bwMode="auto">
            <a:xfrm>
              <a:off x="893731" y="255733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7" name="Oval 153"/>
            <p:cNvSpPr>
              <a:spLocks/>
            </p:cNvSpPr>
            <p:nvPr/>
          </p:nvSpPr>
          <p:spPr bwMode="auto">
            <a:xfrm>
              <a:off x="850523" y="25042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8" name="Oval 154"/>
            <p:cNvSpPr>
              <a:spLocks/>
            </p:cNvSpPr>
            <p:nvPr/>
          </p:nvSpPr>
          <p:spPr bwMode="auto">
            <a:xfrm>
              <a:off x="933371" y="252218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9" name="Oval 155"/>
            <p:cNvSpPr>
              <a:spLocks/>
            </p:cNvSpPr>
            <p:nvPr/>
          </p:nvSpPr>
          <p:spPr bwMode="auto">
            <a:xfrm>
              <a:off x="827584" y="267577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0" name="Oval 156"/>
            <p:cNvSpPr>
              <a:spLocks/>
            </p:cNvSpPr>
            <p:nvPr/>
          </p:nvSpPr>
          <p:spPr bwMode="auto">
            <a:xfrm>
              <a:off x="908297" y="271276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1" name="Oval 157"/>
            <p:cNvSpPr>
              <a:spLocks/>
            </p:cNvSpPr>
            <p:nvPr/>
          </p:nvSpPr>
          <p:spPr bwMode="auto">
            <a:xfrm>
              <a:off x="899592" y="264697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2" name="Oval 158"/>
            <p:cNvSpPr>
              <a:spLocks/>
            </p:cNvSpPr>
            <p:nvPr/>
          </p:nvSpPr>
          <p:spPr bwMode="auto">
            <a:xfrm>
              <a:off x="876350" y="268520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3" name="Oval 159"/>
            <p:cNvSpPr>
              <a:spLocks/>
            </p:cNvSpPr>
            <p:nvPr/>
          </p:nvSpPr>
          <p:spPr bwMode="auto">
            <a:xfrm>
              <a:off x="1106927" y="252197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4" name="Oval 160"/>
            <p:cNvSpPr>
              <a:spLocks/>
            </p:cNvSpPr>
            <p:nvPr/>
          </p:nvSpPr>
          <p:spPr bwMode="auto">
            <a:xfrm>
              <a:off x="890163" y="241331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5" name="Oval 161"/>
            <p:cNvSpPr>
              <a:spLocks/>
            </p:cNvSpPr>
            <p:nvPr/>
          </p:nvSpPr>
          <p:spPr bwMode="auto">
            <a:xfrm>
              <a:off x="971600" y="23105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6" name="Oval 162"/>
            <p:cNvSpPr>
              <a:spLocks/>
            </p:cNvSpPr>
            <p:nvPr/>
          </p:nvSpPr>
          <p:spPr bwMode="auto">
            <a:xfrm>
              <a:off x="1101432" y="266025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7" name="Oval 163"/>
            <p:cNvSpPr>
              <a:spLocks/>
            </p:cNvSpPr>
            <p:nvPr/>
          </p:nvSpPr>
          <p:spPr bwMode="auto">
            <a:xfrm>
              <a:off x="902683" y="270955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8" name="Oval 164"/>
            <p:cNvSpPr>
              <a:spLocks/>
            </p:cNvSpPr>
            <p:nvPr/>
          </p:nvSpPr>
          <p:spPr bwMode="auto">
            <a:xfrm>
              <a:off x="856258" y="265680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9" name="Oval 165"/>
            <p:cNvSpPr>
              <a:spLocks/>
            </p:cNvSpPr>
            <p:nvPr/>
          </p:nvSpPr>
          <p:spPr bwMode="auto">
            <a:xfrm>
              <a:off x="833016" y="269502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0" name="Oval 166"/>
            <p:cNvSpPr>
              <a:spLocks/>
            </p:cNvSpPr>
            <p:nvPr/>
          </p:nvSpPr>
          <p:spPr bwMode="auto">
            <a:xfrm>
              <a:off x="862046" y="266892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1" name="Oval 167"/>
            <p:cNvSpPr>
              <a:spLocks/>
            </p:cNvSpPr>
            <p:nvPr/>
          </p:nvSpPr>
          <p:spPr bwMode="auto">
            <a:xfrm>
              <a:off x="1171074" y="256137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2" name="Oval 168"/>
            <p:cNvSpPr>
              <a:spLocks/>
            </p:cNvSpPr>
            <p:nvPr/>
          </p:nvSpPr>
          <p:spPr bwMode="auto">
            <a:xfrm>
              <a:off x="860431" y="241769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3" name="Oval 169"/>
            <p:cNvSpPr>
              <a:spLocks/>
            </p:cNvSpPr>
            <p:nvPr/>
          </p:nvSpPr>
          <p:spPr bwMode="auto">
            <a:xfrm>
              <a:off x="847343" y="220868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4" name="Oval 170"/>
            <p:cNvSpPr>
              <a:spLocks/>
            </p:cNvSpPr>
            <p:nvPr/>
          </p:nvSpPr>
          <p:spPr bwMode="auto">
            <a:xfrm>
              <a:off x="1092677" y="246306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5" name="Oval 171"/>
            <p:cNvSpPr>
              <a:spLocks/>
            </p:cNvSpPr>
            <p:nvPr/>
          </p:nvSpPr>
          <p:spPr bwMode="auto">
            <a:xfrm>
              <a:off x="1115919" y="246182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6" name="Oval 172"/>
            <p:cNvSpPr>
              <a:spLocks/>
            </p:cNvSpPr>
            <p:nvPr/>
          </p:nvSpPr>
          <p:spPr bwMode="auto">
            <a:xfrm>
              <a:off x="1043608" y="247986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7" name="Oval 173"/>
            <p:cNvSpPr>
              <a:spLocks/>
            </p:cNvSpPr>
            <p:nvPr/>
          </p:nvSpPr>
          <p:spPr bwMode="auto">
            <a:xfrm>
              <a:off x="1126456" y="24978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8" name="Oval 174"/>
            <p:cNvSpPr>
              <a:spLocks/>
            </p:cNvSpPr>
            <p:nvPr/>
          </p:nvSpPr>
          <p:spPr bwMode="auto">
            <a:xfrm>
              <a:off x="1116706" y="24634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9" name="Oval 175"/>
            <p:cNvSpPr>
              <a:spLocks/>
            </p:cNvSpPr>
            <p:nvPr/>
          </p:nvSpPr>
          <p:spPr bwMode="auto">
            <a:xfrm>
              <a:off x="1107427" y="248356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0" name="Oval 176"/>
            <p:cNvSpPr>
              <a:spLocks/>
            </p:cNvSpPr>
            <p:nvPr/>
          </p:nvSpPr>
          <p:spPr bwMode="auto">
            <a:xfrm>
              <a:off x="1050286" y="238842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1" name="Oval 177"/>
            <p:cNvSpPr>
              <a:spLocks/>
            </p:cNvSpPr>
            <p:nvPr/>
          </p:nvSpPr>
          <p:spPr bwMode="auto">
            <a:xfrm>
              <a:off x="973595" y="263691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2" name="Oval 178"/>
            <p:cNvSpPr>
              <a:spLocks/>
            </p:cNvSpPr>
            <p:nvPr/>
          </p:nvSpPr>
          <p:spPr bwMode="auto">
            <a:xfrm>
              <a:off x="1364050" y="238838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3" name="Oval 179"/>
            <p:cNvSpPr>
              <a:spLocks/>
            </p:cNvSpPr>
            <p:nvPr/>
          </p:nvSpPr>
          <p:spPr bwMode="auto">
            <a:xfrm>
              <a:off x="1396628" y="257968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4" name="Oval 180"/>
            <p:cNvSpPr>
              <a:spLocks/>
            </p:cNvSpPr>
            <p:nvPr/>
          </p:nvSpPr>
          <p:spPr bwMode="auto">
            <a:xfrm>
              <a:off x="1425428" y="252660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5" name="Oval 181"/>
            <p:cNvSpPr>
              <a:spLocks/>
            </p:cNvSpPr>
            <p:nvPr/>
          </p:nvSpPr>
          <p:spPr bwMode="auto">
            <a:xfrm>
              <a:off x="1347717" y="25760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6" name="Oval 182"/>
            <p:cNvSpPr>
              <a:spLocks/>
            </p:cNvSpPr>
            <p:nvPr/>
          </p:nvSpPr>
          <p:spPr bwMode="auto">
            <a:xfrm>
              <a:off x="1302840" y="24545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7" name="Oval 183"/>
            <p:cNvSpPr>
              <a:spLocks/>
            </p:cNvSpPr>
            <p:nvPr/>
          </p:nvSpPr>
          <p:spPr bwMode="auto">
            <a:xfrm>
              <a:off x="1259632" y="25986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8" name="Oval 184"/>
            <p:cNvSpPr>
              <a:spLocks/>
            </p:cNvSpPr>
            <p:nvPr/>
          </p:nvSpPr>
          <p:spPr bwMode="auto">
            <a:xfrm>
              <a:off x="1296293" y="25045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9" name="Oval 185"/>
            <p:cNvSpPr>
              <a:spLocks/>
            </p:cNvSpPr>
            <p:nvPr/>
          </p:nvSpPr>
          <p:spPr bwMode="auto">
            <a:xfrm>
              <a:off x="1409157" y="26919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0" name="Oval 186"/>
            <p:cNvSpPr>
              <a:spLocks/>
            </p:cNvSpPr>
            <p:nvPr/>
          </p:nvSpPr>
          <p:spPr bwMode="auto">
            <a:xfrm>
              <a:off x="1382220" y="261425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1" name="Oval 187"/>
            <p:cNvSpPr>
              <a:spLocks/>
            </p:cNvSpPr>
            <p:nvPr/>
          </p:nvSpPr>
          <p:spPr bwMode="auto">
            <a:xfrm>
              <a:off x="1115616" y="248314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2" name="Oval 188"/>
            <p:cNvSpPr>
              <a:spLocks/>
            </p:cNvSpPr>
            <p:nvPr/>
          </p:nvSpPr>
          <p:spPr bwMode="auto">
            <a:xfrm>
              <a:off x="979008" y="20467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3" name="Oval 189"/>
            <p:cNvSpPr>
              <a:spLocks/>
            </p:cNvSpPr>
            <p:nvPr/>
          </p:nvSpPr>
          <p:spPr bwMode="auto">
            <a:xfrm>
              <a:off x="935692" y="20657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4" name="Oval 190"/>
            <p:cNvSpPr>
              <a:spLocks/>
            </p:cNvSpPr>
            <p:nvPr/>
          </p:nvSpPr>
          <p:spPr bwMode="auto">
            <a:xfrm>
              <a:off x="1193873" y="248381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5" name="Oval 191"/>
            <p:cNvSpPr>
              <a:spLocks/>
            </p:cNvSpPr>
            <p:nvPr/>
          </p:nvSpPr>
          <p:spPr bwMode="auto">
            <a:xfrm>
              <a:off x="827584" y="22709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6" name="Oval 192"/>
            <p:cNvSpPr>
              <a:spLocks/>
            </p:cNvSpPr>
            <p:nvPr/>
          </p:nvSpPr>
          <p:spPr bwMode="auto">
            <a:xfrm>
              <a:off x="1259632" y="23105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7" name="Oval 193"/>
            <p:cNvSpPr>
              <a:spLocks/>
            </p:cNvSpPr>
            <p:nvPr/>
          </p:nvSpPr>
          <p:spPr bwMode="auto">
            <a:xfrm>
              <a:off x="948661" y="23995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8" name="Oval 194"/>
            <p:cNvSpPr>
              <a:spLocks/>
            </p:cNvSpPr>
            <p:nvPr/>
          </p:nvSpPr>
          <p:spPr bwMode="auto">
            <a:xfrm>
              <a:off x="1441459" y="24257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9" name="Oval 195"/>
            <p:cNvSpPr>
              <a:spLocks/>
            </p:cNvSpPr>
            <p:nvPr/>
          </p:nvSpPr>
          <p:spPr bwMode="auto">
            <a:xfrm>
              <a:off x="899592" y="24163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0" name="Oval 196"/>
            <p:cNvSpPr>
              <a:spLocks/>
            </p:cNvSpPr>
            <p:nvPr/>
          </p:nvSpPr>
          <p:spPr bwMode="auto">
            <a:xfrm>
              <a:off x="1092677" y="239196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1" name="Oval 197"/>
            <p:cNvSpPr>
              <a:spLocks/>
            </p:cNvSpPr>
            <p:nvPr/>
          </p:nvSpPr>
          <p:spPr bwMode="auto">
            <a:xfrm>
              <a:off x="1175525" y="240989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2" name="Oval 198"/>
            <p:cNvSpPr>
              <a:spLocks/>
            </p:cNvSpPr>
            <p:nvPr/>
          </p:nvSpPr>
          <p:spPr bwMode="auto">
            <a:xfrm>
              <a:off x="1156496" y="239566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3" name="Oval 199"/>
            <p:cNvSpPr>
              <a:spLocks/>
            </p:cNvSpPr>
            <p:nvPr/>
          </p:nvSpPr>
          <p:spPr bwMode="auto">
            <a:xfrm>
              <a:off x="1458966" y="239092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4" name="Oval 200"/>
            <p:cNvSpPr>
              <a:spLocks/>
            </p:cNvSpPr>
            <p:nvPr/>
          </p:nvSpPr>
          <p:spPr bwMode="auto">
            <a:xfrm>
              <a:off x="1475656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5" name="Oval 201"/>
            <p:cNvSpPr>
              <a:spLocks/>
            </p:cNvSpPr>
            <p:nvPr/>
          </p:nvSpPr>
          <p:spPr bwMode="auto">
            <a:xfrm>
              <a:off x="899592" y="209455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6" name="Oval 202"/>
            <p:cNvSpPr>
              <a:spLocks/>
            </p:cNvSpPr>
            <p:nvPr/>
          </p:nvSpPr>
          <p:spPr bwMode="auto">
            <a:xfrm>
              <a:off x="1115616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7" name="Oval 203"/>
            <p:cNvSpPr>
              <a:spLocks/>
            </p:cNvSpPr>
            <p:nvPr/>
          </p:nvSpPr>
          <p:spPr bwMode="auto">
            <a:xfrm>
              <a:off x="1043608" y="209455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8" name="Oval 204"/>
            <p:cNvSpPr>
              <a:spLocks/>
            </p:cNvSpPr>
            <p:nvPr/>
          </p:nvSpPr>
          <p:spPr bwMode="auto">
            <a:xfrm>
              <a:off x="1187624" y="23105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9" name="Oval 205"/>
            <p:cNvSpPr>
              <a:spLocks/>
            </p:cNvSpPr>
            <p:nvPr/>
          </p:nvSpPr>
          <p:spPr bwMode="auto">
            <a:xfrm>
              <a:off x="876653" y="23912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0" name="Oval 206"/>
            <p:cNvSpPr>
              <a:spLocks/>
            </p:cNvSpPr>
            <p:nvPr/>
          </p:nvSpPr>
          <p:spPr bwMode="auto">
            <a:xfrm>
              <a:off x="876653" y="22143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1" name="Oval 207"/>
            <p:cNvSpPr>
              <a:spLocks/>
            </p:cNvSpPr>
            <p:nvPr/>
          </p:nvSpPr>
          <p:spPr bwMode="auto">
            <a:xfrm>
              <a:off x="827584" y="24080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2" name="Oval 208"/>
            <p:cNvSpPr>
              <a:spLocks/>
            </p:cNvSpPr>
            <p:nvPr/>
          </p:nvSpPr>
          <p:spPr bwMode="auto">
            <a:xfrm>
              <a:off x="899592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3" name="Oval 209"/>
            <p:cNvSpPr>
              <a:spLocks/>
            </p:cNvSpPr>
            <p:nvPr/>
          </p:nvSpPr>
          <p:spPr bwMode="auto">
            <a:xfrm>
              <a:off x="814388" y="22507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4" name="Oval 210"/>
            <p:cNvSpPr>
              <a:spLocks/>
            </p:cNvSpPr>
            <p:nvPr/>
          </p:nvSpPr>
          <p:spPr bwMode="auto">
            <a:xfrm>
              <a:off x="1084488" y="238732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5" name="Oval 211"/>
            <p:cNvSpPr>
              <a:spLocks/>
            </p:cNvSpPr>
            <p:nvPr/>
          </p:nvSpPr>
          <p:spPr bwMode="auto">
            <a:xfrm>
              <a:off x="971600" y="199830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6" name="Oval 212"/>
            <p:cNvSpPr>
              <a:spLocks/>
            </p:cNvSpPr>
            <p:nvPr/>
          </p:nvSpPr>
          <p:spPr bwMode="auto">
            <a:xfrm>
              <a:off x="899592" y="201395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7" name="Oval 213"/>
            <p:cNvSpPr>
              <a:spLocks/>
            </p:cNvSpPr>
            <p:nvPr/>
          </p:nvSpPr>
          <p:spPr bwMode="auto">
            <a:xfrm>
              <a:off x="1092677" y="23868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8" name="Oval 214"/>
            <p:cNvSpPr>
              <a:spLocks/>
            </p:cNvSpPr>
            <p:nvPr/>
          </p:nvSpPr>
          <p:spPr bwMode="auto">
            <a:xfrm>
              <a:off x="1115616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9" name="Oval 215"/>
            <p:cNvSpPr>
              <a:spLocks/>
            </p:cNvSpPr>
            <p:nvPr/>
          </p:nvSpPr>
          <p:spPr bwMode="auto">
            <a:xfrm>
              <a:off x="1059635" y="216524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0" name="Oval 216"/>
            <p:cNvSpPr>
              <a:spLocks/>
            </p:cNvSpPr>
            <p:nvPr/>
          </p:nvSpPr>
          <p:spPr bwMode="auto">
            <a:xfrm>
              <a:off x="827584" y="223856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1" name="Oval 217"/>
            <p:cNvSpPr>
              <a:spLocks/>
            </p:cNvSpPr>
            <p:nvPr/>
          </p:nvSpPr>
          <p:spPr bwMode="auto">
            <a:xfrm>
              <a:off x="1520375" y="242281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2" name="Oval 218"/>
            <p:cNvSpPr>
              <a:spLocks/>
            </p:cNvSpPr>
            <p:nvPr/>
          </p:nvSpPr>
          <p:spPr bwMode="auto">
            <a:xfrm>
              <a:off x="1162743" y="20642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3" name="Oval 219"/>
            <p:cNvSpPr>
              <a:spLocks/>
            </p:cNvSpPr>
            <p:nvPr/>
          </p:nvSpPr>
          <p:spPr bwMode="auto">
            <a:xfrm>
              <a:off x="1337072" y="270970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4" name="Oval 220"/>
            <p:cNvSpPr>
              <a:spLocks/>
            </p:cNvSpPr>
            <p:nvPr/>
          </p:nvSpPr>
          <p:spPr bwMode="auto">
            <a:xfrm>
              <a:off x="971600" y="25698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5" name="Oval 221"/>
            <p:cNvSpPr>
              <a:spLocks/>
            </p:cNvSpPr>
            <p:nvPr/>
          </p:nvSpPr>
          <p:spPr bwMode="auto">
            <a:xfrm>
              <a:off x="1487967" y="19275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6" name="Oval 222"/>
            <p:cNvSpPr>
              <a:spLocks/>
            </p:cNvSpPr>
            <p:nvPr/>
          </p:nvSpPr>
          <p:spPr bwMode="auto">
            <a:xfrm>
              <a:off x="1611356" y="22134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7" name="Oval 223"/>
            <p:cNvSpPr>
              <a:spLocks/>
            </p:cNvSpPr>
            <p:nvPr/>
          </p:nvSpPr>
          <p:spPr bwMode="auto">
            <a:xfrm>
              <a:off x="1617294" y="22183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8" name="Oval 224"/>
            <p:cNvSpPr>
              <a:spLocks/>
            </p:cNvSpPr>
            <p:nvPr/>
          </p:nvSpPr>
          <p:spPr bwMode="auto">
            <a:xfrm>
              <a:off x="1633263" y="22093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9" name="Oval 225"/>
            <p:cNvSpPr>
              <a:spLocks/>
            </p:cNvSpPr>
            <p:nvPr/>
          </p:nvSpPr>
          <p:spPr bwMode="auto">
            <a:xfrm>
              <a:off x="1494567" y="188649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0" name="Oval 226"/>
            <p:cNvSpPr>
              <a:spLocks/>
            </p:cNvSpPr>
            <p:nvPr/>
          </p:nvSpPr>
          <p:spPr bwMode="auto">
            <a:xfrm>
              <a:off x="1331718" y="228256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1" name="Oval 227"/>
            <p:cNvSpPr>
              <a:spLocks/>
            </p:cNvSpPr>
            <p:nvPr/>
          </p:nvSpPr>
          <p:spPr bwMode="auto">
            <a:xfrm>
              <a:off x="1374926" y="231136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2" name="Oval 228"/>
            <p:cNvSpPr>
              <a:spLocks/>
            </p:cNvSpPr>
            <p:nvPr/>
          </p:nvSpPr>
          <p:spPr bwMode="auto">
            <a:xfrm>
              <a:off x="1187624" y="180652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3" name="Oval 229"/>
            <p:cNvSpPr>
              <a:spLocks/>
            </p:cNvSpPr>
            <p:nvPr/>
          </p:nvSpPr>
          <p:spPr bwMode="auto">
            <a:xfrm>
              <a:off x="1443140" y="194652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4" name="Oval 230"/>
            <p:cNvSpPr>
              <a:spLocks/>
            </p:cNvSpPr>
            <p:nvPr/>
          </p:nvSpPr>
          <p:spPr bwMode="auto">
            <a:xfrm>
              <a:off x="1414994" y="187852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5" name="Oval 231"/>
            <p:cNvSpPr>
              <a:spLocks/>
            </p:cNvSpPr>
            <p:nvPr/>
          </p:nvSpPr>
          <p:spPr bwMode="auto">
            <a:xfrm>
              <a:off x="1415678" y="226260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6" name="Oval 232"/>
            <p:cNvSpPr>
              <a:spLocks/>
            </p:cNvSpPr>
            <p:nvPr/>
          </p:nvSpPr>
          <p:spPr bwMode="auto">
            <a:xfrm>
              <a:off x="1403648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7" name="Oval 233"/>
            <p:cNvSpPr>
              <a:spLocks/>
            </p:cNvSpPr>
            <p:nvPr/>
          </p:nvSpPr>
          <p:spPr bwMode="auto">
            <a:xfrm>
              <a:off x="1403648" y="189011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8" name="Oval 234"/>
            <p:cNvSpPr>
              <a:spLocks/>
            </p:cNvSpPr>
            <p:nvPr/>
          </p:nvSpPr>
          <p:spPr bwMode="auto">
            <a:xfrm>
              <a:off x="1474689" y="22051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9" name="Oval 235"/>
            <p:cNvSpPr>
              <a:spLocks/>
            </p:cNvSpPr>
            <p:nvPr/>
          </p:nvSpPr>
          <p:spPr bwMode="auto">
            <a:xfrm>
              <a:off x="1453729" y="221935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0" name="Oval 236"/>
            <p:cNvSpPr>
              <a:spLocks/>
            </p:cNvSpPr>
            <p:nvPr/>
          </p:nvSpPr>
          <p:spPr bwMode="auto">
            <a:xfrm>
              <a:off x="1381721" y="220043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1" name="Oval 237"/>
            <p:cNvSpPr>
              <a:spLocks/>
            </p:cNvSpPr>
            <p:nvPr/>
          </p:nvSpPr>
          <p:spPr bwMode="auto">
            <a:xfrm>
              <a:off x="1469855" y="220624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2" name="Oval 238"/>
            <p:cNvSpPr>
              <a:spLocks/>
            </p:cNvSpPr>
            <p:nvPr/>
          </p:nvSpPr>
          <p:spPr bwMode="auto">
            <a:xfrm>
              <a:off x="1403648" y="216656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3" name="Oval 239"/>
            <p:cNvSpPr>
              <a:spLocks/>
            </p:cNvSpPr>
            <p:nvPr/>
          </p:nvSpPr>
          <p:spPr bwMode="auto">
            <a:xfrm>
              <a:off x="1127889" y="180522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4" name="Oval 240"/>
            <p:cNvSpPr>
              <a:spLocks/>
            </p:cNvSpPr>
            <p:nvPr/>
          </p:nvSpPr>
          <p:spPr bwMode="auto">
            <a:xfrm>
              <a:off x="1158824" y="18417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5" name="Oval 241"/>
            <p:cNvSpPr>
              <a:spLocks/>
            </p:cNvSpPr>
            <p:nvPr/>
          </p:nvSpPr>
          <p:spPr bwMode="auto">
            <a:xfrm>
              <a:off x="1392690" y="223421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6" name="Oval 242"/>
            <p:cNvSpPr>
              <a:spLocks/>
            </p:cNvSpPr>
            <p:nvPr/>
          </p:nvSpPr>
          <p:spPr bwMode="auto">
            <a:xfrm>
              <a:off x="1469710" y="221201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7" name="Oval 243"/>
            <p:cNvSpPr>
              <a:spLocks/>
            </p:cNvSpPr>
            <p:nvPr/>
          </p:nvSpPr>
          <p:spPr bwMode="auto">
            <a:xfrm>
              <a:off x="1331640" y="195053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8" name="Oval 244"/>
            <p:cNvSpPr>
              <a:spLocks/>
            </p:cNvSpPr>
            <p:nvPr/>
          </p:nvSpPr>
          <p:spPr bwMode="auto">
            <a:xfrm>
              <a:off x="1479244" y="225665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9" name="Oval 245"/>
            <p:cNvSpPr>
              <a:spLocks/>
            </p:cNvSpPr>
            <p:nvPr/>
          </p:nvSpPr>
          <p:spPr bwMode="auto">
            <a:xfrm>
              <a:off x="1223618" y="224046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0" name="Oval 246"/>
            <p:cNvSpPr>
              <a:spLocks/>
            </p:cNvSpPr>
            <p:nvPr/>
          </p:nvSpPr>
          <p:spPr bwMode="auto">
            <a:xfrm>
              <a:off x="1054067" y="18291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1" name="Oval 247"/>
            <p:cNvSpPr>
              <a:spLocks/>
            </p:cNvSpPr>
            <p:nvPr/>
          </p:nvSpPr>
          <p:spPr bwMode="auto">
            <a:xfrm>
              <a:off x="1534895" y="23300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2" name="Oval 248"/>
            <p:cNvSpPr>
              <a:spLocks/>
            </p:cNvSpPr>
            <p:nvPr/>
          </p:nvSpPr>
          <p:spPr bwMode="auto">
            <a:xfrm>
              <a:off x="1434319" y="188353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3" name="Oval 249"/>
            <p:cNvSpPr>
              <a:spLocks/>
            </p:cNvSpPr>
            <p:nvPr/>
          </p:nvSpPr>
          <p:spPr bwMode="auto">
            <a:xfrm>
              <a:off x="1090705" y="183185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4" name="Oval 250"/>
            <p:cNvSpPr>
              <a:spLocks/>
            </p:cNvSpPr>
            <p:nvPr/>
          </p:nvSpPr>
          <p:spPr bwMode="auto">
            <a:xfrm>
              <a:off x="1546153" y="219896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5" name="Oval 251"/>
            <p:cNvSpPr>
              <a:spLocks/>
            </p:cNvSpPr>
            <p:nvPr/>
          </p:nvSpPr>
          <p:spPr bwMode="auto">
            <a:xfrm>
              <a:off x="1430391" y="223719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6" name="Oval 252"/>
            <p:cNvSpPr>
              <a:spLocks/>
            </p:cNvSpPr>
            <p:nvPr/>
          </p:nvSpPr>
          <p:spPr bwMode="auto">
            <a:xfrm>
              <a:off x="1249432" y="233835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7" name="Oval 253"/>
            <p:cNvSpPr>
              <a:spLocks/>
            </p:cNvSpPr>
            <p:nvPr/>
          </p:nvSpPr>
          <p:spPr bwMode="auto">
            <a:xfrm>
              <a:off x="1331640" y="187852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8" name="Oval 254"/>
            <p:cNvSpPr>
              <a:spLocks/>
            </p:cNvSpPr>
            <p:nvPr/>
          </p:nvSpPr>
          <p:spPr bwMode="auto">
            <a:xfrm>
              <a:off x="1235182" y="22794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9" name="Oval 255"/>
            <p:cNvSpPr>
              <a:spLocks/>
            </p:cNvSpPr>
            <p:nvPr/>
          </p:nvSpPr>
          <p:spPr bwMode="auto">
            <a:xfrm>
              <a:off x="1258424" y="227821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0" name="Oval 256"/>
            <p:cNvSpPr>
              <a:spLocks/>
            </p:cNvSpPr>
            <p:nvPr/>
          </p:nvSpPr>
          <p:spPr bwMode="auto">
            <a:xfrm>
              <a:off x="1268961" y="231418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1" name="Oval 257"/>
            <p:cNvSpPr>
              <a:spLocks/>
            </p:cNvSpPr>
            <p:nvPr/>
          </p:nvSpPr>
          <p:spPr bwMode="auto">
            <a:xfrm>
              <a:off x="1259211" y="227983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2" name="Oval 258"/>
            <p:cNvSpPr>
              <a:spLocks/>
            </p:cNvSpPr>
            <p:nvPr/>
          </p:nvSpPr>
          <p:spPr bwMode="auto">
            <a:xfrm>
              <a:off x="1115616" y="2166561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3" name="Oval 259"/>
            <p:cNvSpPr>
              <a:spLocks/>
            </p:cNvSpPr>
            <p:nvPr/>
          </p:nvSpPr>
          <p:spPr bwMode="auto">
            <a:xfrm>
              <a:off x="1259632" y="202254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4" name="Oval 260"/>
            <p:cNvSpPr>
              <a:spLocks/>
            </p:cNvSpPr>
            <p:nvPr/>
          </p:nvSpPr>
          <p:spPr bwMode="auto">
            <a:xfrm>
              <a:off x="1506555" y="22047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5" name="Oval 261"/>
            <p:cNvSpPr>
              <a:spLocks/>
            </p:cNvSpPr>
            <p:nvPr/>
          </p:nvSpPr>
          <p:spPr bwMode="auto">
            <a:xfrm>
              <a:off x="1567933" y="23429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6" name="Oval 262"/>
            <p:cNvSpPr>
              <a:spLocks/>
            </p:cNvSpPr>
            <p:nvPr/>
          </p:nvSpPr>
          <p:spPr bwMode="auto">
            <a:xfrm>
              <a:off x="1445345" y="22709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7" name="Oval 263"/>
            <p:cNvSpPr>
              <a:spLocks/>
            </p:cNvSpPr>
            <p:nvPr/>
          </p:nvSpPr>
          <p:spPr bwMode="auto">
            <a:xfrm>
              <a:off x="1043608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8" name="Oval 264"/>
            <p:cNvSpPr>
              <a:spLocks/>
            </p:cNvSpPr>
            <p:nvPr/>
          </p:nvSpPr>
          <p:spPr bwMode="auto">
            <a:xfrm>
              <a:off x="1258121" y="22995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9" name="Oval 265"/>
            <p:cNvSpPr>
              <a:spLocks/>
            </p:cNvSpPr>
            <p:nvPr/>
          </p:nvSpPr>
          <p:spPr bwMode="auto">
            <a:xfrm>
              <a:off x="1412859" y="194451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0" name="Oval 266"/>
            <p:cNvSpPr>
              <a:spLocks/>
            </p:cNvSpPr>
            <p:nvPr/>
          </p:nvSpPr>
          <p:spPr bwMode="auto">
            <a:xfrm>
              <a:off x="1619672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1" name="Oval 267"/>
            <p:cNvSpPr>
              <a:spLocks/>
            </p:cNvSpPr>
            <p:nvPr/>
          </p:nvSpPr>
          <p:spPr bwMode="auto">
            <a:xfrm>
              <a:off x="1336378" y="230019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2" name="Oval 268"/>
            <p:cNvSpPr>
              <a:spLocks/>
            </p:cNvSpPr>
            <p:nvPr/>
          </p:nvSpPr>
          <p:spPr bwMode="auto">
            <a:xfrm>
              <a:off x="1444421" y="18914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3" name="Oval 269"/>
            <p:cNvSpPr>
              <a:spLocks/>
            </p:cNvSpPr>
            <p:nvPr/>
          </p:nvSpPr>
          <p:spPr bwMode="auto">
            <a:xfrm>
              <a:off x="1235182" y="22083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4" name="Oval 270"/>
            <p:cNvSpPr>
              <a:spLocks/>
            </p:cNvSpPr>
            <p:nvPr/>
          </p:nvSpPr>
          <p:spPr bwMode="auto">
            <a:xfrm>
              <a:off x="1107406" y="183253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5" name="Oval 271"/>
            <p:cNvSpPr>
              <a:spLocks/>
            </p:cNvSpPr>
            <p:nvPr/>
          </p:nvSpPr>
          <p:spPr bwMode="auto">
            <a:xfrm>
              <a:off x="1088377" y="181830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6" name="Oval 272"/>
            <p:cNvSpPr>
              <a:spLocks/>
            </p:cNvSpPr>
            <p:nvPr/>
          </p:nvSpPr>
          <p:spPr bwMode="auto">
            <a:xfrm>
              <a:off x="1096566" y="18178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7" name="Oval 273"/>
            <p:cNvSpPr>
              <a:spLocks/>
            </p:cNvSpPr>
            <p:nvPr/>
          </p:nvSpPr>
          <p:spPr bwMode="auto">
            <a:xfrm>
              <a:off x="1601471" y="220730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8" name="Oval 274"/>
            <p:cNvSpPr>
              <a:spLocks/>
            </p:cNvSpPr>
            <p:nvPr/>
          </p:nvSpPr>
          <p:spPr bwMode="auto">
            <a:xfrm>
              <a:off x="1558155" y="22262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9" name="Oval 275"/>
            <p:cNvSpPr>
              <a:spLocks/>
            </p:cNvSpPr>
            <p:nvPr/>
          </p:nvSpPr>
          <p:spPr bwMode="auto">
            <a:xfrm>
              <a:off x="1470323" y="197549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0" name="Oval 276"/>
            <p:cNvSpPr>
              <a:spLocks/>
            </p:cNvSpPr>
            <p:nvPr/>
          </p:nvSpPr>
          <p:spPr bwMode="auto">
            <a:xfrm>
              <a:off x="1259632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1" name="Oval 277"/>
            <p:cNvSpPr>
              <a:spLocks/>
            </p:cNvSpPr>
            <p:nvPr/>
          </p:nvSpPr>
          <p:spPr bwMode="auto">
            <a:xfrm>
              <a:off x="971600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2" name="Oval 278"/>
            <p:cNvSpPr>
              <a:spLocks/>
            </p:cNvSpPr>
            <p:nvPr/>
          </p:nvSpPr>
          <p:spPr bwMode="auto">
            <a:xfrm>
              <a:off x="1475656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3" name="Oval 279"/>
            <p:cNvSpPr>
              <a:spLocks/>
            </p:cNvSpPr>
            <p:nvPr/>
          </p:nvSpPr>
          <p:spPr bwMode="auto">
            <a:xfrm>
              <a:off x="1226493" y="224211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4" name="Oval 280"/>
            <p:cNvSpPr>
              <a:spLocks/>
            </p:cNvSpPr>
            <p:nvPr/>
          </p:nvSpPr>
          <p:spPr bwMode="auto">
            <a:xfrm>
              <a:off x="1259632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5" name="Oval 281"/>
            <p:cNvSpPr>
              <a:spLocks/>
            </p:cNvSpPr>
            <p:nvPr/>
          </p:nvSpPr>
          <p:spPr bwMode="auto">
            <a:xfrm>
              <a:off x="1226993" y="220370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6" name="Oval 282"/>
            <p:cNvSpPr>
              <a:spLocks/>
            </p:cNvSpPr>
            <p:nvPr/>
          </p:nvSpPr>
          <p:spPr bwMode="auto">
            <a:xfrm>
              <a:off x="1405451" y="189604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7" name="Oval 283"/>
            <p:cNvSpPr>
              <a:spLocks/>
            </p:cNvSpPr>
            <p:nvPr/>
          </p:nvSpPr>
          <p:spPr bwMode="auto">
            <a:xfrm>
              <a:off x="1475656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8" name="Oval 284"/>
            <p:cNvSpPr>
              <a:spLocks/>
            </p:cNvSpPr>
            <p:nvPr/>
          </p:nvSpPr>
          <p:spPr bwMode="auto">
            <a:xfrm>
              <a:off x="1235182" y="22032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9" name="Oval 285"/>
            <p:cNvSpPr>
              <a:spLocks/>
            </p:cNvSpPr>
            <p:nvPr/>
          </p:nvSpPr>
          <p:spPr bwMode="auto">
            <a:xfrm>
              <a:off x="1529463" y="21989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0" name="Oval 286"/>
            <p:cNvSpPr>
              <a:spLocks/>
            </p:cNvSpPr>
            <p:nvPr/>
          </p:nvSpPr>
          <p:spPr bwMode="auto">
            <a:xfrm>
              <a:off x="1475656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1" name="Oval 287"/>
            <p:cNvSpPr>
              <a:spLocks/>
            </p:cNvSpPr>
            <p:nvPr/>
          </p:nvSpPr>
          <p:spPr bwMode="auto">
            <a:xfrm>
              <a:off x="1187624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2" name="Oval 288"/>
            <p:cNvSpPr>
              <a:spLocks/>
            </p:cNvSpPr>
            <p:nvPr/>
          </p:nvSpPr>
          <p:spPr bwMode="auto">
            <a:xfrm>
              <a:off x="1547664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3" name="Oval 289"/>
            <p:cNvSpPr>
              <a:spLocks/>
            </p:cNvSpPr>
            <p:nvPr/>
          </p:nvSpPr>
          <p:spPr bwMode="auto">
            <a:xfrm>
              <a:off x="1119505" y="184818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4" name="Oval 290"/>
            <p:cNvSpPr>
              <a:spLocks/>
            </p:cNvSpPr>
            <p:nvPr/>
          </p:nvSpPr>
          <p:spPr bwMode="auto">
            <a:xfrm>
              <a:off x="1127694" y="18477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5" name="Oval 291"/>
            <p:cNvSpPr>
              <a:spLocks/>
            </p:cNvSpPr>
            <p:nvPr/>
          </p:nvSpPr>
          <p:spPr bwMode="auto">
            <a:xfrm>
              <a:off x="1416575" y="22421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6" name="Oval 292"/>
            <p:cNvSpPr>
              <a:spLocks/>
            </p:cNvSpPr>
            <p:nvPr/>
          </p:nvSpPr>
          <p:spPr bwMode="auto">
            <a:xfrm>
              <a:off x="960625" y="196343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7" name="Oval 293"/>
            <p:cNvSpPr>
              <a:spLocks/>
            </p:cNvSpPr>
            <p:nvPr/>
          </p:nvSpPr>
          <p:spPr bwMode="auto">
            <a:xfrm>
              <a:off x="937821" y="19050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8" name="Oval 294"/>
            <p:cNvSpPr>
              <a:spLocks/>
            </p:cNvSpPr>
            <p:nvPr/>
          </p:nvSpPr>
          <p:spPr bwMode="auto">
            <a:xfrm>
              <a:off x="956489" y="180652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9" name="Oval 295"/>
            <p:cNvSpPr>
              <a:spLocks/>
            </p:cNvSpPr>
            <p:nvPr/>
          </p:nvSpPr>
          <p:spPr bwMode="auto">
            <a:xfrm>
              <a:off x="899592" y="18762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0" name="Oval 296"/>
            <p:cNvSpPr>
              <a:spLocks/>
            </p:cNvSpPr>
            <p:nvPr/>
          </p:nvSpPr>
          <p:spPr bwMode="auto">
            <a:xfrm>
              <a:off x="827584" y="185733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1" name="Oval 297"/>
            <p:cNvSpPr>
              <a:spLocks/>
            </p:cNvSpPr>
            <p:nvPr/>
          </p:nvSpPr>
          <p:spPr bwMode="auto">
            <a:xfrm>
              <a:off x="1002535" y="185857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2" name="Oval 298"/>
            <p:cNvSpPr>
              <a:spLocks/>
            </p:cNvSpPr>
            <p:nvPr/>
          </p:nvSpPr>
          <p:spPr bwMode="auto">
            <a:xfrm>
              <a:off x="1032633" y="232347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3" name="Oval 299"/>
            <p:cNvSpPr>
              <a:spLocks/>
            </p:cNvSpPr>
            <p:nvPr/>
          </p:nvSpPr>
          <p:spPr bwMode="auto">
            <a:xfrm>
              <a:off x="1009829" y="226510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4" name="Oval 300"/>
            <p:cNvSpPr>
              <a:spLocks/>
            </p:cNvSpPr>
            <p:nvPr/>
          </p:nvSpPr>
          <p:spPr bwMode="auto">
            <a:xfrm>
              <a:off x="1028497" y="216656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5" name="Oval 301"/>
            <p:cNvSpPr>
              <a:spLocks/>
            </p:cNvSpPr>
            <p:nvPr/>
          </p:nvSpPr>
          <p:spPr bwMode="auto">
            <a:xfrm>
              <a:off x="971600" y="223630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6" name="Oval 302"/>
            <p:cNvSpPr>
              <a:spLocks/>
            </p:cNvSpPr>
            <p:nvPr/>
          </p:nvSpPr>
          <p:spPr bwMode="auto">
            <a:xfrm>
              <a:off x="899592" y="221737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7" name="Oval 303"/>
            <p:cNvSpPr>
              <a:spLocks/>
            </p:cNvSpPr>
            <p:nvPr/>
          </p:nvSpPr>
          <p:spPr bwMode="auto">
            <a:xfrm>
              <a:off x="1074543" y="221861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8" name="Oval 304"/>
            <p:cNvSpPr>
              <a:spLocks/>
            </p:cNvSpPr>
            <p:nvPr/>
          </p:nvSpPr>
          <p:spPr bwMode="auto">
            <a:xfrm>
              <a:off x="1297861" y="222416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9" name="Oval 305"/>
            <p:cNvSpPr>
              <a:spLocks/>
            </p:cNvSpPr>
            <p:nvPr/>
          </p:nvSpPr>
          <p:spPr bwMode="auto">
            <a:xfrm>
              <a:off x="1316529" y="2125623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0" name="Oval 306"/>
            <p:cNvSpPr>
              <a:spLocks/>
            </p:cNvSpPr>
            <p:nvPr/>
          </p:nvSpPr>
          <p:spPr bwMode="auto">
            <a:xfrm>
              <a:off x="1259632" y="219536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1" name="Oval 307"/>
            <p:cNvSpPr>
              <a:spLocks/>
            </p:cNvSpPr>
            <p:nvPr/>
          </p:nvSpPr>
          <p:spPr bwMode="auto">
            <a:xfrm>
              <a:off x="1187624" y="217644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2" name="Oval 308"/>
            <p:cNvSpPr>
              <a:spLocks/>
            </p:cNvSpPr>
            <p:nvPr/>
          </p:nvSpPr>
          <p:spPr bwMode="auto">
            <a:xfrm>
              <a:off x="1363380" y="1977075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3" name="Oval 309"/>
            <p:cNvSpPr>
              <a:spLocks/>
            </p:cNvSpPr>
            <p:nvPr/>
          </p:nvSpPr>
          <p:spPr bwMode="auto">
            <a:xfrm>
              <a:off x="1382048" y="1878529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4" name="Oval 310"/>
            <p:cNvSpPr>
              <a:spLocks/>
            </p:cNvSpPr>
            <p:nvPr/>
          </p:nvSpPr>
          <p:spPr bwMode="auto">
            <a:xfrm>
              <a:off x="1325151" y="1948275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5" name="Oval 311"/>
            <p:cNvSpPr>
              <a:spLocks/>
            </p:cNvSpPr>
            <p:nvPr/>
          </p:nvSpPr>
          <p:spPr bwMode="auto">
            <a:xfrm>
              <a:off x="1253143" y="192934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6" name="Oval 312"/>
            <p:cNvSpPr>
              <a:spLocks/>
            </p:cNvSpPr>
            <p:nvPr/>
          </p:nvSpPr>
          <p:spPr bwMode="auto">
            <a:xfrm>
              <a:off x="1459565" y="275675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7" name="Oval 313"/>
            <p:cNvSpPr>
              <a:spLocks/>
            </p:cNvSpPr>
            <p:nvPr/>
          </p:nvSpPr>
          <p:spPr bwMode="auto">
            <a:xfrm>
              <a:off x="1238032" y="2629679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8" name="Oval 314"/>
            <p:cNvSpPr>
              <a:spLocks/>
            </p:cNvSpPr>
            <p:nvPr/>
          </p:nvSpPr>
          <p:spPr bwMode="auto">
            <a:xfrm>
              <a:off x="1137927" y="269484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9" name="Oval 315"/>
            <p:cNvSpPr>
              <a:spLocks/>
            </p:cNvSpPr>
            <p:nvPr/>
          </p:nvSpPr>
          <p:spPr bwMode="auto">
            <a:xfrm>
              <a:off x="1579404" y="19050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0" name="Oval 316"/>
            <p:cNvSpPr>
              <a:spLocks/>
            </p:cNvSpPr>
            <p:nvPr/>
          </p:nvSpPr>
          <p:spPr bwMode="auto">
            <a:xfrm>
              <a:off x="1598072" y="180652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1" name="Oval 317"/>
            <p:cNvSpPr>
              <a:spLocks/>
            </p:cNvSpPr>
            <p:nvPr/>
          </p:nvSpPr>
          <p:spPr bwMode="auto">
            <a:xfrm>
              <a:off x="1541175" y="18762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2" name="Oval 318"/>
            <p:cNvSpPr>
              <a:spLocks/>
            </p:cNvSpPr>
            <p:nvPr/>
          </p:nvSpPr>
          <p:spPr bwMode="auto">
            <a:xfrm>
              <a:off x="1469167" y="185733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3" name="Oval 319"/>
            <p:cNvSpPr>
              <a:spLocks/>
            </p:cNvSpPr>
            <p:nvPr/>
          </p:nvSpPr>
          <p:spPr bwMode="auto">
            <a:xfrm>
              <a:off x="1022008" y="271705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4" name="Oval 320"/>
            <p:cNvSpPr>
              <a:spLocks/>
            </p:cNvSpPr>
            <p:nvPr/>
          </p:nvSpPr>
          <p:spPr bwMode="auto">
            <a:xfrm>
              <a:off x="893103" y="276787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6075" name="Group 431"/>
          <p:cNvGrpSpPr>
            <a:grpSpLocks/>
          </p:cNvGrpSpPr>
          <p:nvPr/>
        </p:nvGrpSpPr>
        <p:grpSpPr bwMode="auto">
          <a:xfrm>
            <a:off x="2003425" y="2727325"/>
            <a:ext cx="584200" cy="889000"/>
            <a:chOff x="899592" y="2777280"/>
            <a:chExt cx="583975" cy="889344"/>
          </a:xfrm>
        </p:grpSpPr>
        <p:sp>
          <p:nvSpPr>
            <p:cNvPr id="246076" name="Oval 322"/>
            <p:cNvSpPr>
              <a:spLocks/>
            </p:cNvSpPr>
            <p:nvPr/>
          </p:nvSpPr>
          <p:spPr bwMode="auto">
            <a:xfrm>
              <a:off x="987786" y="293980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7" name="Oval 323"/>
            <p:cNvSpPr>
              <a:spLocks/>
            </p:cNvSpPr>
            <p:nvPr/>
          </p:nvSpPr>
          <p:spPr bwMode="auto">
            <a:xfrm>
              <a:off x="1047216" y="299809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8" name="Oval 324"/>
            <p:cNvSpPr>
              <a:spLocks/>
            </p:cNvSpPr>
            <p:nvPr/>
          </p:nvSpPr>
          <p:spPr bwMode="auto">
            <a:xfrm>
              <a:off x="1076016" y="294501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9" name="Oval 325"/>
            <p:cNvSpPr>
              <a:spLocks/>
            </p:cNvSpPr>
            <p:nvPr/>
          </p:nvSpPr>
          <p:spPr bwMode="auto">
            <a:xfrm>
              <a:off x="899592" y="31409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0" name="Oval 326"/>
            <p:cNvSpPr>
              <a:spLocks/>
            </p:cNvSpPr>
            <p:nvPr/>
          </p:nvSpPr>
          <p:spPr bwMode="auto">
            <a:xfrm>
              <a:off x="980766" y="28985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1" name="Oval 327"/>
            <p:cNvSpPr>
              <a:spLocks/>
            </p:cNvSpPr>
            <p:nvPr/>
          </p:nvSpPr>
          <p:spPr bwMode="auto">
            <a:xfrm>
              <a:off x="1016136" y="293040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2" name="Oval 328"/>
            <p:cNvSpPr>
              <a:spLocks/>
            </p:cNvSpPr>
            <p:nvPr/>
          </p:nvSpPr>
          <p:spPr bwMode="auto">
            <a:xfrm>
              <a:off x="975063" y="299568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3" name="Oval 329"/>
            <p:cNvSpPr>
              <a:spLocks/>
            </p:cNvSpPr>
            <p:nvPr/>
          </p:nvSpPr>
          <p:spPr bwMode="auto">
            <a:xfrm>
              <a:off x="1047071" y="296688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4" name="Oval 330"/>
            <p:cNvSpPr>
              <a:spLocks/>
            </p:cNvSpPr>
            <p:nvPr/>
          </p:nvSpPr>
          <p:spPr bwMode="auto">
            <a:xfrm>
              <a:off x="983527" y="336458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5" name="Oval 331"/>
            <p:cNvSpPr>
              <a:spLocks/>
            </p:cNvSpPr>
            <p:nvPr/>
          </p:nvSpPr>
          <p:spPr bwMode="auto">
            <a:xfrm>
              <a:off x="1124321" y="32561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6" name="Oval 332"/>
            <p:cNvSpPr>
              <a:spLocks/>
            </p:cNvSpPr>
            <p:nvPr/>
          </p:nvSpPr>
          <p:spPr bwMode="auto">
            <a:xfrm>
              <a:off x="1070313" y="29656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7" name="Oval 333"/>
            <p:cNvSpPr>
              <a:spLocks/>
            </p:cNvSpPr>
            <p:nvPr/>
          </p:nvSpPr>
          <p:spPr bwMode="auto">
            <a:xfrm>
              <a:off x="1075976" y="3375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8" name="Oval 334"/>
            <p:cNvSpPr>
              <a:spLocks/>
            </p:cNvSpPr>
            <p:nvPr/>
          </p:nvSpPr>
          <p:spPr bwMode="auto">
            <a:xfrm>
              <a:off x="1140690" y="34220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9" name="Oval 335"/>
            <p:cNvSpPr>
              <a:spLocks/>
            </p:cNvSpPr>
            <p:nvPr/>
          </p:nvSpPr>
          <p:spPr bwMode="auto">
            <a:xfrm>
              <a:off x="1263200" y="34290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0" name="Oval 336"/>
            <p:cNvSpPr>
              <a:spLocks/>
            </p:cNvSpPr>
            <p:nvPr/>
          </p:nvSpPr>
          <p:spPr bwMode="auto">
            <a:xfrm>
              <a:off x="1219992" y="3375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1" name="Oval 337"/>
            <p:cNvSpPr>
              <a:spLocks/>
            </p:cNvSpPr>
            <p:nvPr/>
          </p:nvSpPr>
          <p:spPr bwMode="auto">
            <a:xfrm>
              <a:off x="1047176" y="34290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2" name="Oval 338"/>
            <p:cNvSpPr>
              <a:spLocks/>
            </p:cNvSpPr>
            <p:nvPr/>
          </p:nvSpPr>
          <p:spPr bwMode="auto">
            <a:xfrm>
              <a:off x="1047071" y="300387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3" name="Oval 339"/>
            <p:cNvSpPr>
              <a:spLocks/>
            </p:cNvSpPr>
            <p:nvPr/>
          </p:nvSpPr>
          <p:spPr bwMode="auto">
            <a:xfrm>
              <a:off x="1147984" y="33569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4" name="Oval 340"/>
            <p:cNvSpPr>
              <a:spLocks/>
            </p:cNvSpPr>
            <p:nvPr/>
          </p:nvSpPr>
          <p:spPr bwMode="auto">
            <a:xfrm>
              <a:off x="1302840" y="339385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5" name="Oval 341"/>
            <p:cNvSpPr>
              <a:spLocks/>
            </p:cNvSpPr>
            <p:nvPr/>
          </p:nvSpPr>
          <p:spPr bwMode="auto">
            <a:xfrm>
              <a:off x="1043608" y="35730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6" name="Oval 342"/>
            <p:cNvSpPr>
              <a:spLocks/>
            </p:cNvSpPr>
            <p:nvPr/>
          </p:nvSpPr>
          <p:spPr bwMode="auto">
            <a:xfrm>
              <a:off x="1125045" y="355408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7" name="Oval 343"/>
            <p:cNvSpPr>
              <a:spLocks/>
            </p:cNvSpPr>
            <p:nvPr/>
          </p:nvSpPr>
          <p:spPr bwMode="auto">
            <a:xfrm>
              <a:off x="1096245" y="36018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8" name="Oval 344"/>
            <p:cNvSpPr>
              <a:spLocks/>
            </p:cNvSpPr>
            <p:nvPr/>
          </p:nvSpPr>
          <p:spPr bwMode="auto">
            <a:xfrm>
              <a:off x="1197053" y="35730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9" name="Oval 345"/>
            <p:cNvSpPr>
              <a:spLocks/>
            </p:cNvSpPr>
            <p:nvPr/>
          </p:nvSpPr>
          <p:spPr bwMode="auto">
            <a:xfrm>
              <a:off x="1277766" y="361000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0" name="Oval 346"/>
            <p:cNvSpPr>
              <a:spLocks/>
            </p:cNvSpPr>
            <p:nvPr/>
          </p:nvSpPr>
          <p:spPr bwMode="auto">
            <a:xfrm>
              <a:off x="1269061" y="35442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1" name="Oval 347"/>
            <p:cNvSpPr>
              <a:spLocks/>
            </p:cNvSpPr>
            <p:nvPr/>
          </p:nvSpPr>
          <p:spPr bwMode="auto">
            <a:xfrm>
              <a:off x="1245819" y="358243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2" name="Oval 348"/>
            <p:cNvSpPr>
              <a:spLocks/>
            </p:cNvSpPr>
            <p:nvPr/>
          </p:nvSpPr>
          <p:spPr bwMode="auto">
            <a:xfrm>
              <a:off x="1364048" y="281333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3" name="Oval 349"/>
            <p:cNvSpPr>
              <a:spLocks/>
            </p:cNvSpPr>
            <p:nvPr/>
          </p:nvSpPr>
          <p:spPr bwMode="auto">
            <a:xfrm>
              <a:off x="1339931" y="281213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4" name="Oval 350"/>
            <p:cNvSpPr>
              <a:spLocks/>
            </p:cNvSpPr>
            <p:nvPr/>
          </p:nvSpPr>
          <p:spPr bwMode="auto">
            <a:xfrm>
              <a:off x="1297137" y="27772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5" name="Oval 351"/>
            <p:cNvSpPr>
              <a:spLocks/>
            </p:cNvSpPr>
            <p:nvPr/>
          </p:nvSpPr>
          <p:spPr bwMode="auto">
            <a:xfrm>
              <a:off x="1370548" y="30482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6" name="Oval 352"/>
            <p:cNvSpPr>
              <a:spLocks/>
            </p:cNvSpPr>
            <p:nvPr/>
          </p:nvSpPr>
          <p:spPr bwMode="auto">
            <a:xfrm>
              <a:off x="1259632" y="299695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7" name="Oval 353"/>
            <p:cNvSpPr>
              <a:spLocks/>
            </p:cNvSpPr>
            <p:nvPr/>
          </p:nvSpPr>
          <p:spPr bwMode="auto">
            <a:xfrm>
              <a:off x="1281060" y="278477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8" name="Oval 354"/>
            <p:cNvSpPr>
              <a:spLocks/>
            </p:cNvSpPr>
            <p:nvPr/>
          </p:nvSpPr>
          <p:spPr bwMode="auto">
            <a:xfrm>
              <a:off x="1418056" y="321297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9" name="Oval 355"/>
            <p:cNvSpPr>
              <a:spLocks/>
            </p:cNvSpPr>
            <p:nvPr/>
          </p:nvSpPr>
          <p:spPr bwMode="auto">
            <a:xfrm>
              <a:off x="1297137" y="27929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0" name="Oval 356"/>
            <p:cNvSpPr>
              <a:spLocks/>
            </p:cNvSpPr>
            <p:nvPr/>
          </p:nvSpPr>
          <p:spPr bwMode="auto">
            <a:xfrm>
              <a:off x="1259632" y="328498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1" name="Oval 357"/>
            <p:cNvSpPr>
              <a:spLocks/>
            </p:cNvSpPr>
            <p:nvPr/>
          </p:nvSpPr>
          <p:spPr bwMode="auto">
            <a:xfrm>
              <a:off x="1331640" y="323360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2" name="Oval 358"/>
            <p:cNvSpPr>
              <a:spLocks/>
            </p:cNvSpPr>
            <p:nvPr/>
          </p:nvSpPr>
          <p:spPr bwMode="auto">
            <a:xfrm>
              <a:off x="1417911" y="321875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3" name="Oval 359"/>
            <p:cNvSpPr>
              <a:spLocks/>
            </p:cNvSpPr>
            <p:nvPr/>
          </p:nvSpPr>
          <p:spPr bwMode="auto">
            <a:xfrm>
              <a:off x="1020511" y="281085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4" name="Oval 360"/>
            <p:cNvSpPr>
              <a:spLocks/>
            </p:cNvSpPr>
            <p:nvPr/>
          </p:nvSpPr>
          <p:spPr bwMode="auto">
            <a:xfrm>
              <a:off x="1014808" y="28314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5" name="Oval 361"/>
            <p:cNvSpPr>
              <a:spLocks/>
            </p:cNvSpPr>
            <p:nvPr/>
          </p:nvSpPr>
          <p:spPr bwMode="auto">
            <a:xfrm>
              <a:off x="1067182" y="292608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6" name="Oval 362"/>
            <p:cNvSpPr>
              <a:spLocks/>
            </p:cNvSpPr>
            <p:nvPr/>
          </p:nvSpPr>
          <p:spPr bwMode="auto">
            <a:xfrm>
              <a:off x="1148024" y="306896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7" name="Oval 363"/>
            <p:cNvSpPr>
              <a:spLocks/>
            </p:cNvSpPr>
            <p:nvPr/>
          </p:nvSpPr>
          <p:spPr bwMode="auto">
            <a:xfrm>
              <a:off x="1082985" y="278092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8" name="Oval 364"/>
            <p:cNvSpPr>
              <a:spLocks/>
            </p:cNvSpPr>
            <p:nvPr/>
          </p:nvSpPr>
          <p:spPr bwMode="auto">
            <a:xfrm>
              <a:off x="1158824" y="29870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9" name="Oval 365"/>
            <p:cNvSpPr>
              <a:spLocks/>
            </p:cNvSpPr>
            <p:nvPr/>
          </p:nvSpPr>
          <p:spPr bwMode="auto">
            <a:xfrm>
              <a:off x="1259632" y="314096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0" name="Oval 366"/>
            <p:cNvSpPr>
              <a:spLocks/>
            </p:cNvSpPr>
            <p:nvPr/>
          </p:nvSpPr>
          <p:spPr bwMode="auto">
            <a:xfrm>
              <a:off x="1115616" y="364502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1" name="Oval 367"/>
            <p:cNvSpPr>
              <a:spLocks/>
            </p:cNvSpPr>
            <p:nvPr/>
          </p:nvSpPr>
          <p:spPr bwMode="auto">
            <a:xfrm>
              <a:off x="1063859" y="35887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2" name="Oval 368"/>
            <p:cNvSpPr>
              <a:spLocks/>
            </p:cNvSpPr>
            <p:nvPr/>
          </p:nvSpPr>
          <p:spPr bwMode="auto">
            <a:xfrm>
              <a:off x="1272152" y="360679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3" name="Oval 369"/>
            <p:cNvSpPr>
              <a:spLocks/>
            </p:cNvSpPr>
            <p:nvPr/>
          </p:nvSpPr>
          <p:spPr bwMode="auto">
            <a:xfrm>
              <a:off x="1225727" y="355404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4" name="Oval 370"/>
            <p:cNvSpPr>
              <a:spLocks/>
            </p:cNvSpPr>
            <p:nvPr/>
          </p:nvSpPr>
          <p:spPr bwMode="auto">
            <a:xfrm>
              <a:off x="1202485" y="359226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5" name="Oval 371"/>
            <p:cNvSpPr>
              <a:spLocks/>
            </p:cNvSpPr>
            <p:nvPr/>
          </p:nvSpPr>
          <p:spPr bwMode="auto">
            <a:xfrm>
              <a:off x="1115616" y="353952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6" name="Oval 372"/>
            <p:cNvSpPr>
              <a:spLocks/>
            </p:cNvSpPr>
            <p:nvPr/>
          </p:nvSpPr>
          <p:spPr bwMode="auto">
            <a:xfrm>
              <a:off x="1231515" y="35661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7" name="Oval 373"/>
            <p:cNvSpPr>
              <a:spLocks/>
            </p:cNvSpPr>
            <p:nvPr/>
          </p:nvSpPr>
          <p:spPr bwMode="auto">
            <a:xfrm>
              <a:off x="1167655" y="342277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8" name="Oval 374"/>
            <p:cNvSpPr>
              <a:spLocks/>
            </p:cNvSpPr>
            <p:nvPr/>
          </p:nvSpPr>
          <p:spPr bwMode="auto">
            <a:xfrm>
              <a:off x="1158950" y="335699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9" name="Oval 375"/>
            <p:cNvSpPr>
              <a:spLocks/>
            </p:cNvSpPr>
            <p:nvPr/>
          </p:nvSpPr>
          <p:spPr bwMode="auto">
            <a:xfrm>
              <a:off x="1135708" y="339521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0" name="Oval 376"/>
            <p:cNvSpPr>
              <a:spLocks/>
            </p:cNvSpPr>
            <p:nvPr/>
          </p:nvSpPr>
          <p:spPr bwMode="auto">
            <a:xfrm>
              <a:off x="1162041" y="341957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1" name="Oval 377"/>
            <p:cNvSpPr>
              <a:spLocks/>
            </p:cNvSpPr>
            <p:nvPr/>
          </p:nvSpPr>
          <p:spPr bwMode="auto">
            <a:xfrm>
              <a:off x="1115616" y="33668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2" name="Oval 378"/>
            <p:cNvSpPr>
              <a:spLocks/>
            </p:cNvSpPr>
            <p:nvPr/>
          </p:nvSpPr>
          <p:spPr bwMode="auto">
            <a:xfrm>
              <a:off x="1121404" y="33789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3" name="Oval 379"/>
            <p:cNvSpPr>
              <a:spLocks/>
            </p:cNvSpPr>
            <p:nvPr/>
          </p:nvSpPr>
          <p:spPr bwMode="auto">
            <a:xfrm>
              <a:off x="1293090" y="33595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4" name="Oval 380"/>
            <p:cNvSpPr>
              <a:spLocks/>
            </p:cNvSpPr>
            <p:nvPr/>
          </p:nvSpPr>
          <p:spPr bwMode="auto">
            <a:xfrm>
              <a:off x="1320055" y="336019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5" name="Oval 381"/>
            <p:cNvSpPr>
              <a:spLocks/>
            </p:cNvSpPr>
            <p:nvPr/>
          </p:nvSpPr>
          <p:spPr bwMode="auto">
            <a:xfrm>
              <a:off x="1283811" y="337962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6" name="Oval 382"/>
            <p:cNvSpPr>
              <a:spLocks/>
            </p:cNvSpPr>
            <p:nvPr/>
          </p:nvSpPr>
          <p:spPr bwMode="auto">
            <a:xfrm>
              <a:off x="1331640" y="32129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7" name="Oval 383"/>
            <p:cNvSpPr>
              <a:spLocks/>
            </p:cNvSpPr>
            <p:nvPr/>
          </p:nvSpPr>
          <p:spPr bwMode="auto">
            <a:xfrm>
              <a:off x="976839" y="29170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8" name="Oval 384"/>
            <p:cNvSpPr>
              <a:spLocks/>
            </p:cNvSpPr>
            <p:nvPr/>
          </p:nvSpPr>
          <p:spPr bwMode="auto">
            <a:xfrm>
              <a:off x="1078151" y="278207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9" name="Oval 385"/>
            <p:cNvSpPr>
              <a:spLocks/>
            </p:cNvSpPr>
            <p:nvPr/>
          </p:nvSpPr>
          <p:spPr bwMode="auto">
            <a:xfrm>
              <a:off x="1043608" y="296669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0" name="Oval 386"/>
            <p:cNvSpPr>
              <a:spLocks/>
            </p:cNvSpPr>
            <p:nvPr/>
          </p:nvSpPr>
          <p:spPr bwMode="auto">
            <a:xfrm>
              <a:off x="1074543" y="30031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1" name="Oval 387"/>
            <p:cNvSpPr>
              <a:spLocks/>
            </p:cNvSpPr>
            <p:nvPr/>
          </p:nvSpPr>
          <p:spPr bwMode="auto">
            <a:xfrm>
              <a:off x="1078006" y="27878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2" name="Oval 388"/>
            <p:cNvSpPr>
              <a:spLocks/>
            </p:cNvSpPr>
            <p:nvPr/>
          </p:nvSpPr>
          <p:spPr bwMode="auto">
            <a:xfrm>
              <a:off x="1353420" y="304946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3" name="Oval 389"/>
            <p:cNvSpPr>
              <a:spLocks/>
            </p:cNvSpPr>
            <p:nvPr/>
          </p:nvSpPr>
          <p:spPr bwMode="auto">
            <a:xfrm>
              <a:off x="1331698" y="29391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4" name="Oval 390"/>
            <p:cNvSpPr>
              <a:spLocks/>
            </p:cNvSpPr>
            <p:nvPr/>
          </p:nvSpPr>
          <p:spPr bwMode="auto">
            <a:xfrm>
              <a:off x="1343670" y="30151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5" name="Oval 391"/>
            <p:cNvSpPr>
              <a:spLocks/>
            </p:cNvSpPr>
            <p:nvPr/>
          </p:nvSpPr>
          <p:spPr bwMode="auto">
            <a:xfrm>
              <a:off x="1370635" y="3015801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6" name="Oval 392"/>
            <p:cNvSpPr>
              <a:spLocks/>
            </p:cNvSpPr>
            <p:nvPr/>
          </p:nvSpPr>
          <p:spPr bwMode="auto">
            <a:xfrm>
              <a:off x="1430353" y="296599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7" name="Oval 393"/>
            <p:cNvSpPr>
              <a:spLocks/>
            </p:cNvSpPr>
            <p:nvPr/>
          </p:nvSpPr>
          <p:spPr bwMode="auto">
            <a:xfrm>
              <a:off x="1331640" y="308793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8" name="Oval 394"/>
            <p:cNvSpPr>
              <a:spLocks/>
            </p:cNvSpPr>
            <p:nvPr/>
          </p:nvSpPr>
          <p:spPr bwMode="auto">
            <a:xfrm>
              <a:off x="1360314" y="306896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9" name="Oval 395"/>
            <p:cNvSpPr>
              <a:spLocks/>
            </p:cNvSpPr>
            <p:nvPr/>
          </p:nvSpPr>
          <p:spPr bwMode="auto">
            <a:xfrm>
              <a:off x="1366102" y="308108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0" name="Oval 396"/>
            <p:cNvSpPr>
              <a:spLocks/>
            </p:cNvSpPr>
            <p:nvPr/>
          </p:nvSpPr>
          <p:spPr bwMode="auto">
            <a:xfrm>
              <a:off x="1157319" y="327423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1" name="Oval 397"/>
            <p:cNvSpPr>
              <a:spLocks/>
            </p:cNvSpPr>
            <p:nvPr/>
          </p:nvSpPr>
          <p:spPr bwMode="auto">
            <a:xfrm>
              <a:off x="1128519" y="33219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2" name="Oval 398"/>
            <p:cNvSpPr>
              <a:spLocks/>
            </p:cNvSpPr>
            <p:nvPr/>
          </p:nvSpPr>
          <p:spPr bwMode="auto">
            <a:xfrm>
              <a:off x="1229327" y="32931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3" name="Oval 399"/>
            <p:cNvSpPr>
              <a:spLocks/>
            </p:cNvSpPr>
            <p:nvPr/>
          </p:nvSpPr>
          <p:spPr bwMode="auto">
            <a:xfrm>
              <a:off x="1310040" y="333014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4" name="Oval 400"/>
            <p:cNvSpPr>
              <a:spLocks/>
            </p:cNvSpPr>
            <p:nvPr/>
          </p:nvSpPr>
          <p:spPr bwMode="auto">
            <a:xfrm>
              <a:off x="1301335" y="32643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5" name="Oval 401"/>
            <p:cNvSpPr>
              <a:spLocks/>
            </p:cNvSpPr>
            <p:nvPr/>
          </p:nvSpPr>
          <p:spPr bwMode="auto">
            <a:xfrm>
              <a:off x="1278093" y="330258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6" name="Oval 402"/>
            <p:cNvSpPr>
              <a:spLocks/>
            </p:cNvSpPr>
            <p:nvPr/>
          </p:nvSpPr>
          <p:spPr bwMode="auto">
            <a:xfrm>
              <a:off x="1173852" y="340076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7" name="Oval 403"/>
            <p:cNvSpPr>
              <a:spLocks/>
            </p:cNvSpPr>
            <p:nvPr/>
          </p:nvSpPr>
          <p:spPr bwMode="auto">
            <a:xfrm>
              <a:off x="1119090" y="324543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8" name="Oval 404"/>
            <p:cNvSpPr>
              <a:spLocks/>
            </p:cNvSpPr>
            <p:nvPr/>
          </p:nvSpPr>
          <p:spPr bwMode="auto">
            <a:xfrm>
              <a:off x="1243140" y="341460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9" name="Oval 405"/>
            <p:cNvSpPr>
              <a:spLocks/>
            </p:cNvSpPr>
            <p:nvPr/>
          </p:nvSpPr>
          <p:spPr bwMode="auto">
            <a:xfrm>
              <a:off x="1143695" y="317278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0" name="Oval 406"/>
            <p:cNvSpPr>
              <a:spLocks/>
            </p:cNvSpPr>
            <p:nvPr/>
          </p:nvSpPr>
          <p:spPr bwMode="auto">
            <a:xfrm>
              <a:off x="1469167" y="29537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1" name="Oval 407"/>
            <p:cNvSpPr>
              <a:spLocks/>
            </p:cNvSpPr>
            <p:nvPr/>
          </p:nvSpPr>
          <p:spPr bwMode="auto">
            <a:xfrm>
              <a:off x="1397159" y="293482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2" name="Oval 408"/>
            <p:cNvSpPr>
              <a:spLocks/>
            </p:cNvSpPr>
            <p:nvPr/>
          </p:nvSpPr>
          <p:spPr bwMode="auto">
            <a:xfrm>
              <a:off x="1219364" y="29825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3" name="Oval 409"/>
            <p:cNvSpPr>
              <a:spLocks/>
            </p:cNvSpPr>
            <p:nvPr/>
          </p:nvSpPr>
          <p:spPr bwMode="auto">
            <a:xfrm>
              <a:off x="1181135" y="29537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4" name="Oval 410"/>
            <p:cNvSpPr>
              <a:spLocks/>
            </p:cNvSpPr>
            <p:nvPr/>
          </p:nvSpPr>
          <p:spPr bwMode="auto">
            <a:xfrm>
              <a:off x="1003340" y="281560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5" name="Oval 411"/>
            <p:cNvSpPr>
              <a:spLocks/>
            </p:cNvSpPr>
            <p:nvPr/>
          </p:nvSpPr>
          <p:spPr bwMode="auto">
            <a:xfrm>
              <a:off x="965111" y="278680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6" name="Oval 412"/>
            <p:cNvSpPr>
              <a:spLocks/>
            </p:cNvSpPr>
            <p:nvPr/>
          </p:nvSpPr>
          <p:spPr bwMode="auto">
            <a:xfrm>
              <a:off x="1009073" y="31507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7" name="Oval 413"/>
            <p:cNvSpPr>
              <a:spLocks/>
            </p:cNvSpPr>
            <p:nvPr/>
          </p:nvSpPr>
          <p:spPr bwMode="auto">
            <a:xfrm>
              <a:off x="1048713" y="31156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8" name="Oval 414"/>
            <p:cNvSpPr>
              <a:spLocks/>
            </p:cNvSpPr>
            <p:nvPr/>
          </p:nvSpPr>
          <p:spPr bwMode="auto">
            <a:xfrm>
              <a:off x="1023639" y="333179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9" name="Oval 415"/>
            <p:cNvSpPr>
              <a:spLocks/>
            </p:cNvSpPr>
            <p:nvPr/>
          </p:nvSpPr>
          <p:spPr bwMode="auto">
            <a:xfrm>
              <a:off x="1014934" y="326600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0" name="Oval 416"/>
            <p:cNvSpPr>
              <a:spLocks/>
            </p:cNvSpPr>
            <p:nvPr/>
          </p:nvSpPr>
          <p:spPr bwMode="auto">
            <a:xfrm>
              <a:off x="991692" y="330423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1" name="Oval 417"/>
            <p:cNvSpPr>
              <a:spLocks/>
            </p:cNvSpPr>
            <p:nvPr/>
          </p:nvSpPr>
          <p:spPr bwMode="auto">
            <a:xfrm>
              <a:off x="1018025" y="332858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2" name="Oval 418"/>
            <p:cNvSpPr>
              <a:spLocks/>
            </p:cNvSpPr>
            <p:nvPr/>
          </p:nvSpPr>
          <p:spPr bwMode="auto">
            <a:xfrm>
              <a:off x="971600" y="327583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3" name="Oval 419"/>
            <p:cNvSpPr>
              <a:spLocks/>
            </p:cNvSpPr>
            <p:nvPr/>
          </p:nvSpPr>
          <p:spPr bwMode="auto">
            <a:xfrm>
              <a:off x="977388" y="328795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4" name="Oval 420"/>
            <p:cNvSpPr>
              <a:spLocks/>
            </p:cNvSpPr>
            <p:nvPr/>
          </p:nvSpPr>
          <p:spPr bwMode="auto">
            <a:xfrm>
              <a:off x="1038963" y="30812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5" name="Oval 421"/>
            <p:cNvSpPr>
              <a:spLocks/>
            </p:cNvSpPr>
            <p:nvPr/>
          </p:nvSpPr>
          <p:spPr bwMode="auto">
            <a:xfrm>
              <a:off x="1065928" y="308198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6" name="Oval 422"/>
            <p:cNvSpPr>
              <a:spLocks/>
            </p:cNvSpPr>
            <p:nvPr/>
          </p:nvSpPr>
          <p:spPr bwMode="auto">
            <a:xfrm>
              <a:off x="1029684" y="310141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7" name="Oval 423"/>
            <p:cNvSpPr>
              <a:spLocks/>
            </p:cNvSpPr>
            <p:nvPr/>
          </p:nvSpPr>
          <p:spPr bwMode="auto">
            <a:xfrm>
              <a:off x="989013" y="313639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6178" name="Group 807"/>
          <p:cNvGrpSpPr>
            <a:grpSpLocks/>
          </p:cNvGrpSpPr>
          <p:nvPr/>
        </p:nvGrpSpPr>
        <p:grpSpPr bwMode="auto">
          <a:xfrm>
            <a:off x="1916113" y="1728788"/>
            <a:ext cx="847725" cy="3241675"/>
            <a:chOff x="1924125" y="1925216"/>
            <a:chExt cx="847675" cy="3242240"/>
          </a:xfrm>
        </p:grpSpPr>
        <p:grpSp>
          <p:nvGrpSpPr>
            <p:cNvPr id="246179" name="Group 476"/>
            <p:cNvGrpSpPr>
              <a:grpSpLocks/>
            </p:cNvGrpSpPr>
            <p:nvPr/>
          </p:nvGrpSpPr>
          <p:grpSpPr bwMode="auto">
            <a:xfrm>
              <a:off x="2212463" y="4517504"/>
              <a:ext cx="156906" cy="649952"/>
              <a:chOff x="4487102" y="4365104"/>
              <a:chExt cx="156906" cy="649952"/>
            </a:xfrm>
          </p:grpSpPr>
          <p:sp>
            <p:nvSpPr>
              <p:cNvPr id="246180" name="Rectangle 782"/>
              <p:cNvSpPr>
                <a:spLocks noChangeArrowheads="1"/>
              </p:cNvSpPr>
              <p:nvPr/>
            </p:nvSpPr>
            <p:spPr bwMode="auto">
              <a:xfrm>
                <a:off x="4537466" y="4365104"/>
                <a:ext cx="45318" cy="64995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1" name="Oval 783"/>
              <p:cNvSpPr>
                <a:spLocks/>
              </p:cNvSpPr>
              <p:nvPr/>
            </p:nvSpPr>
            <p:spPr bwMode="auto">
              <a:xfrm>
                <a:off x="4612574" y="445354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2" name="Oval 784"/>
              <p:cNvSpPr>
                <a:spLocks/>
              </p:cNvSpPr>
              <p:nvPr/>
            </p:nvSpPr>
            <p:spPr bwMode="auto">
              <a:xfrm>
                <a:off x="4556760" y="47091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3" name="Oval 785"/>
              <p:cNvSpPr>
                <a:spLocks/>
              </p:cNvSpPr>
              <p:nvPr/>
            </p:nvSpPr>
            <p:spPr bwMode="auto">
              <a:xfrm>
                <a:off x="4535335" y="46182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4" name="Oval 786"/>
              <p:cNvSpPr>
                <a:spLocks/>
              </p:cNvSpPr>
              <p:nvPr/>
            </p:nvSpPr>
            <p:spPr bwMode="auto">
              <a:xfrm>
                <a:off x="4558444" y="441014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5" name="Oval 787"/>
              <p:cNvSpPr>
                <a:spLocks/>
              </p:cNvSpPr>
              <p:nvPr/>
            </p:nvSpPr>
            <p:spPr bwMode="auto">
              <a:xfrm>
                <a:off x="4546761" y="484219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6" name="Oval 788"/>
              <p:cNvSpPr>
                <a:spLocks/>
              </p:cNvSpPr>
              <p:nvPr/>
            </p:nvSpPr>
            <p:spPr bwMode="auto">
              <a:xfrm>
                <a:off x="4543200" y="450912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7" name="Oval 789"/>
              <p:cNvSpPr>
                <a:spLocks/>
              </p:cNvSpPr>
              <p:nvPr/>
            </p:nvSpPr>
            <p:spPr bwMode="auto">
              <a:xfrm>
                <a:off x="4595479" y="468699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8" name="Oval 790"/>
              <p:cNvSpPr>
                <a:spLocks/>
              </p:cNvSpPr>
              <p:nvPr/>
            </p:nvSpPr>
            <p:spPr bwMode="auto">
              <a:xfrm>
                <a:off x="4487102" y="441978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9" name="Oval 791"/>
              <p:cNvSpPr>
                <a:spLocks/>
              </p:cNvSpPr>
              <p:nvPr/>
            </p:nvSpPr>
            <p:spPr bwMode="auto">
              <a:xfrm>
                <a:off x="4499992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0" name="Oval 792"/>
              <p:cNvSpPr>
                <a:spLocks/>
              </p:cNvSpPr>
              <p:nvPr/>
            </p:nvSpPr>
            <p:spPr bwMode="auto">
              <a:xfrm>
                <a:off x="4629608" y="48547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1" name="Oval 793"/>
              <p:cNvSpPr>
                <a:spLocks/>
              </p:cNvSpPr>
              <p:nvPr/>
            </p:nvSpPr>
            <p:spPr bwMode="auto">
              <a:xfrm>
                <a:off x="4606804" y="47963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2" name="Oval 794"/>
              <p:cNvSpPr>
                <a:spLocks/>
              </p:cNvSpPr>
              <p:nvPr/>
            </p:nvSpPr>
            <p:spPr bwMode="auto">
              <a:xfrm>
                <a:off x="4568575" y="47675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3" name="Oval 795"/>
              <p:cNvSpPr>
                <a:spLocks/>
              </p:cNvSpPr>
              <p:nvPr/>
            </p:nvSpPr>
            <p:spPr bwMode="auto">
              <a:xfrm>
                <a:off x="4496567" y="47486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4" name="Oval 796"/>
              <p:cNvSpPr>
                <a:spLocks/>
              </p:cNvSpPr>
              <p:nvPr/>
            </p:nvSpPr>
            <p:spPr bwMode="auto">
              <a:xfrm>
                <a:off x="4557600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5" name="Oval 797"/>
              <p:cNvSpPr>
                <a:spLocks/>
              </p:cNvSpPr>
              <p:nvPr/>
            </p:nvSpPr>
            <p:spPr bwMode="auto">
              <a:xfrm>
                <a:off x="4603947" y="45667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6" name="Oval 798"/>
              <p:cNvSpPr>
                <a:spLocks/>
              </p:cNvSpPr>
              <p:nvPr/>
            </p:nvSpPr>
            <p:spPr bwMode="auto">
              <a:xfrm>
                <a:off x="4572000" y="45391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sp>
          <p:nvSpPr>
            <p:cNvPr id="246197" name="Oval 426"/>
            <p:cNvSpPr>
              <a:spLocks/>
            </p:cNvSpPr>
            <p:nvPr/>
          </p:nvSpPr>
          <p:spPr bwMode="auto">
            <a:xfrm>
              <a:off x="2113705" y="386943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grpSp>
          <p:nvGrpSpPr>
            <p:cNvPr id="246198" name="Group 452"/>
            <p:cNvGrpSpPr>
              <a:grpSpLocks/>
            </p:cNvGrpSpPr>
            <p:nvPr/>
          </p:nvGrpSpPr>
          <p:grpSpPr bwMode="auto">
            <a:xfrm>
              <a:off x="2122410" y="3906294"/>
              <a:ext cx="322693" cy="530088"/>
              <a:chOff x="1012673" y="3753894"/>
              <a:chExt cx="322693" cy="530088"/>
            </a:xfrm>
          </p:grpSpPr>
          <p:sp>
            <p:nvSpPr>
              <p:cNvPr id="246199" name="Oval 755"/>
              <p:cNvSpPr>
                <a:spLocks/>
              </p:cNvSpPr>
              <p:nvPr/>
            </p:nvSpPr>
            <p:spPr bwMode="auto">
              <a:xfrm>
                <a:off x="1043608" y="382533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0" name="Oval 756"/>
              <p:cNvSpPr>
                <a:spLocks/>
              </p:cNvSpPr>
              <p:nvPr/>
            </p:nvSpPr>
            <p:spPr bwMode="auto">
              <a:xfrm>
                <a:off x="1166118" y="38322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1" name="Oval 757"/>
              <p:cNvSpPr>
                <a:spLocks/>
              </p:cNvSpPr>
              <p:nvPr/>
            </p:nvSpPr>
            <p:spPr bwMode="auto">
              <a:xfrm>
                <a:off x="1122910" y="37791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2" name="Oval 758"/>
              <p:cNvSpPr>
                <a:spLocks/>
              </p:cNvSpPr>
              <p:nvPr/>
            </p:nvSpPr>
            <p:spPr bwMode="auto">
              <a:xfrm>
                <a:off x="1050902" y="37602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3" name="Oval 759"/>
              <p:cNvSpPr>
                <a:spLocks/>
              </p:cNvSpPr>
              <p:nvPr/>
            </p:nvSpPr>
            <p:spPr bwMode="auto">
              <a:xfrm>
                <a:off x="1205758" y="37971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4" name="Oval 760"/>
              <p:cNvSpPr>
                <a:spLocks/>
              </p:cNvSpPr>
              <p:nvPr/>
            </p:nvSpPr>
            <p:spPr bwMode="auto">
              <a:xfrm>
                <a:off x="1053037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5" name="Oval 761"/>
              <p:cNvSpPr>
                <a:spLocks/>
              </p:cNvSpPr>
              <p:nvPr/>
            </p:nvSpPr>
            <p:spPr bwMode="auto">
              <a:xfrm>
                <a:off x="1125045" y="39861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6" name="Oval 762"/>
              <p:cNvSpPr>
                <a:spLocks/>
              </p:cNvSpPr>
              <p:nvPr/>
            </p:nvSpPr>
            <p:spPr bwMode="auto">
              <a:xfrm>
                <a:off x="1096245" y="40338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7" name="Oval 763"/>
              <p:cNvSpPr>
                <a:spLocks/>
              </p:cNvSpPr>
              <p:nvPr/>
            </p:nvSpPr>
            <p:spPr bwMode="auto">
              <a:xfrm>
                <a:off x="1197053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8" name="Oval 764"/>
              <p:cNvSpPr>
                <a:spLocks/>
              </p:cNvSpPr>
              <p:nvPr/>
            </p:nvSpPr>
            <p:spPr bwMode="auto">
              <a:xfrm>
                <a:off x="1277766" y="40420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9" name="Oval 765"/>
              <p:cNvSpPr>
                <a:spLocks/>
              </p:cNvSpPr>
              <p:nvPr/>
            </p:nvSpPr>
            <p:spPr bwMode="auto">
              <a:xfrm>
                <a:off x="1269061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0" name="Oval 766"/>
              <p:cNvSpPr>
                <a:spLocks/>
              </p:cNvSpPr>
              <p:nvPr/>
            </p:nvSpPr>
            <p:spPr bwMode="auto">
              <a:xfrm>
                <a:off x="1145714" y="426958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1" name="Oval 767"/>
              <p:cNvSpPr>
                <a:spLocks/>
              </p:cNvSpPr>
              <p:nvPr/>
            </p:nvSpPr>
            <p:spPr bwMode="auto">
              <a:xfrm>
                <a:off x="1122910" y="42112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2" name="Oval 768"/>
              <p:cNvSpPr>
                <a:spLocks/>
              </p:cNvSpPr>
              <p:nvPr/>
            </p:nvSpPr>
            <p:spPr bwMode="auto">
              <a:xfrm>
                <a:off x="1245819" y="401448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3" name="Oval 769"/>
              <p:cNvSpPr>
                <a:spLocks/>
              </p:cNvSpPr>
              <p:nvPr/>
            </p:nvSpPr>
            <p:spPr bwMode="auto">
              <a:xfrm>
                <a:off x="1141578" y="411267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4" name="Oval 770"/>
              <p:cNvSpPr>
                <a:spLocks/>
              </p:cNvSpPr>
              <p:nvPr/>
            </p:nvSpPr>
            <p:spPr bwMode="auto">
              <a:xfrm>
                <a:off x="1014808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5" name="Oval 771"/>
              <p:cNvSpPr>
                <a:spLocks/>
              </p:cNvSpPr>
              <p:nvPr/>
            </p:nvSpPr>
            <p:spPr bwMode="auto">
              <a:xfrm>
                <a:off x="1086816" y="39573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6" name="Oval 772"/>
              <p:cNvSpPr>
                <a:spLocks/>
              </p:cNvSpPr>
              <p:nvPr/>
            </p:nvSpPr>
            <p:spPr bwMode="auto">
              <a:xfrm>
                <a:off x="1058016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7" name="Oval 773"/>
              <p:cNvSpPr>
                <a:spLocks/>
              </p:cNvSpPr>
              <p:nvPr/>
            </p:nvSpPr>
            <p:spPr bwMode="auto">
              <a:xfrm>
                <a:off x="1084681" y="41824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8" name="Oval 774"/>
              <p:cNvSpPr>
                <a:spLocks/>
              </p:cNvSpPr>
              <p:nvPr/>
            </p:nvSpPr>
            <p:spPr bwMode="auto">
              <a:xfrm>
                <a:off x="1012673" y="41634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9" name="Oval 775"/>
              <p:cNvSpPr>
                <a:spLocks/>
              </p:cNvSpPr>
              <p:nvPr/>
            </p:nvSpPr>
            <p:spPr bwMode="auto">
              <a:xfrm>
                <a:off x="1259632" y="42210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0" name="Oval 776"/>
              <p:cNvSpPr>
                <a:spLocks/>
              </p:cNvSpPr>
              <p:nvPr/>
            </p:nvSpPr>
            <p:spPr bwMode="auto">
              <a:xfrm>
                <a:off x="1210866" y="412650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1" name="Oval 777"/>
              <p:cNvSpPr>
                <a:spLocks/>
              </p:cNvSpPr>
              <p:nvPr/>
            </p:nvSpPr>
            <p:spPr bwMode="auto">
              <a:xfrm>
                <a:off x="1187624" y="41647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2" name="Oval 778"/>
              <p:cNvSpPr>
                <a:spLocks/>
              </p:cNvSpPr>
              <p:nvPr/>
            </p:nvSpPr>
            <p:spPr bwMode="auto">
              <a:xfrm>
                <a:off x="1158824" y="37538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3" name="Oval 779"/>
              <p:cNvSpPr>
                <a:spLocks/>
              </p:cNvSpPr>
              <p:nvPr/>
            </p:nvSpPr>
            <p:spPr bwMode="auto">
              <a:xfrm>
                <a:off x="1266926" y="38394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4" name="Oval 780"/>
              <p:cNvSpPr>
                <a:spLocks/>
              </p:cNvSpPr>
              <p:nvPr/>
            </p:nvSpPr>
            <p:spPr bwMode="auto">
              <a:xfrm>
                <a:off x="1306566" y="38043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5" name="Oval 781"/>
              <p:cNvSpPr>
                <a:spLocks/>
              </p:cNvSpPr>
              <p:nvPr/>
            </p:nvSpPr>
            <p:spPr bwMode="auto">
              <a:xfrm>
                <a:off x="1259632" y="37610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grpSp>
          <p:nvGrpSpPr>
            <p:cNvPr id="246226" name="Group 480"/>
            <p:cNvGrpSpPr>
              <a:grpSpLocks/>
            </p:cNvGrpSpPr>
            <p:nvPr/>
          </p:nvGrpSpPr>
          <p:grpSpPr bwMode="auto">
            <a:xfrm>
              <a:off x="1924125" y="1925216"/>
              <a:ext cx="847675" cy="1014336"/>
              <a:chOff x="814388" y="1772816"/>
              <a:chExt cx="847675" cy="1014336"/>
            </a:xfrm>
          </p:grpSpPr>
          <p:sp>
            <p:nvSpPr>
              <p:cNvPr id="246227" name="Oval 532"/>
              <p:cNvSpPr>
                <a:spLocks/>
              </p:cNvSpPr>
              <p:nvPr/>
            </p:nvSpPr>
            <p:spPr bwMode="auto">
              <a:xfrm>
                <a:off x="1054116" y="20298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8" name="Oval 533"/>
              <p:cNvSpPr>
                <a:spLocks/>
              </p:cNvSpPr>
              <p:nvPr/>
            </p:nvSpPr>
            <p:spPr bwMode="auto">
              <a:xfrm>
                <a:off x="1468851" y="239706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9" name="Oval 534"/>
              <p:cNvSpPr>
                <a:spLocks/>
              </p:cNvSpPr>
              <p:nvPr/>
            </p:nvSpPr>
            <p:spPr bwMode="auto">
              <a:xfrm>
                <a:off x="1050098" y="234130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0" name="Oval 535"/>
              <p:cNvSpPr>
                <a:spLocks/>
              </p:cNvSpPr>
              <p:nvPr/>
            </p:nvSpPr>
            <p:spPr bwMode="auto">
              <a:xfrm>
                <a:off x="963682" y="23413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1" name="Oval 536"/>
              <p:cNvSpPr>
                <a:spLocks/>
              </p:cNvSpPr>
              <p:nvPr/>
            </p:nvSpPr>
            <p:spPr bwMode="auto">
              <a:xfrm>
                <a:off x="1403648" y="27413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2" name="Oval 537"/>
              <p:cNvSpPr>
                <a:spLocks/>
              </p:cNvSpPr>
              <p:nvPr/>
            </p:nvSpPr>
            <p:spPr bwMode="auto">
              <a:xfrm>
                <a:off x="1474789" y="24019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3" name="Oval 538"/>
              <p:cNvSpPr>
                <a:spLocks/>
              </p:cNvSpPr>
              <p:nvPr/>
            </p:nvSpPr>
            <p:spPr bwMode="auto">
              <a:xfrm>
                <a:off x="1490758" y="239293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4" name="Oval 539"/>
              <p:cNvSpPr>
                <a:spLocks/>
              </p:cNvSpPr>
              <p:nvPr/>
            </p:nvSpPr>
            <p:spPr bwMode="auto">
              <a:xfrm>
                <a:off x="1491605" y="24208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5" name="Oval 540"/>
              <p:cNvSpPr>
                <a:spLocks/>
              </p:cNvSpPr>
              <p:nvPr/>
            </p:nvSpPr>
            <p:spPr bwMode="auto">
              <a:xfrm>
                <a:off x="1209052" y="27501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6" name="Oval 541"/>
              <p:cNvSpPr>
                <a:spLocks/>
              </p:cNvSpPr>
              <p:nvPr/>
            </p:nvSpPr>
            <p:spPr bwMode="auto">
              <a:xfrm>
                <a:off x="1225129" y="275835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7" name="Oval 542"/>
              <p:cNvSpPr>
                <a:spLocks/>
              </p:cNvSpPr>
              <p:nvPr/>
            </p:nvSpPr>
            <p:spPr bwMode="auto">
              <a:xfrm>
                <a:off x="1230832" y="2708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8" name="Oval 543"/>
              <p:cNvSpPr>
                <a:spLocks/>
              </p:cNvSpPr>
              <p:nvPr/>
            </p:nvSpPr>
            <p:spPr bwMode="auto">
              <a:xfrm>
                <a:off x="1266202" y="274079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9" name="Oval 544"/>
              <p:cNvSpPr>
                <a:spLocks/>
              </p:cNvSpPr>
              <p:nvPr/>
            </p:nvSpPr>
            <p:spPr bwMode="auto">
              <a:xfrm>
                <a:off x="899592" y="245459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0" name="Oval 545"/>
              <p:cNvSpPr>
                <a:spLocks/>
              </p:cNvSpPr>
              <p:nvPr/>
            </p:nvSpPr>
            <p:spPr bwMode="auto">
              <a:xfrm>
                <a:off x="1302840" y="27434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1" name="Oval 546"/>
              <p:cNvSpPr>
                <a:spLocks/>
              </p:cNvSpPr>
              <p:nvPr/>
            </p:nvSpPr>
            <p:spPr bwMode="auto">
              <a:xfrm>
                <a:off x="1331640" y="259860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2" name="Oval 547"/>
              <p:cNvSpPr>
                <a:spLocks/>
              </p:cNvSpPr>
              <p:nvPr/>
            </p:nvSpPr>
            <p:spPr bwMode="auto">
              <a:xfrm>
                <a:off x="899592" y="271705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3" name="Oval 548"/>
              <p:cNvSpPr>
                <a:spLocks/>
              </p:cNvSpPr>
              <p:nvPr/>
            </p:nvSpPr>
            <p:spPr bwMode="auto">
              <a:xfrm>
                <a:off x="1189213" y="24661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4" name="Oval 549"/>
              <p:cNvSpPr>
                <a:spLocks/>
              </p:cNvSpPr>
              <p:nvPr/>
            </p:nvSpPr>
            <p:spPr bwMode="auto">
              <a:xfrm>
                <a:off x="1232421" y="24949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5" name="Oval 550"/>
              <p:cNvSpPr>
                <a:spLocks/>
              </p:cNvSpPr>
              <p:nvPr/>
            </p:nvSpPr>
            <p:spPr bwMode="auto">
              <a:xfrm>
                <a:off x="1115616" y="272817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6" name="Oval 551"/>
              <p:cNvSpPr>
                <a:spLocks/>
              </p:cNvSpPr>
              <p:nvPr/>
            </p:nvSpPr>
            <p:spPr bwMode="auto">
              <a:xfrm>
                <a:off x="1132288" y="27413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7" name="Oval 552"/>
              <p:cNvSpPr>
                <a:spLocks/>
              </p:cNvSpPr>
              <p:nvPr/>
            </p:nvSpPr>
            <p:spPr bwMode="auto">
              <a:xfrm>
                <a:off x="1126585" y="27040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8" name="Oval 553"/>
              <p:cNvSpPr>
                <a:spLocks/>
              </p:cNvSpPr>
              <p:nvPr/>
            </p:nvSpPr>
            <p:spPr bwMode="auto">
              <a:xfrm>
                <a:off x="1170799" y="25125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9" name="Oval 554"/>
              <p:cNvSpPr>
                <a:spLocks/>
              </p:cNvSpPr>
              <p:nvPr/>
            </p:nvSpPr>
            <p:spPr bwMode="auto">
              <a:xfrm>
                <a:off x="1009289" y="20487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0" name="Oval 555"/>
              <p:cNvSpPr>
                <a:spLocks/>
              </p:cNvSpPr>
              <p:nvPr/>
            </p:nvSpPr>
            <p:spPr bwMode="auto">
              <a:xfrm>
                <a:off x="1412032" y="241284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1" name="Oval 556"/>
              <p:cNvSpPr>
                <a:spLocks/>
              </p:cNvSpPr>
              <p:nvPr/>
            </p:nvSpPr>
            <p:spPr bwMode="auto">
              <a:xfrm>
                <a:off x="1161846" y="208472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2" name="Oval 557"/>
              <p:cNvSpPr>
                <a:spLocks/>
              </p:cNvSpPr>
              <p:nvPr/>
            </p:nvSpPr>
            <p:spPr bwMode="auto">
              <a:xfrm>
                <a:off x="1267470" y="24668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3" name="Oval 558"/>
              <p:cNvSpPr>
                <a:spLocks/>
              </p:cNvSpPr>
              <p:nvPr/>
            </p:nvSpPr>
            <p:spPr bwMode="auto">
              <a:xfrm>
                <a:off x="1400686" y="24244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4" name="Oval 559"/>
              <p:cNvSpPr>
                <a:spLocks/>
              </p:cNvSpPr>
              <p:nvPr/>
            </p:nvSpPr>
            <p:spPr bwMode="auto">
              <a:xfrm>
                <a:off x="1332184" y="238871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5" name="Oval 560"/>
              <p:cNvSpPr>
                <a:spLocks/>
              </p:cNvSpPr>
              <p:nvPr/>
            </p:nvSpPr>
            <p:spPr bwMode="auto">
              <a:xfrm>
                <a:off x="1199897" y="20414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6" name="Oval 561"/>
              <p:cNvSpPr>
                <a:spLocks/>
              </p:cNvSpPr>
              <p:nvPr/>
            </p:nvSpPr>
            <p:spPr bwMode="auto">
              <a:xfrm>
                <a:off x="1127889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7" name="Oval 562"/>
              <p:cNvSpPr>
                <a:spLocks/>
              </p:cNvSpPr>
              <p:nvPr/>
            </p:nvSpPr>
            <p:spPr bwMode="auto">
              <a:xfrm>
                <a:off x="1216023" y="20283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8" name="Oval 563"/>
              <p:cNvSpPr>
                <a:spLocks/>
              </p:cNvSpPr>
              <p:nvPr/>
            </p:nvSpPr>
            <p:spPr bwMode="auto">
              <a:xfrm>
                <a:off x="1144561" y="203569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9" name="Oval 564"/>
              <p:cNvSpPr>
                <a:spLocks/>
              </p:cNvSpPr>
              <p:nvPr/>
            </p:nvSpPr>
            <p:spPr bwMode="auto">
              <a:xfrm>
                <a:off x="1196008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0" name="Oval 565"/>
              <p:cNvSpPr>
                <a:spLocks/>
              </p:cNvSpPr>
              <p:nvPr/>
            </p:nvSpPr>
            <p:spPr bwMode="auto">
              <a:xfrm>
                <a:off x="1115616" y="2057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1" name="Oval 566"/>
              <p:cNvSpPr>
                <a:spLocks/>
              </p:cNvSpPr>
              <p:nvPr/>
            </p:nvSpPr>
            <p:spPr bwMode="auto">
              <a:xfrm>
                <a:off x="1138858" y="205633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2" name="Oval 567"/>
              <p:cNvSpPr>
                <a:spLocks/>
              </p:cNvSpPr>
              <p:nvPr/>
            </p:nvSpPr>
            <p:spPr bwMode="auto">
              <a:xfrm>
                <a:off x="1215878" y="20341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3" name="Oval 568"/>
              <p:cNvSpPr>
                <a:spLocks/>
              </p:cNvSpPr>
              <p:nvPr/>
            </p:nvSpPr>
            <p:spPr bwMode="auto">
              <a:xfrm>
                <a:off x="827584" y="21665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4" name="Oval 569"/>
              <p:cNvSpPr>
                <a:spLocks/>
              </p:cNvSpPr>
              <p:nvPr/>
            </p:nvSpPr>
            <p:spPr bwMode="auto">
              <a:xfrm>
                <a:off x="932000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5" name="Oval 570"/>
              <p:cNvSpPr>
                <a:spLocks/>
              </p:cNvSpPr>
              <p:nvPr/>
            </p:nvSpPr>
            <p:spPr bwMode="auto">
              <a:xfrm>
                <a:off x="899592" y="24874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6" name="Oval 571"/>
              <p:cNvSpPr>
                <a:spLocks/>
              </p:cNvSpPr>
              <p:nvPr/>
            </p:nvSpPr>
            <p:spPr bwMode="auto">
              <a:xfrm>
                <a:off x="1043608" y="25266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7" name="Oval 572"/>
              <p:cNvSpPr>
                <a:spLocks/>
              </p:cNvSpPr>
              <p:nvPr/>
            </p:nvSpPr>
            <p:spPr bwMode="auto">
              <a:xfrm>
                <a:off x="1065036" y="24159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8" name="Oval 573"/>
              <p:cNvSpPr>
                <a:spLocks/>
              </p:cNvSpPr>
              <p:nvPr/>
            </p:nvSpPr>
            <p:spPr bwMode="auto">
              <a:xfrm>
                <a:off x="1121016" y="177281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9" name="Oval 574"/>
              <p:cNvSpPr>
                <a:spLocks/>
              </p:cNvSpPr>
              <p:nvPr/>
            </p:nvSpPr>
            <p:spPr bwMode="auto">
              <a:xfrm>
                <a:off x="905850" y="200821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0" name="Oval 575"/>
              <p:cNvSpPr>
                <a:spLocks/>
              </p:cNvSpPr>
              <p:nvPr/>
            </p:nvSpPr>
            <p:spPr bwMode="auto">
              <a:xfrm>
                <a:off x="1081113" y="24240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1" name="Oval 576"/>
              <p:cNvSpPr>
                <a:spLocks/>
              </p:cNvSpPr>
              <p:nvPr/>
            </p:nvSpPr>
            <p:spPr bwMode="auto">
              <a:xfrm>
                <a:off x="1086816" y="23746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2" name="Oval 577"/>
              <p:cNvSpPr>
                <a:spLocks/>
              </p:cNvSpPr>
              <p:nvPr/>
            </p:nvSpPr>
            <p:spPr bwMode="auto">
              <a:xfrm>
                <a:off x="1122186" y="24065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3" name="Oval 578"/>
              <p:cNvSpPr>
                <a:spLocks/>
              </p:cNvSpPr>
              <p:nvPr/>
            </p:nvSpPr>
            <p:spPr bwMode="auto">
              <a:xfrm>
                <a:off x="1392390" y="25136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4" name="Oval 579"/>
              <p:cNvSpPr>
                <a:spLocks/>
              </p:cNvSpPr>
              <p:nvPr/>
            </p:nvSpPr>
            <p:spPr bwMode="auto">
              <a:xfrm>
                <a:off x="1431357" y="241784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5" name="Oval 580"/>
              <p:cNvSpPr>
                <a:spLocks/>
              </p:cNvSpPr>
              <p:nvPr/>
            </p:nvSpPr>
            <p:spPr bwMode="auto">
              <a:xfrm>
                <a:off x="1043608" y="216656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6" name="Oval 581"/>
              <p:cNvSpPr>
                <a:spLocks/>
              </p:cNvSpPr>
              <p:nvPr/>
            </p:nvSpPr>
            <p:spPr bwMode="auto">
              <a:xfrm>
                <a:off x="1158824" y="24092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7" name="Oval 582"/>
              <p:cNvSpPr>
                <a:spLocks/>
              </p:cNvSpPr>
              <p:nvPr/>
            </p:nvSpPr>
            <p:spPr bwMode="auto">
              <a:xfrm>
                <a:off x="1403648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8" name="Oval 583"/>
              <p:cNvSpPr>
                <a:spLocks/>
              </p:cNvSpPr>
              <p:nvPr/>
            </p:nvSpPr>
            <p:spPr bwMode="auto">
              <a:xfrm>
                <a:off x="846098" y="238990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9" name="Oval 584"/>
              <p:cNvSpPr>
                <a:spLocks/>
              </p:cNvSpPr>
              <p:nvPr/>
            </p:nvSpPr>
            <p:spPr bwMode="auto">
              <a:xfrm>
                <a:off x="834698" y="221747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0" name="Oval 585"/>
              <p:cNvSpPr>
                <a:spLocks/>
              </p:cNvSpPr>
              <p:nvPr/>
            </p:nvSpPr>
            <p:spPr bwMode="auto">
              <a:xfrm>
                <a:off x="1043608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1" name="Oval 586"/>
              <p:cNvSpPr>
                <a:spLocks/>
              </p:cNvSpPr>
              <p:nvPr/>
            </p:nvSpPr>
            <p:spPr bwMode="auto">
              <a:xfrm>
                <a:off x="893731" y="255733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2" name="Oval 587"/>
              <p:cNvSpPr>
                <a:spLocks/>
              </p:cNvSpPr>
              <p:nvPr/>
            </p:nvSpPr>
            <p:spPr bwMode="auto">
              <a:xfrm>
                <a:off x="850523" y="25042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3" name="Oval 588"/>
              <p:cNvSpPr>
                <a:spLocks/>
              </p:cNvSpPr>
              <p:nvPr/>
            </p:nvSpPr>
            <p:spPr bwMode="auto">
              <a:xfrm>
                <a:off x="933371" y="252218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4" name="Oval 589"/>
              <p:cNvSpPr>
                <a:spLocks/>
              </p:cNvSpPr>
              <p:nvPr/>
            </p:nvSpPr>
            <p:spPr bwMode="auto">
              <a:xfrm>
                <a:off x="827584" y="267577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5" name="Oval 590"/>
              <p:cNvSpPr>
                <a:spLocks/>
              </p:cNvSpPr>
              <p:nvPr/>
            </p:nvSpPr>
            <p:spPr bwMode="auto">
              <a:xfrm>
                <a:off x="908297" y="271276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6" name="Oval 591"/>
              <p:cNvSpPr>
                <a:spLocks/>
              </p:cNvSpPr>
              <p:nvPr/>
            </p:nvSpPr>
            <p:spPr bwMode="auto">
              <a:xfrm>
                <a:off x="899592" y="264697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7" name="Oval 592"/>
              <p:cNvSpPr>
                <a:spLocks/>
              </p:cNvSpPr>
              <p:nvPr/>
            </p:nvSpPr>
            <p:spPr bwMode="auto">
              <a:xfrm>
                <a:off x="876350" y="268520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8" name="Oval 593"/>
              <p:cNvSpPr>
                <a:spLocks/>
              </p:cNvSpPr>
              <p:nvPr/>
            </p:nvSpPr>
            <p:spPr bwMode="auto">
              <a:xfrm>
                <a:off x="1106927" y="25219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9" name="Oval 594"/>
              <p:cNvSpPr>
                <a:spLocks/>
              </p:cNvSpPr>
              <p:nvPr/>
            </p:nvSpPr>
            <p:spPr bwMode="auto">
              <a:xfrm>
                <a:off x="890163" y="241331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0" name="Oval 595"/>
              <p:cNvSpPr>
                <a:spLocks/>
              </p:cNvSpPr>
              <p:nvPr/>
            </p:nvSpPr>
            <p:spPr bwMode="auto">
              <a:xfrm>
                <a:off x="971600" y="23105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1" name="Oval 596"/>
              <p:cNvSpPr>
                <a:spLocks/>
              </p:cNvSpPr>
              <p:nvPr/>
            </p:nvSpPr>
            <p:spPr bwMode="auto">
              <a:xfrm>
                <a:off x="1101432" y="266025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2" name="Oval 597"/>
              <p:cNvSpPr>
                <a:spLocks/>
              </p:cNvSpPr>
              <p:nvPr/>
            </p:nvSpPr>
            <p:spPr bwMode="auto">
              <a:xfrm>
                <a:off x="902683" y="270955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3" name="Oval 598"/>
              <p:cNvSpPr>
                <a:spLocks/>
              </p:cNvSpPr>
              <p:nvPr/>
            </p:nvSpPr>
            <p:spPr bwMode="auto">
              <a:xfrm>
                <a:off x="856258" y="265680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4" name="Oval 599"/>
              <p:cNvSpPr>
                <a:spLocks/>
              </p:cNvSpPr>
              <p:nvPr/>
            </p:nvSpPr>
            <p:spPr bwMode="auto">
              <a:xfrm>
                <a:off x="833016" y="269502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5" name="Oval 600"/>
              <p:cNvSpPr>
                <a:spLocks/>
              </p:cNvSpPr>
              <p:nvPr/>
            </p:nvSpPr>
            <p:spPr bwMode="auto">
              <a:xfrm>
                <a:off x="862046" y="266892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6" name="Oval 601"/>
              <p:cNvSpPr>
                <a:spLocks/>
              </p:cNvSpPr>
              <p:nvPr/>
            </p:nvSpPr>
            <p:spPr bwMode="auto">
              <a:xfrm>
                <a:off x="1171074" y="256137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7" name="Oval 602"/>
              <p:cNvSpPr>
                <a:spLocks/>
              </p:cNvSpPr>
              <p:nvPr/>
            </p:nvSpPr>
            <p:spPr bwMode="auto">
              <a:xfrm>
                <a:off x="860431" y="241769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8" name="Oval 603"/>
              <p:cNvSpPr>
                <a:spLocks/>
              </p:cNvSpPr>
              <p:nvPr/>
            </p:nvSpPr>
            <p:spPr bwMode="auto">
              <a:xfrm>
                <a:off x="847343" y="220868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9" name="Oval 604"/>
              <p:cNvSpPr>
                <a:spLocks/>
              </p:cNvSpPr>
              <p:nvPr/>
            </p:nvSpPr>
            <p:spPr bwMode="auto">
              <a:xfrm>
                <a:off x="1092677" y="246306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0" name="Oval 605"/>
              <p:cNvSpPr>
                <a:spLocks/>
              </p:cNvSpPr>
              <p:nvPr/>
            </p:nvSpPr>
            <p:spPr bwMode="auto">
              <a:xfrm>
                <a:off x="1115919" y="246182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1" name="Oval 606"/>
              <p:cNvSpPr>
                <a:spLocks/>
              </p:cNvSpPr>
              <p:nvPr/>
            </p:nvSpPr>
            <p:spPr bwMode="auto">
              <a:xfrm>
                <a:off x="1043608" y="247986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2" name="Oval 607"/>
              <p:cNvSpPr>
                <a:spLocks/>
              </p:cNvSpPr>
              <p:nvPr/>
            </p:nvSpPr>
            <p:spPr bwMode="auto">
              <a:xfrm>
                <a:off x="1126456" y="24978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3" name="Oval 608"/>
              <p:cNvSpPr>
                <a:spLocks/>
              </p:cNvSpPr>
              <p:nvPr/>
            </p:nvSpPr>
            <p:spPr bwMode="auto">
              <a:xfrm>
                <a:off x="1116706" y="24634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4" name="Oval 609"/>
              <p:cNvSpPr>
                <a:spLocks/>
              </p:cNvSpPr>
              <p:nvPr/>
            </p:nvSpPr>
            <p:spPr bwMode="auto">
              <a:xfrm>
                <a:off x="1107427" y="248356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5" name="Oval 610"/>
              <p:cNvSpPr>
                <a:spLocks/>
              </p:cNvSpPr>
              <p:nvPr/>
            </p:nvSpPr>
            <p:spPr bwMode="auto">
              <a:xfrm>
                <a:off x="1050286" y="238842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6" name="Oval 611"/>
              <p:cNvSpPr>
                <a:spLocks/>
              </p:cNvSpPr>
              <p:nvPr/>
            </p:nvSpPr>
            <p:spPr bwMode="auto">
              <a:xfrm>
                <a:off x="973595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7" name="Oval 612"/>
              <p:cNvSpPr>
                <a:spLocks/>
              </p:cNvSpPr>
              <p:nvPr/>
            </p:nvSpPr>
            <p:spPr bwMode="auto">
              <a:xfrm>
                <a:off x="1364050" y="238838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8" name="Oval 613"/>
              <p:cNvSpPr>
                <a:spLocks/>
              </p:cNvSpPr>
              <p:nvPr/>
            </p:nvSpPr>
            <p:spPr bwMode="auto">
              <a:xfrm>
                <a:off x="1396628" y="257968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9" name="Oval 614"/>
              <p:cNvSpPr>
                <a:spLocks/>
              </p:cNvSpPr>
              <p:nvPr/>
            </p:nvSpPr>
            <p:spPr bwMode="auto">
              <a:xfrm>
                <a:off x="1425428" y="252660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0" name="Oval 615"/>
              <p:cNvSpPr>
                <a:spLocks/>
              </p:cNvSpPr>
              <p:nvPr/>
            </p:nvSpPr>
            <p:spPr bwMode="auto">
              <a:xfrm>
                <a:off x="1347717" y="25760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1" name="Oval 616"/>
              <p:cNvSpPr>
                <a:spLocks/>
              </p:cNvSpPr>
              <p:nvPr/>
            </p:nvSpPr>
            <p:spPr bwMode="auto">
              <a:xfrm>
                <a:off x="1302840" y="24545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2" name="Oval 617"/>
              <p:cNvSpPr>
                <a:spLocks/>
              </p:cNvSpPr>
              <p:nvPr/>
            </p:nvSpPr>
            <p:spPr bwMode="auto">
              <a:xfrm>
                <a:off x="1259632" y="25986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3" name="Oval 618"/>
              <p:cNvSpPr>
                <a:spLocks/>
              </p:cNvSpPr>
              <p:nvPr/>
            </p:nvSpPr>
            <p:spPr bwMode="auto">
              <a:xfrm>
                <a:off x="1296293" y="25045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4" name="Oval 619"/>
              <p:cNvSpPr>
                <a:spLocks/>
              </p:cNvSpPr>
              <p:nvPr/>
            </p:nvSpPr>
            <p:spPr bwMode="auto">
              <a:xfrm>
                <a:off x="1409157" y="26919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5" name="Oval 620"/>
              <p:cNvSpPr>
                <a:spLocks/>
              </p:cNvSpPr>
              <p:nvPr/>
            </p:nvSpPr>
            <p:spPr bwMode="auto">
              <a:xfrm>
                <a:off x="1382220" y="261425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6" name="Oval 621"/>
              <p:cNvSpPr>
                <a:spLocks/>
              </p:cNvSpPr>
              <p:nvPr/>
            </p:nvSpPr>
            <p:spPr bwMode="auto">
              <a:xfrm>
                <a:off x="1115616" y="248314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7" name="Oval 622"/>
              <p:cNvSpPr>
                <a:spLocks/>
              </p:cNvSpPr>
              <p:nvPr/>
            </p:nvSpPr>
            <p:spPr bwMode="auto">
              <a:xfrm>
                <a:off x="979008" y="20467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8" name="Oval 623"/>
              <p:cNvSpPr>
                <a:spLocks/>
              </p:cNvSpPr>
              <p:nvPr/>
            </p:nvSpPr>
            <p:spPr bwMode="auto">
              <a:xfrm>
                <a:off x="935692" y="20657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9" name="Oval 624"/>
              <p:cNvSpPr>
                <a:spLocks/>
              </p:cNvSpPr>
              <p:nvPr/>
            </p:nvSpPr>
            <p:spPr bwMode="auto">
              <a:xfrm>
                <a:off x="1193873" y="248381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0" name="Oval 625"/>
              <p:cNvSpPr>
                <a:spLocks/>
              </p:cNvSpPr>
              <p:nvPr/>
            </p:nvSpPr>
            <p:spPr bwMode="auto">
              <a:xfrm>
                <a:off x="827584" y="22709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1" name="Oval 626"/>
              <p:cNvSpPr>
                <a:spLocks/>
              </p:cNvSpPr>
              <p:nvPr/>
            </p:nvSpPr>
            <p:spPr bwMode="auto">
              <a:xfrm>
                <a:off x="1259632" y="23105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2" name="Oval 627"/>
              <p:cNvSpPr>
                <a:spLocks/>
              </p:cNvSpPr>
              <p:nvPr/>
            </p:nvSpPr>
            <p:spPr bwMode="auto">
              <a:xfrm>
                <a:off x="948661" y="23995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3" name="Oval 628"/>
              <p:cNvSpPr>
                <a:spLocks/>
              </p:cNvSpPr>
              <p:nvPr/>
            </p:nvSpPr>
            <p:spPr bwMode="auto">
              <a:xfrm>
                <a:off x="1441459" y="24257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4" name="Oval 629"/>
              <p:cNvSpPr>
                <a:spLocks/>
              </p:cNvSpPr>
              <p:nvPr/>
            </p:nvSpPr>
            <p:spPr bwMode="auto">
              <a:xfrm>
                <a:off x="899592" y="24163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5" name="Oval 630"/>
              <p:cNvSpPr>
                <a:spLocks/>
              </p:cNvSpPr>
              <p:nvPr/>
            </p:nvSpPr>
            <p:spPr bwMode="auto">
              <a:xfrm>
                <a:off x="1092677" y="239196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6" name="Oval 631"/>
              <p:cNvSpPr>
                <a:spLocks/>
              </p:cNvSpPr>
              <p:nvPr/>
            </p:nvSpPr>
            <p:spPr bwMode="auto">
              <a:xfrm>
                <a:off x="1175525" y="240989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7" name="Oval 632"/>
              <p:cNvSpPr>
                <a:spLocks/>
              </p:cNvSpPr>
              <p:nvPr/>
            </p:nvSpPr>
            <p:spPr bwMode="auto">
              <a:xfrm>
                <a:off x="1156496" y="239566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8" name="Oval 633"/>
              <p:cNvSpPr>
                <a:spLocks/>
              </p:cNvSpPr>
              <p:nvPr/>
            </p:nvSpPr>
            <p:spPr bwMode="auto">
              <a:xfrm>
                <a:off x="1458966" y="239092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9" name="Oval 634"/>
              <p:cNvSpPr>
                <a:spLocks/>
              </p:cNvSpPr>
              <p:nvPr/>
            </p:nvSpPr>
            <p:spPr bwMode="auto">
              <a:xfrm>
                <a:off x="1475656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0" name="Oval 635"/>
              <p:cNvSpPr>
                <a:spLocks/>
              </p:cNvSpPr>
              <p:nvPr/>
            </p:nvSpPr>
            <p:spPr bwMode="auto">
              <a:xfrm>
                <a:off x="899592" y="209455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1" name="Oval 636"/>
              <p:cNvSpPr>
                <a:spLocks/>
              </p:cNvSpPr>
              <p:nvPr/>
            </p:nvSpPr>
            <p:spPr bwMode="auto">
              <a:xfrm>
                <a:off x="1115616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2" name="Oval 637"/>
              <p:cNvSpPr>
                <a:spLocks/>
              </p:cNvSpPr>
              <p:nvPr/>
            </p:nvSpPr>
            <p:spPr bwMode="auto">
              <a:xfrm>
                <a:off x="1043608" y="209455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3" name="Oval 638"/>
              <p:cNvSpPr>
                <a:spLocks/>
              </p:cNvSpPr>
              <p:nvPr/>
            </p:nvSpPr>
            <p:spPr bwMode="auto">
              <a:xfrm>
                <a:off x="1187624" y="23105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4" name="Oval 639"/>
              <p:cNvSpPr>
                <a:spLocks/>
              </p:cNvSpPr>
              <p:nvPr/>
            </p:nvSpPr>
            <p:spPr bwMode="auto">
              <a:xfrm>
                <a:off x="876653" y="23912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5" name="Oval 640"/>
              <p:cNvSpPr>
                <a:spLocks/>
              </p:cNvSpPr>
              <p:nvPr/>
            </p:nvSpPr>
            <p:spPr bwMode="auto">
              <a:xfrm>
                <a:off x="876653" y="22143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6" name="Oval 641"/>
              <p:cNvSpPr>
                <a:spLocks/>
              </p:cNvSpPr>
              <p:nvPr/>
            </p:nvSpPr>
            <p:spPr bwMode="auto">
              <a:xfrm>
                <a:off x="827584" y="24080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7" name="Oval 642"/>
              <p:cNvSpPr>
                <a:spLocks/>
              </p:cNvSpPr>
              <p:nvPr/>
            </p:nvSpPr>
            <p:spPr bwMode="auto">
              <a:xfrm>
                <a:off x="899592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8" name="Oval 643"/>
              <p:cNvSpPr>
                <a:spLocks/>
              </p:cNvSpPr>
              <p:nvPr/>
            </p:nvSpPr>
            <p:spPr bwMode="auto">
              <a:xfrm>
                <a:off x="814388" y="22507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9" name="Oval 644"/>
              <p:cNvSpPr>
                <a:spLocks/>
              </p:cNvSpPr>
              <p:nvPr/>
            </p:nvSpPr>
            <p:spPr bwMode="auto">
              <a:xfrm>
                <a:off x="1084488" y="238732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0" name="Oval 645"/>
              <p:cNvSpPr>
                <a:spLocks/>
              </p:cNvSpPr>
              <p:nvPr/>
            </p:nvSpPr>
            <p:spPr bwMode="auto">
              <a:xfrm>
                <a:off x="971600" y="199830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1" name="Oval 646"/>
              <p:cNvSpPr>
                <a:spLocks/>
              </p:cNvSpPr>
              <p:nvPr/>
            </p:nvSpPr>
            <p:spPr bwMode="auto">
              <a:xfrm>
                <a:off x="899592" y="201395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2" name="Oval 647"/>
              <p:cNvSpPr>
                <a:spLocks/>
              </p:cNvSpPr>
              <p:nvPr/>
            </p:nvSpPr>
            <p:spPr bwMode="auto">
              <a:xfrm>
                <a:off x="1092677" y="23868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3" name="Oval 648"/>
              <p:cNvSpPr>
                <a:spLocks/>
              </p:cNvSpPr>
              <p:nvPr/>
            </p:nvSpPr>
            <p:spPr bwMode="auto">
              <a:xfrm>
                <a:off x="1115616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4" name="Oval 649"/>
              <p:cNvSpPr>
                <a:spLocks/>
              </p:cNvSpPr>
              <p:nvPr/>
            </p:nvSpPr>
            <p:spPr bwMode="auto">
              <a:xfrm>
                <a:off x="1059635" y="216524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5" name="Oval 650"/>
              <p:cNvSpPr>
                <a:spLocks/>
              </p:cNvSpPr>
              <p:nvPr/>
            </p:nvSpPr>
            <p:spPr bwMode="auto">
              <a:xfrm>
                <a:off x="827584" y="223856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6" name="Oval 651"/>
              <p:cNvSpPr>
                <a:spLocks/>
              </p:cNvSpPr>
              <p:nvPr/>
            </p:nvSpPr>
            <p:spPr bwMode="auto">
              <a:xfrm>
                <a:off x="1520375" y="242281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7" name="Oval 652"/>
              <p:cNvSpPr>
                <a:spLocks/>
              </p:cNvSpPr>
              <p:nvPr/>
            </p:nvSpPr>
            <p:spPr bwMode="auto">
              <a:xfrm>
                <a:off x="1162743" y="20642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8" name="Oval 653"/>
              <p:cNvSpPr>
                <a:spLocks/>
              </p:cNvSpPr>
              <p:nvPr/>
            </p:nvSpPr>
            <p:spPr bwMode="auto">
              <a:xfrm>
                <a:off x="1337072" y="270970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9" name="Oval 654"/>
              <p:cNvSpPr>
                <a:spLocks/>
              </p:cNvSpPr>
              <p:nvPr/>
            </p:nvSpPr>
            <p:spPr bwMode="auto">
              <a:xfrm>
                <a:off x="971600" y="25698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0" name="Oval 655"/>
              <p:cNvSpPr>
                <a:spLocks/>
              </p:cNvSpPr>
              <p:nvPr/>
            </p:nvSpPr>
            <p:spPr bwMode="auto">
              <a:xfrm>
                <a:off x="1487967" y="19275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1" name="Oval 656"/>
              <p:cNvSpPr>
                <a:spLocks/>
              </p:cNvSpPr>
              <p:nvPr/>
            </p:nvSpPr>
            <p:spPr bwMode="auto">
              <a:xfrm>
                <a:off x="1611356" y="22134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2" name="Oval 657"/>
              <p:cNvSpPr>
                <a:spLocks/>
              </p:cNvSpPr>
              <p:nvPr/>
            </p:nvSpPr>
            <p:spPr bwMode="auto">
              <a:xfrm>
                <a:off x="1617294" y="22183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3" name="Oval 658"/>
              <p:cNvSpPr>
                <a:spLocks/>
              </p:cNvSpPr>
              <p:nvPr/>
            </p:nvSpPr>
            <p:spPr bwMode="auto">
              <a:xfrm>
                <a:off x="1633263" y="22093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4" name="Oval 659"/>
              <p:cNvSpPr>
                <a:spLocks/>
              </p:cNvSpPr>
              <p:nvPr/>
            </p:nvSpPr>
            <p:spPr bwMode="auto">
              <a:xfrm>
                <a:off x="1494567" y="188649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5" name="Oval 660"/>
              <p:cNvSpPr>
                <a:spLocks/>
              </p:cNvSpPr>
              <p:nvPr/>
            </p:nvSpPr>
            <p:spPr bwMode="auto">
              <a:xfrm>
                <a:off x="1331718" y="228256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6" name="Oval 661"/>
              <p:cNvSpPr>
                <a:spLocks/>
              </p:cNvSpPr>
              <p:nvPr/>
            </p:nvSpPr>
            <p:spPr bwMode="auto">
              <a:xfrm>
                <a:off x="1374926" y="231136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7" name="Oval 662"/>
              <p:cNvSpPr>
                <a:spLocks/>
              </p:cNvSpPr>
              <p:nvPr/>
            </p:nvSpPr>
            <p:spPr bwMode="auto">
              <a:xfrm>
                <a:off x="1187624" y="180652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8" name="Oval 663"/>
              <p:cNvSpPr>
                <a:spLocks/>
              </p:cNvSpPr>
              <p:nvPr/>
            </p:nvSpPr>
            <p:spPr bwMode="auto">
              <a:xfrm>
                <a:off x="1443140" y="19465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9" name="Oval 664"/>
              <p:cNvSpPr>
                <a:spLocks/>
              </p:cNvSpPr>
              <p:nvPr/>
            </p:nvSpPr>
            <p:spPr bwMode="auto">
              <a:xfrm>
                <a:off x="1414994" y="187852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0" name="Oval 665"/>
              <p:cNvSpPr>
                <a:spLocks/>
              </p:cNvSpPr>
              <p:nvPr/>
            </p:nvSpPr>
            <p:spPr bwMode="auto">
              <a:xfrm>
                <a:off x="1415678" y="226260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1" name="Oval 666"/>
              <p:cNvSpPr>
                <a:spLocks/>
              </p:cNvSpPr>
              <p:nvPr/>
            </p:nvSpPr>
            <p:spPr bwMode="auto">
              <a:xfrm>
                <a:off x="1403648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2" name="Oval 667"/>
              <p:cNvSpPr>
                <a:spLocks/>
              </p:cNvSpPr>
              <p:nvPr/>
            </p:nvSpPr>
            <p:spPr bwMode="auto">
              <a:xfrm>
                <a:off x="1403648" y="189011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3" name="Oval 668"/>
              <p:cNvSpPr>
                <a:spLocks/>
              </p:cNvSpPr>
              <p:nvPr/>
            </p:nvSpPr>
            <p:spPr bwMode="auto">
              <a:xfrm>
                <a:off x="1474689" y="22051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4" name="Oval 669"/>
              <p:cNvSpPr>
                <a:spLocks/>
              </p:cNvSpPr>
              <p:nvPr/>
            </p:nvSpPr>
            <p:spPr bwMode="auto">
              <a:xfrm>
                <a:off x="1453729" y="221935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5" name="Oval 670"/>
              <p:cNvSpPr>
                <a:spLocks/>
              </p:cNvSpPr>
              <p:nvPr/>
            </p:nvSpPr>
            <p:spPr bwMode="auto">
              <a:xfrm>
                <a:off x="1381721" y="220043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6" name="Oval 671"/>
              <p:cNvSpPr>
                <a:spLocks/>
              </p:cNvSpPr>
              <p:nvPr/>
            </p:nvSpPr>
            <p:spPr bwMode="auto">
              <a:xfrm>
                <a:off x="1469855" y="220624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7" name="Oval 672"/>
              <p:cNvSpPr>
                <a:spLocks/>
              </p:cNvSpPr>
              <p:nvPr/>
            </p:nvSpPr>
            <p:spPr bwMode="auto">
              <a:xfrm>
                <a:off x="1403648" y="21665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8" name="Oval 673"/>
              <p:cNvSpPr>
                <a:spLocks/>
              </p:cNvSpPr>
              <p:nvPr/>
            </p:nvSpPr>
            <p:spPr bwMode="auto">
              <a:xfrm>
                <a:off x="1127889" y="180522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9" name="Oval 674"/>
              <p:cNvSpPr>
                <a:spLocks/>
              </p:cNvSpPr>
              <p:nvPr/>
            </p:nvSpPr>
            <p:spPr bwMode="auto">
              <a:xfrm>
                <a:off x="1158824" y="18417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0" name="Oval 675"/>
              <p:cNvSpPr>
                <a:spLocks/>
              </p:cNvSpPr>
              <p:nvPr/>
            </p:nvSpPr>
            <p:spPr bwMode="auto">
              <a:xfrm>
                <a:off x="1392690" y="223421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1" name="Oval 676"/>
              <p:cNvSpPr>
                <a:spLocks/>
              </p:cNvSpPr>
              <p:nvPr/>
            </p:nvSpPr>
            <p:spPr bwMode="auto">
              <a:xfrm>
                <a:off x="1469710" y="221201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2" name="Oval 677"/>
              <p:cNvSpPr>
                <a:spLocks/>
              </p:cNvSpPr>
              <p:nvPr/>
            </p:nvSpPr>
            <p:spPr bwMode="auto">
              <a:xfrm>
                <a:off x="1331640" y="195053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3" name="Oval 678"/>
              <p:cNvSpPr>
                <a:spLocks/>
              </p:cNvSpPr>
              <p:nvPr/>
            </p:nvSpPr>
            <p:spPr bwMode="auto">
              <a:xfrm>
                <a:off x="1479244" y="225665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4" name="Oval 679"/>
              <p:cNvSpPr>
                <a:spLocks/>
              </p:cNvSpPr>
              <p:nvPr/>
            </p:nvSpPr>
            <p:spPr bwMode="auto">
              <a:xfrm>
                <a:off x="1223618" y="224046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5" name="Oval 680"/>
              <p:cNvSpPr>
                <a:spLocks/>
              </p:cNvSpPr>
              <p:nvPr/>
            </p:nvSpPr>
            <p:spPr bwMode="auto">
              <a:xfrm>
                <a:off x="1054067" y="18291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6" name="Oval 681"/>
              <p:cNvSpPr>
                <a:spLocks/>
              </p:cNvSpPr>
              <p:nvPr/>
            </p:nvSpPr>
            <p:spPr bwMode="auto">
              <a:xfrm>
                <a:off x="1534895" y="23300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7" name="Oval 682"/>
              <p:cNvSpPr>
                <a:spLocks/>
              </p:cNvSpPr>
              <p:nvPr/>
            </p:nvSpPr>
            <p:spPr bwMode="auto">
              <a:xfrm>
                <a:off x="1434319" y="188353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8" name="Oval 683"/>
              <p:cNvSpPr>
                <a:spLocks/>
              </p:cNvSpPr>
              <p:nvPr/>
            </p:nvSpPr>
            <p:spPr bwMode="auto">
              <a:xfrm>
                <a:off x="1090705" y="183185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9" name="Oval 684"/>
              <p:cNvSpPr>
                <a:spLocks/>
              </p:cNvSpPr>
              <p:nvPr/>
            </p:nvSpPr>
            <p:spPr bwMode="auto">
              <a:xfrm>
                <a:off x="1546153" y="219896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0" name="Oval 685"/>
              <p:cNvSpPr>
                <a:spLocks/>
              </p:cNvSpPr>
              <p:nvPr/>
            </p:nvSpPr>
            <p:spPr bwMode="auto">
              <a:xfrm>
                <a:off x="1430391" y="223719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1" name="Oval 686"/>
              <p:cNvSpPr>
                <a:spLocks/>
              </p:cNvSpPr>
              <p:nvPr/>
            </p:nvSpPr>
            <p:spPr bwMode="auto">
              <a:xfrm>
                <a:off x="1249432" y="233835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2" name="Oval 687"/>
              <p:cNvSpPr>
                <a:spLocks/>
              </p:cNvSpPr>
              <p:nvPr/>
            </p:nvSpPr>
            <p:spPr bwMode="auto">
              <a:xfrm>
                <a:off x="1331640" y="187852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3" name="Oval 688"/>
              <p:cNvSpPr>
                <a:spLocks/>
              </p:cNvSpPr>
              <p:nvPr/>
            </p:nvSpPr>
            <p:spPr bwMode="auto">
              <a:xfrm>
                <a:off x="1235182" y="22794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4" name="Oval 689"/>
              <p:cNvSpPr>
                <a:spLocks/>
              </p:cNvSpPr>
              <p:nvPr/>
            </p:nvSpPr>
            <p:spPr bwMode="auto">
              <a:xfrm>
                <a:off x="1258424" y="227821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5" name="Oval 690"/>
              <p:cNvSpPr>
                <a:spLocks/>
              </p:cNvSpPr>
              <p:nvPr/>
            </p:nvSpPr>
            <p:spPr bwMode="auto">
              <a:xfrm>
                <a:off x="1268961" y="231418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6" name="Oval 691"/>
              <p:cNvSpPr>
                <a:spLocks/>
              </p:cNvSpPr>
              <p:nvPr/>
            </p:nvSpPr>
            <p:spPr bwMode="auto">
              <a:xfrm>
                <a:off x="1259211" y="227983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7" name="Oval 692"/>
              <p:cNvSpPr>
                <a:spLocks/>
              </p:cNvSpPr>
              <p:nvPr/>
            </p:nvSpPr>
            <p:spPr bwMode="auto">
              <a:xfrm>
                <a:off x="1115616" y="216656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8" name="Oval 693"/>
              <p:cNvSpPr>
                <a:spLocks/>
              </p:cNvSpPr>
              <p:nvPr/>
            </p:nvSpPr>
            <p:spPr bwMode="auto">
              <a:xfrm>
                <a:off x="1259632" y="202254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9" name="Oval 694"/>
              <p:cNvSpPr>
                <a:spLocks/>
              </p:cNvSpPr>
              <p:nvPr/>
            </p:nvSpPr>
            <p:spPr bwMode="auto">
              <a:xfrm>
                <a:off x="1506555" y="22047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0" name="Oval 695"/>
              <p:cNvSpPr>
                <a:spLocks/>
              </p:cNvSpPr>
              <p:nvPr/>
            </p:nvSpPr>
            <p:spPr bwMode="auto">
              <a:xfrm>
                <a:off x="1567933" y="23429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1" name="Oval 696"/>
              <p:cNvSpPr>
                <a:spLocks/>
              </p:cNvSpPr>
              <p:nvPr/>
            </p:nvSpPr>
            <p:spPr bwMode="auto">
              <a:xfrm>
                <a:off x="1445345" y="22709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2" name="Oval 697"/>
              <p:cNvSpPr>
                <a:spLocks/>
              </p:cNvSpPr>
              <p:nvPr/>
            </p:nvSpPr>
            <p:spPr bwMode="auto">
              <a:xfrm>
                <a:off x="1043608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3" name="Oval 698"/>
              <p:cNvSpPr>
                <a:spLocks/>
              </p:cNvSpPr>
              <p:nvPr/>
            </p:nvSpPr>
            <p:spPr bwMode="auto">
              <a:xfrm>
                <a:off x="1258121" y="22995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4" name="Oval 699"/>
              <p:cNvSpPr>
                <a:spLocks/>
              </p:cNvSpPr>
              <p:nvPr/>
            </p:nvSpPr>
            <p:spPr bwMode="auto">
              <a:xfrm>
                <a:off x="1412859" y="194451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5" name="Oval 700"/>
              <p:cNvSpPr>
                <a:spLocks/>
              </p:cNvSpPr>
              <p:nvPr/>
            </p:nvSpPr>
            <p:spPr bwMode="auto">
              <a:xfrm>
                <a:off x="1619672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6" name="Oval 701"/>
              <p:cNvSpPr>
                <a:spLocks/>
              </p:cNvSpPr>
              <p:nvPr/>
            </p:nvSpPr>
            <p:spPr bwMode="auto">
              <a:xfrm>
                <a:off x="1336378" y="230019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7" name="Oval 702"/>
              <p:cNvSpPr>
                <a:spLocks/>
              </p:cNvSpPr>
              <p:nvPr/>
            </p:nvSpPr>
            <p:spPr bwMode="auto">
              <a:xfrm>
                <a:off x="1444421" y="18914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8" name="Oval 703"/>
              <p:cNvSpPr>
                <a:spLocks/>
              </p:cNvSpPr>
              <p:nvPr/>
            </p:nvSpPr>
            <p:spPr bwMode="auto">
              <a:xfrm>
                <a:off x="1235182" y="22083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9" name="Oval 704"/>
              <p:cNvSpPr>
                <a:spLocks/>
              </p:cNvSpPr>
              <p:nvPr/>
            </p:nvSpPr>
            <p:spPr bwMode="auto">
              <a:xfrm>
                <a:off x="1107406" y="183253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0" name="Oval 705"/>
              <p:cNvSpPr>
                <a:spLocks/>
              </p:cNvSpPr>
              <p:nvPr/>
            </p:nvSpPr>
            <p:spPr bwMode="auto">
              <a:xfrm>
                <a:off x="1088377" y="181830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1" name="Oval 706"/>
              <p:cNvSpPr>
                <a:spLocks/>
              </p:cNvSpPr>
              <p:nvPr/>
            </p:nvSpPr>
            <p:spPr bwMode="auto">
              <a:xfrm>
                <a:off x="1096566" y="18178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2" name="Oval 707"/>
              <p:cNvSpPr>
                <a:spLocks/>
              </p:cNvSpPr>
              <p:nvPr/>
            </p:nvSpPr>
            <p:spPr bwMode="auto">
              <a:xfrm>
                <a:off x="1601471" y="220730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3" name="Oval 708"/>
              <p:cNvSpPr>
                <a:spLocks/>
              </p:cNvSpPr>
              <p:nvPr/>
            </p:nvSpPr>
            <p:spPr bwMode="auto">
              <a:xfrm>
                <a:off x="1558155" y="22262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4" name="Oval 709"/>
              <p:cNvSpPr>
                <a:spLocks/>
              </p:cNvSpPr>
              <p:nvPr/>
            </p:nvSpPr>
            <p:spPr bwMode="auto">
              <a:xfrm>
                <a:off x="1470323" y="197549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5" name="Oval 710"/>
              <p:cNvSpPr>
                <a:spLocks/>
              </p:cNvSpPr>
              <p:nvPr/>
            </p:nvSpPr>
            <p:spPr bwMode="auto">
              <a:xfrm>
                <a:off x="1259632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6" name="Oval 711"/>
              <p:cNvSpPr>
                <a:spLocks/>
              </p:cNvSpPr>
              <p:nvPr/>
            </p:nvSpPr>
            <p:spPr bwMode="auto">
              <a:xfrm>
                <a:off x="971600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7" name="Oval 712"/>
              <p:cNvSpPr>
                <a:spLocks/>
              </p:cNvSpPr>
              <p:nvPr/>
            </p:nvSpPr>
            <p:spPr bwMode="auto">
              <a:xfrm>
                <a:off x="1475656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8" name="Oval 713"/>
              <p:cNvSpPr>
                <a:spLocks/>
              </p:cNvSpPr>
              <p:nvPr/>
            </p:nvSpPr>
            <p:spPr bwMode="auto">
              <a:xfrm>
                <a:off x="1226493" y="224211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9" name="Oval 714"/>
              <p:cNvSpPr>
                <a:spLocks/>
              </p:cNvSpPr>
              <p:nvPr/>
            </p:nvSpPr>
            <p:spPr bwMode="auto">
              <a:xfrm>
                <a:off x="1259632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0" name="Oval 715"/>
              <p:cNvSpPr>
                <a:spLocks/>
              </p:cNvSpPr>
              <p:nvPr/>
            </p:nvSpPr>
            <p:spPr bwMode="auto">
              <a:xfrm>
                <a:off x="1226993" y="220370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1" name="Oval 716"/>
              <p:cNvSpPr>
                <a:spLocks/>
              </p:cNvSpPr>
              <p:nvPr/>
            </p:nvSpPr>
            <p:spPr bwMode="auto">
              <a:xfrm>
                <a:off x="1405451" y="189604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2" name="Oval 717"/>
              <p:cNvSpPr>
                <a:spLocks/>
              </p:cNvSpPr>
              <p:nvPr/>
            </p:nvSpPr>
            <p:spPr bwMode="auto">
              <a:xfrm>
                <a:off x="1475656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3" name="Oval 718"/>
              <p:cNvSpPr>
                <a:spLocks/>
              </p:cNvSpPr>
              <p:nvPr/>
            </p:nvSpPr>
            <p:spPr bwMode="auto">
              <a:xfrm>
                <a:off x="1235182" y="22032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4" name="Oval 719"/>
              <p:cNvSpPr>
                <a:spLocks/>
              </p:cNvSpPr>
              <p:nvPr/>
            </p:nvSpPr>
            <p:spPr bwMode="auto">
              <a:xfrm>
                <a:off x="1529463" y="21989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5" name="Oval 720"/>
              <p:cNvSpPr>
                <a:spLocks/>
              </p:cNvSpPr>
              <p:nvPr/>
            </p:nvSpPr>
            <p:spPr bwMode="auto">
              <a:xfrm>
                <a:off x="1475656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6" name="Oval 721"/>
              <p:cNvSpPr>
                <a:spLocks/>
              </p:cNvSpPr>
              <p:nvPr/>
            </p:nvSpPr>
            <p:spPr bwMode="auto">
              <a:xfrm>
                <a:off x="1187624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7" name="Oval 722"/>
              <p:cNvSpPr>
                <a:spLocks/>
              </p:cNvSpPr>
              <p:nvPr/>
            </p:nvSpPr>
            <p:spPr bwMode="auto">
              <a:xfrm>
                <a:off x="1547664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8" name="Oval 723"/>
              <p:cNvSpPr>
                <a:spLocks/>
              </p:cNvSpPr>
              <p:nvPr/>
            </p:nvSpPr>
            <p:spPr bwMode="auto">
              <a:xfrm>
                <a:off x="1119505" y="184818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9" name="Oval 724"/>
              <p:cNvSpPr>
                <a:spLocks/>
              </p:cNvSpPr>
              <p:nvPr/>
            </p:nvSpPr>
            <p:spPr bwMode="auto">
              <a:xfrm>
                <a:off x="1127694" y="18477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0" name="Oval 725"/>
              <p:cNvSpPr>
                <a:spLocks/>
              </p:cNvSpPr>
              <p:nvPr/>
            </p:nvSpPr>
            <p:spPr bwMode="auto">
              <a:xfrm>
                <a:off x="1416575" y="22421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1" name="Oval 726"/>
              <p:cNvSpPr>
                <a:spLocks/>
              </p:cNvSpPr>
              <p:nvPr/>
            </p:nvSpPr>
            <p:spPr bwMode="auto">
              <a:xfrm>
                <a:off x="960625" y="196343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2" name="Oval 727"/>
              <p:cNvSpPr>
                <a:spLocks/>
              </p:cNvSpPr>
              <p:nvPr/>
            </p:nvSpPr>
            <p:spPr bwMode="auto">
              <a:xfrm>
                <a:off x="937821" y="19050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3" name="Oval 728"/>
              <p:cNvSpPr>
                <a:spLocks/>
              </p:cNvSpPr>
              <p:nvPr/>
            </p:nvSpPr>
            <p:spPr bwMode="auto">
              <a:xfrm>
                <a:off x="956489" y="180652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4" name="Oval 729"/>
              <p:cNvSpPr>
                <a:spLocks/>
              </p:cNvSpPr>
              <p:nvPr/>
            </p:nvSpPr>
            <p:spPr bwMode="auto">
              <a:xfrm>
                <a:off x="899592" y="18762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5" name="Oval 730"/>
              <p:cNvSpPr>
                <a:spLocks/>
              </p:cNvSpPr>
              <p:nvPr/>
            </p:nvSpPr>
            <p:spPr bwMode="auto">
              <a:xfrm>
                <a:off x="827584" y="185733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6" name="Oval 731"/>
              <p:cNvSpPr>
                <a:spLocks/>
              </p:cNvSpPr>
              <p:nvPr/>
            </p:nvSpPr>
            <p:spPr bwMode="auto">
              <a:xfrm>
                <a:off x="1002535" y="185857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7" name="Oval 732"/>
              <p:cNvSpPr>
                <a:spLocks/>
              </p:cNvSpPr>
              <p:nvPr/>
            </p:nvSpPr>
            <p:spPr bwMode="auto">
              <a:xfrm>
                <a:off x="1032633" y="232347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8" name="Oval 733"/>
              <p:cNvSpPr>
                <a:spLocks/>
              </p:cNvSpPr>
              <p:nvPr/>
            </p:nvSpPr>
            <p:spPr bwMode="auto">
              <a:xfrm>
                <a:off x="1009829" y="226510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9" name="Oval 734"/>
              <p:cNvSpPr>
                <a:spLocks/>
              </p:cNvSpPr>
              <p:nvPr/>
            </p:nvSpPr>
            <p:spPr bwMode="auto">
              <a:xfrm>
                <a:off x="1028497" y="216656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0" name="Oval 735"/>
              <p:cNvSpPr>
                <a:spLocks/>
              </p:cNvSpPr>
              <p:nvPr/>
            </p:nvSpPr>
            <p:spPr bwMode="auto">
              <a:xfrm>
                <a:off x="971600" y="223630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1" name="Oval 736"/>
              <p:cNvSpPr>
                <a:spLocks/>
              </p:cNvSpPr>
              <p:nvPr/>
            </p:nvSpPr>
            <p:spPr bwMode="auto">
              <a:xfrm>
                <a:off x="899592" y="221737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2" name="Oval 737"/>
              <p:cNvSpPr>
                <a:spLocks/>
              </p:cNvSpPr>
              <p:nvPr/>
            </p:nvSpPr>
            <p:spPr bwMode="auto">
              <a:xfrm>
                <a:off x="1074543" y="221861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3" name="Oval 738"/>
              <p:cNvSpPr>
                <a:spLocks/>
              </p:cNvSpPr>
              <p:nvPr/>
            </p:nvSpPr>
            <p:spPr bwMode="auto">
              <a:xfrm>
                <a:off x="1297861" y="222416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4" name="Oval 739"/>
              <p:cNvSpPr>
                <a:spLocks/>
              </p:cNvSpPr>
              <p:nvPr/>
            </p:nvSpPr>
            <p:spPr bwMode="auto">
              <a:xfrm>
                <a:off x="1316529" y="2125623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5" name="Oval 740"/>
              <p:cNvSpPr>
                <a:spLocks/>
              </p:cNvSpPr>
              <p:nvPr/>
            </p:nvSpPr>
            <p:spPr bwMode="auto">
              <a:xfrm>
                <a:off x="1259632" y="219536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6" name="Oval 741"/>
              <p:cNvSpPr>
                <a:spLocks/>
              </p:cNvSpPr>
              <p:nvPr/>
            </p:nvSpPr>
            <p:spPr bwMode="auto">
              <a:xfrm>
                <a:off x="1187624" y="217644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7" name="Oval 742"/>
              <p:cNvSpPr>
                <a:spLocks/>
              </p:cNvSpPr>
              <p:nvPr/>
            </p:nvSpPr>
            <p:spPr bwMode="auto">
              <a:xfrm>
                <a:off x="1363380" y="1977075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8" name="Oval 743"/>
              <p:cNvSpPr>
                <a:spLocks/>
              </p:cNvSpPr>
              <p:nvPr/>
            </p:nvSpPr>
            <p:spPr bwMode="auto">
              <a:xfrm>
                <a:off x="1382048" y="1878529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9" name="Oval 744"/>
              <p:cNvSpPr>
                <a:spLocks/>
              </p:cNvSpPr>
              <p:nvPr/>
            </p:nvSpPr>
            <p:spPr bwMode="auto">
              <a:xfrm>
                <a:off x="1325151" y="1948275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0" name="Oval 745"/>
              <p:cNvSpPr>
                <a:spLocks/>
              </p:cNvSpPr>
              <p:nvPr/>
            </p:nvSpPr>
            <p:spPr bwMode="auto">
              <a:xfrm>
                <a:off x="1253143" y="192934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1" name="Oval 746"/>
              <p:cNvSpPr>
                <a:spLocks/>
              </p:cNvSpPr>
              <p:nvPr/>
            </p:nvSpPr>
            <p:spPr bwMode="auto">
              <a:xfrm>
                <a:off x="1459565" y="275675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2" name="Oval 747"/>
              <p:cNvSpPr>
                <a:spLocks/>
              </p:cNvSpPr>
              <p:nvPr/>
            </p:nvSpPr>
            <p:spPr bwMode="auto">
              <a:xfrm>
                <a:off x="1238032" y="2629679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3" name="Oval 748"/>
              <p:cNvSpPr>
                <a:spLocks/>
              </p:cNvSpPr>
              <p:nvPr/>
            </p:nvSpPr>
            <p:spPr bwMode="auto">
              <a:xfrm>
                <a:off x="1137927" y="269484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4" name="Oval 749"/>
              <p:cNvSpPr>
                <a:spLocks/>
              </p:cNvSpPr>
              <p:nvPr/>
            </p:nvSpPr>
            <p:spPr bwMode="auto">
              <a:xfrm>
                <a:off x="1579404" y="19050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5" name="Oval 750"/>
              <p:cNvSpPr>
                <a:spLocks/>
              </p:cNvSpPr>
              <p:nvPr/>
            </p:nvSpPr>
            <p:spPr bwMode="auto">
              <a:xfrm>
                <a:off x="1598072" y="180652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6" name="Oval 751"/>
              <p:cNvSpPr>
                <a:spLocks/>
              </p:cNvSpPr>
              <p:nvPr/>
            </p:nvSpPr>
            <p:spPr bwMode="auto">
              <a:xfrm>
                <a:off x="1541175" y="18762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7" name="Oval 752"/>
              <p:cNvSpPr>
                <a:spLocks/>
              </p:cNvSpPr>
              <p:nvPr/>
            </p:nvSpPr>
            <p:spPr bwMode="auto">
              <a:xfrm>
                <a:off x="1469167" y="185733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8" name="Oval 753"/>
              <p:cNvSpPr>
                <a:spLocks/>
              </p:cNvSpPr>
              <p:nvPr/>
            </p:nvSpPr>
            <p:spPr bwMode="auto">
              <a:xfrm>
                <a:off x="1022008" y="271705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9" name="Oval 754"/>
              <p:cNvSpPr>
                <a:spLocks/>
              </p:cNvSpPr>
              <p:nvPr/>
            </p:nvSpPr>
            <p:spPr bwMode="auto">
              <a:xfrm>
                <a:off x="893103" y="276787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grpSp>
          <p:nvGrpSpPr>
            <p:cNvPr id="246450" name="Group 704"/>
            <p:cNvGrpSpPr>
              <a:grpSpLocks/>
            </p:cNvGrpSpPr>
            <p:nvPr/>
          </p:nvGrpSpPr>
          <p:grpSpPr bwMode="auto">
            <a:xfrm>
              <a:off x="2009329" y="2929680"/>
              <a:ext cx="583975" cy="889344"/>
              <a:chOff x="899592" y="2777280"/>
              <a:chExt cx="583975" cy="889344"/>
            </a:xfrm>
          </p:grpSpPr>
          <p:sp>
            <p:nvSpPr>
              <p:cNvPr id="246451" name="Oval 430"/>
              <p:cNvSpPr>
                <a:spLocks/>
              </p:cNvSpPr>
              <p:nvPr/>
            </p:nvSpPr>
            <p:spPr bwMode="auto">
              <a:xfrm>
                <a:off x="987786" y="293980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2" name="Oval 431"/>
              <p:cNvSpPr>
                <a:spLocks/>
              </p:cNvSpPr>
              <p:nvPr/>
            </p:nvSpPr>
            <p:spPr bwMode="auto">
              <a:xfrm>
                <a:off x="1047216" y="299809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3" name="Oval 432"/>
              <p:cNvSpPr>
                <a:spLocks/>
              </p:cNvSpPr>
              <p:nvPr/>
            </p:nvSpPr>
            <p:spPr bwMode="auto">
              <a:xfrm>
                <a:off x="1076016" y="294501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4" name="Oval 433"/>
              <p:cNvSpPr>
                <a:spLocks/>
              </p:cNvSpPr>
              <p:nvPr/>
            </p:nvSpPr>
            <p:spPr bwMode="auto">
              <a:xfrm>
                <a:off x="899592" y="31409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5" name="Oval 434"/>
              <p:cNvSpPr>
                <a:spLocks/>
              </p:cNvSpPr>
              <p:nvPr/>
            </p:nvSpPr>
            <p:spPr bwMode="auto">
              <a:xfrm>
                <a:off x="980766" y="28985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6" name="Oval 435"/>
              <p:cNvSpPr>
                <a:spLocks/>
              </p:cNvSpPr>
              <p:nvPr/>
            </p:nvSpPr>
            <p:spPr bwMode="auto">
              <a:xfrm>
                <a:off x="1016136" y="293040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7" name="Oval 436"/>
              <p:cNvSpPr>
                <a:spLocks/>
              </p:cNvSpPr>
              <p:nvPr/>
            </p:nvSpPr>
            <p:spPr bwMode="auto">
              <a:xfrm>
                <a:off x="975063" y="299568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8" name="Oval 437"/>
              <p:cNvSpPr>
                <a:spLocks/>
              </p:cNvSpPr>
              <p:nvPr/>
            </p:nvSpPr>
            <p:spPr bwMode="auto">
              <a:xfrm>
                <a:off x="1047071" y="296688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9" name="Oval 438"/>
              <p:cNvSpPr>
                <a:spLocks/>
              </p:cNvSpPr>
              <p:nvPr/>
            </p:nvSpPr>
            <p:spPr bwMode="auto">
              <a:xfrm>
                <a:off x="983527" y="336458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0" name="Oval 439"/>
              <p:cNvSpPr>
                <a:spLocks/>
              </p:cNvSpPr>
              <p:nvPr/>
            </p:nvSpPr>
            <p:spPr bwMode="auto">
              <a:xfrm>
                <a:off x="1124321" y="32561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1" name="Oval 440"/>
              <p:cNvSpPr>
                <a:spLocks/>
              </p:cNvSpPr>
              <p:nvPr/>
            </p:nvSpPr>
            <p:spPr bwMode="auto">
              <a:xfrm>
                <a:off x="1070313" y="29656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2" name="Oval 441"/>
              <p:cNvSpPr>
                <a:spLocks/>
              </p:cNvSpPr>
              <p:nvPr/>
            </p:nvSpPr>
            <p:spPr bwMode="auto">
              <a:xfrm>
                <a:off x="1075976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3" name="Oval 442"/>
              <p:cNvSpPr>
                <a:spLocks/>
              </p:cNvSpPr>
              <p:nvPr/>
            </p:nvSpPr>
            <p:spPr bwMode="auto">
              <a:xfrm>
                <a:off x="1140690" y="34220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4" name="Oval 443"/>
              <p:cNvSpPr>
                <a:spLocks/>
              </p:cNvSpPr>
              <p:nvPr/>
            </p:nvSpPr>
            <p:spPr bwMode="auto">
              <a:xfrm>
                <a:off x="1263200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5" name="Oval 444"/>
              <p:cNvSpPr>
                <a:spLocks/>
              </p:cNvSpPr>
              <p:nvPr/>
            </p:nvSpPr>
            <p:spPr bwMode="auto">
              <a:xfrm>
                <a:off x="1219992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6" name="Oval 445"/>
              <p:cNvSpPr>
                <a:spLocks/>
              </p:cNvSpPr>
              <p:nvPr/>
            </p:nvSpPr>
            <p:spPr bwMode="auto">
              <a:xfrm>
                <a:off x="1047176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7" name="Oval 446"/>
              <p:cNvSpPr>
                <a:spLocks/>
              </p:cNvSpPr>
              <p:nvPr/>
            </p:nvSpPr>
            <p:spPr bwMode="auto">
              <a:xfrm>
                <a:off x="1047071" y="300387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8" name="Oval 447"/>
              <p:cNvSpPr>
                <a:spLocks/>
              </p:cNvSpPr>
              <p:nvPr/>
            </p:nvSpPr>
            <p:spPr bwMode="auto">
              <a:xfrm>
                <a:off x="1147984" y="33569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9" name="Oval 448"/>
              <p:cNvSpPr>
                <a:spLocks/>
              </p:cNvSpPr>
              <p:nvPr/>
            </p:nvSpPr>
            <p:spPr bwMode="auto">
              <a:xfrm>
                <a:off x="1302840" y="33938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0" name="Oval 449"/>
              <p:cNvSpPr>
                <a:spLocks/>
              </p:cNvSpPr>
              <p:nvPr/>
            </p:nvSpPr>
            <p:spPr bwMode="auto">
              <a:xfrm>
                <a:off x="1043608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1" name="Oval 450"/>
              <p:cNvSpPr>
                <a:spLocks/>
              </p:cNvSpPr>
              <p:nvPr/>
            </p:nvSpPr>
            <p:spPr bwMode="auto">
              <a:xfrm>
                <a:off x="1125045" y="355408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2" name="Oval 451"/>
              <p:cNvSpPr>
                <a:spLocks/>
              </p:cNvSpPr>
              <p:nvPr/>
            </p:nvSpPr>
            <p:spPr bwMode="auto">
              <a:xfrm>
                <a:off x="1096245" y="3601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3" name="Oval 452"/>
              <p:cNvSpPr>
                <a:spLocks/>
              </p:cNvSpPr>
              <p:nvPr/>
            </p:nvSpPr>
            <p:spPr bwMode="auto">
              <a:xfrm>
                <a:off x="1197053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4" name="Oval 453"/>
              <p:cNvSpPr>
                <a:spLocks/>
              </p:cNvSpPr>
              <p:nvPr/>
            </p:nvSpPr>
            <p:spPr bwMode="auto">
              <a:xfrm>
                <a:off x="1277766" y="361000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5" name="Oval 454"/>
              <p:cNvSpPr>
                <a:spLocks/>
              </p:cNvSpPr>
              <p:nvPr/>
            </p:nvSpPr>
            <p:spPr bwMode="auto">
              <a:xfrm>
                <a:off x="1269061" y="35442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6" name="Oval 455"/>
              <p:cNvSpPr>
                <a:spLocks/>
              </p:cNvSpPr>
              <p:nvPr/>
            </p:nvSpPr>
            <p:spPr bwMode="auto">
              <a:xfrm>
                <a:off x="1245819" y="358243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7" name="Oval 456"/>
              <p:cNvSpPr>
                <a:spLocks/>
              </p:cNvSpPr>
              <p:nvPr/>
            </p:nvSpPr>
            <p:spPr bwMode="auto">
              <a:xfrm>
                <a:off x="1364048" y="281333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8" name="Oval 457"/>
              <p:cNvSpPr>
                <a:spLocks/>
              </p:cNvSpPr>
              <p:nvPr/>
            </p:nvSpPr>
            <p:spPr bwMode="auto">
              <a:xfrm>
                <a:off x="1339931" y="281213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9" name="Oval 458"/>
              <p:cNvSpPr>
                <a:spLocks/>
              </p:cNvSpPr>
              <p:nvPr/>
            </p:nvSpPr>
            <p:spPr bwMode="auto">
              <a:xfrm>
                <a:off x="1297137" y="27772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0" name="Oval 459"/>
              <p:cNvSpPr>
                <a:spLocks/>
              </p:cNvSpPr>
              <p:nvPr/>
            </p:nvSpPr>
            <p:spPr bwMode="auto">
              <a:xfrm>
                <a:off x="1370548" y="30482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1" name="Oval 460"/>
              <p:cNvSpPr>
                <a:spLocks/>
              </p:cNvSpPr>
              <p:nvPr/>
            </p:nvSpPr>
            <p:spPr bwMode="auto">
              <a:xfrm>
                <a:off x="1259632" y="299695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2" name="Oval 461"/>
              <p:cNvSpPr>
                <a:spLocks/>
              </p:cNvSpPr>
              <p:nvPr/>
            </p:nvSpPr>
            <p:spPr bwMode="auto">
              <a:xfrm>
                <a:off x="1281060" y="27847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3" name="Oval 462"/>
              <p:cNvSpPr>
                <a:spLocks/>
              </p:cNvSpPr>
              <p:nvPr/>
            </p:nvSpPr>
            <p:spPr bwMode="auto">
              <a:xfrm>
                <a:off x="1418056" y="321297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4" name="Oval 463"/>
              <p:cNvSpPr>
                <a:spLocks/>
              </p:cNvSpPr>
              <p:nvPr/>
            </p:nvSpPr>
            <p:spPr bwMode="auto">
              <a:xfrm>
                <a:off x="1297137" y="27929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5" name="Oval 464"/>
              <p:cNvSpPr>
                <a:spLocks/>
              </p:cNvSpPr>
              <p:nvPr/>
            </p:nvSpPr>
            <p:spPr bwMode="auto">
              <a:xfrm>
                <a:off x="1259632" y="328498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6" name="Oval 465"/>
              <p:cNvSpPr>
                <a:spLocks/>
              </p:cNvSpPr>
              <p:nvPr/>
            </p:nvSpPr>
            <p:spPr bwMode="auto">
              <a:xfrm>
                <a:off x="1331640" y="323360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7" name="Oval 466"/>
              <p:cNvSpPr>
                <a:spLocks/>
              </p:cNvSpPr>
              <p:nvPr/>
            </p:nvSpPr>
            <p:spPr bwMode="auto">
              <a:xfrm>
                <a:off x="1417911" y="321875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8" name="Oval 467"/>
              <p:cNvSpPr>
                <a:spLocks/>
              </p:cNvSpPr>
              <p:nvPr/>
            </p:nvSpPr>
            <p:spPr bwMode="auto">
              <a:xfrm>
                <a:off x="1020511" y="281085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9" name="Oval 468"/>
              <p:cNvSpPr>
                <a:spLocks/>
              </p:cNvSpPr>
              <p:nvPr/>
            </p:nvSpPr>
            <p:spPr bwMode="auto">
              <a:xfrm>
                <a:off x="1014808" y="28314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0" name="Oval 469"/>
              <p:cNvSpPr>
                <a:spLocks/>
              </p:cNvSpPr>
              <p:nvPr/>
            </p:nvSpPr>
            <p:spPr bwMode="auto">
              <a:xfrm>
                <a:off x="1067182" y="292608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1" name="Oval 470"/>
              <p:cNvSpPr>
                <a:spLocks/>
              </p:cNvSpPr>
              <p:nvPr/>
            </p:nvSpPr>
            <p:spPr bwMode="auto">
              <a:xfrm>
                <a:off x="1148024" y="306896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2" name="Oval 471"/>
              <p:cNvSpPr>
                <a:spLocks/>
              </p:cNvSpPr>
              <p:nvPr/>
            </p:nvSpPr>
            <p:spPr bwMode="auto">
              <a:xfrm>
                <a:off x="1082985" y="278092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3" name="Oval 472"/>
              <p:cNvSpPr>
                <a:spLocks/>
              </p:cNvSpPr>
              <p:nvPr/>
            </p:nvSpPr>
            <p:spPr bwMode="auto">
              <a:xfrm>
                <a:off x="1158824" y="29870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4" name="Oval 473"/>
              <p:cNvSpPr>
                <a:spLocks/>
              </p:cNvSpPr>
              <p:nvPr/>
            </p:nvSpPr>
            <p:spPr bwMode="auto">
              <a:xfrm>
                <a:off x="1259632" y="314096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5" name="Oval 474"/>
              <p:cNvSpPr>
                <a:spLocks/>
              </p:cNvSpPr>
              <p:nvPr/>
            </p:nvSpPr>
            <p:spPr bwMode="auto">
              <a:xfrm>
                <a:off x="1115616" y="364502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6" name="Oval 475"/>
              <p:cNvSpPr>
                <a:spLocks/>
              </p:cNvSpPr>
              <p:nvPr/>
            </p:nvSpPr>
            <p:spPr bwMode="auto">
              <a:xfrm>
                <a:off x="1063859" y="35887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7" name="Oval 476"/>
              <p:cNvSpPr>
                <a:spLocks/>
              </p:cNvSpPr>
              <p:nvPr/>
            </p:nvSpPr>
            <p:spPr bwMode="auto">
              <a:xfrm>
                <a:off x="1272152" y="36067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8" name="Oval 477"/>
              <p:cNvSpPr>
                <a:spLocks/>
              </p:cNvSpPr>
              <p:nvPr/>
            </p:nvSpPr>
            <p:spPr bwMode="auto">
              <a:xfrm>
                <a:off x="1225727" y="35540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9" name="Oval 478"/>
              <p:cNvSpPr>
                <a:spLocks/>
              </p:cNvSpPr>
              <p:nvPr/>
            </p:nvSpPr>
            <p:spPr bwMode="auto">
              <a:xfrm>
                <a:off x="1202485" y="359226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0" name="Oval 479"/>
              <p:cNvSpPr>
                <a:spLocks/>
              </p:cNvSpPr>
              <p:nvPr/>
            </p:nvSpPr>
            <p:spPr bwMode="auto">
              <a:xfrm>
                <a:off x="1115616" y="353952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1" name="Oval 480"/>
              <p:cNvSpPr>
                <a:spLocks/>
              </p:cNvSpPr>
              <p:nvPr/>
            </p:nvSpPr>
            <p:spPr bwMode="auto">
              <a:xfrm>
                <a:off x="1231515" y="35661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2" name="Oval 481"/>
              <p:cNvSpPr>
                <a:spLocks/>
              </p:cNvSpPr>
              <p:nvPr/>
            </p:nvSpPr>
            <p:spPr bwMode="auto">
              <a:xfrm>
                <a:off x="1167655" y="342277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3" name="Oval 482"/>
              <p:cNvSpPr>
                <a:spLocks/>
              </p:cNvSpPr>
              <p:nvPr/>
            </p:nvSpPr>
            <p:spPr bwMode="auto">
              <a:xfrm>
                <a:off x="1158950" y="335699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4" name="Oval 483"/>
              <p:cNvSpPr>
                <a:spLocks/>
              </p:cNvSpPr>
              <p:nvPr/>
            </p:nvSpPr>
            <p:spPr bwMode="auto">
              <a:xfrm>
                <a:off x="1135708" y="339521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5" name="Oval 484"/>
              <p:cNvSpPr>
                <a:spLocks/>
              </p:cNvSpPr>
              <p:nvPr/>
            </p:nvSpPr>
            <p:spPr bwMode="auto">
              <a:xfrm>
                <a:off x="1162041" y="341957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6" name="Oval 485"/>
              <p:cNvSpPr>
                <a:spLocks/>
              </p:cNvSpPr>
              <p:nvPr/>
            </p:nvSpPr>
            <p:spPr bwMode="auto">
              <a:xfrm>
                <a:off x="1115616" y="3366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7" name="Oval 486"/>
              <p:cNvSpPr>
                <a:spLocks/>
              </p:cNvSpPr>
              <p:nvPr/>
            </p:nvSpPr>
            <p:spPr bwMode="auto">
              <a:xfrm>
                <a:off x="1121404" y="33789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8" name="Oval 487"/>
              <p:cNvSpPr>
                <a:spLocks/>
              </p:cNvSpPr>
              <p:nvPr/>
            </p:nvSpPr>
            <p:spPr bwMode="auto">
              <a:xfrm>
                <a:off x="1293090" y="33595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9" name="Oval 488"/>
              <p:cNvSpPr>
                <a:spLocks/>
              </p:cNvSpPr>
              <p:nvPr/>
            </p:nvSpPr>
            <p:spPr bwMode="auto">
              <a:xfrm>
                <a:off x="1320055" y="336019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0" name="Oval 489"/>
              <p:cNvSpPr>
                <a:spLocks/>
              </p:cNvSpPr>
              <p:nvPr/>
            </p:nvSpPr>
            <p:spPr bwMode="auto">
              <a:xfrm>
                <a:off x="1283811" y="337962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1" name="Oval 490"/>
              <p:cNvSpPr>
                <a:spLocks/>
              </p:cNvSpPr>
              <p:nvPr/>
            </p:nvSpPr>
            <p:spPr bwMode="auto">
              <a:xfrm>
                <a:off x="1331640" y="32129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2" name="Oval 491"/>
              <p:cNvSpPr>
                <a:spLocks/>
              </p:cNvSpPr>
              <p:nvPr/>
            </p:nvSpPr>
            <p:spPr bwMode="auto">
              <a:xfrm>
                <a:off x="976839" y="29170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3" name="Oval 492"/>
              <p:cNvSpPr>
                <a:spLocks/>
              </p:cNvSpPr>
              <p:nvPr/>
            </p:nvSpPr>
            <p:spPr bwMode="auto">
              <a:xfrm>
                <a:off x="1078151" y="27820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4" name="Oval 493"/>
              <p:cNvSpPr>
                <a:spLocks/>
              </p:cNvSpPr>
              <p:nvPr/>
            </p:nvSpPr>
            <p:spPr bwMode="auto">
              <a:xfrm>
                <a:off x="1043608" y="296669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5" name="Oval 494"/>
              <p:cNvSpPr>
                <a:spLocks/>
              </p:cNvSpPr>
              <p:nvPr/>
            </p:nvSpPr>
            <p:spPr bwMode="auto">
              <a:xfrm>
                <a:off x="1074543" y="30031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6" name="Oval 495"/>
              <p:cNvSpPr>
                <a:spLocks/>
              </p:cNvSpPr>
              <p:nvPr/>
            </p:nvSpPr>
            <p:spPr bwMode="auto">
              <a:xfrm>
                <a:off x="1078006" y="27878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7" name="Oval 496"/>
              <p:cNvSpPr>
                <a:spLocks/>
              </p:cNvSpPr>
              <p:nvPr/>
            </p:nvSpPr>
            <p:spPr bwMode="auto">
              <a:xfrm>
                <a:off x="1353420" y="304946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8" name="Oval 497"/>
              <p:cNvSpPr>
                <a:spLocks/>
              </p:cNvSpPr>
              <p:nvPr/>
            </p:nvSpPr>
            <p:spPr bwMode="auto">
              <a:xfrm>
                <a:off x="1331698" y="29391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9" name="Oval 498"/>
              <p:cNvSpPr>
                <a:spLocks/>
              </p:cNvSpPr>
              <p:nvPr/>
            </p:nvSpPr>
            <p:spPr bwMode="auto">
              <a:xfrm>
                <a:off x="1343670" y="30151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0" name="Oval 499"/>
              <p:cNvSpPr>
                <a:spLocks/>
              </p:cNvSpPr>
              <p:nvPr/>
            </p:nvSpPr>
            <p:spPr bwMode="auto">
              <a:xfrm>
                <a:off x="1370635" y="301580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1" name="Oval 500"/>
              <p:cNvSpPr>
                <a:spLocks/>
              </p:cNvSpPr>
              <p:nvPr/>
            </p:nvSpPr>
            <p:spPr bwMode="auto">
              <a:xfrm>
                <a:off x="1430353" y="29659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2" name="Oval 501"/>
              <p:cNvSpPr>
                <a:spLocks/>
              </p:cNvSpPr>
              <p:nvPr/>
            </p:nvSpPr>
            <p:spPr bwMode="auto">
              <a:xfrm>
                <a:off x="1331640" y="308793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3" name="Oval 502"/>
              <p:cNvSpPr>
                <a:spLocks/>
              </p:cNvSpPr>
              <p:nvPr/>
            </p:nvSpPr>
            <p:spPr bwMode="auto">
              <a:xfrm>
                <a:off x="1360314" y="306896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4" name="Oval 503"/>
              <p:cNvSpPr>
                <a:spLocks/>
              </p:cNvSpPr>
              <p:nvPr/>
            </p:nvSpPr>
            <p:spPr bwMode="auto">
              <a:xfrm>
                <a:off x="1366102" y="308108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5" name="Oval 504"/>
              <p:cNvSpPr>
                <a:spLocks/>
              </p:cNvSpPr>
              <p:nvPr/>
            </p:nvSpPr>
            <p:spPr bwMode="auto">
              <a:xfrm>
                <a:off x="1157319" y="327423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6" name="Oval 505"/>
              <p:cNvSpPr>
                <a:spLocks/>
              </p:cNvSpPr>
              <p:nvPr/>
            </p:nvSpPr>
            <p:spPr bwMode="auto">
              <a:xfrm>
                <a:off x="1128519" y="33219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7" name="Oval 506"/>
              <p:cNvSpPr>
                <a:spLocks/>
              </p:cNvSpPr>
              <p:nvPr/>
            </p:nvSpPr>
            <p:spPr bwMode="auto">
              <a:xfrm>
                <a:off x="1229327" y="32931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8" name="Oval 507"/>
              <p:cNvSpPr>
                <a:spLocks/>
              </p:cNvSpPr>
              <p:nvPr/>
            </p:nvSpPr>
            <p:spPr bwMode="auto">
              <a:xfrm>
                <a:off x="1310040" y="333014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9" name="Oval 508"/>
              <p:cNvSpPr>
                <a:spLocks/>
              </p:cNvSpPr>
              <p:nvPr/>
            </p:nvSpPr>
            <p:spPr bwMode="auto">
              <a:xfrm>
                <a:off x="1301335" y="32643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0" name="Oval 509"/>
              <p:cNvSpPr>
                <a:spLocks/>
              </p:cNvSpPr>
              <p:nvPr/>
            </p:nvSpPr>
            <p:spPr bwMode="auto">
              <a:xfrm>
                <a:off x="1278093" y="330258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1" name="Oval 510"/>
              <p:cNvSpPr>
                <a:spLocks/>
              </p:cNvSpPr>
              <p:nvPr/>
            </p:nvSpPr>
            <p:spPr bwMode="auto">
              <a:xfrm>
                <a:off x="1173852" y="340076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2" name="Oval 511"/>
              <p:cNvSpPr>
                <a:spLocks/>
              </p:cNvSpPr>
              <p:nvPr/>
            </p:nvSpPr>
            <p:spPr bwMode="auto">
              <a:xfrm>
                <a:off x="1119090" y="324543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3" name="Oval 512"/>
              <p:cNvSpPr>
                <a:spLocks/>
              </p:cNvSpPr>
              <p:nvPr/>
            </p:nvSpPr>
            <p:spPr bwMode="auto">
              <a:xfrm>
                <a:off x="1243140" y="341460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4" name="Oval 513"/>
              <p:cNvSpPr>
                <a:spLocks/>
              </p:cNvSpPr>
              <p:nvPr/>
            </p:nvSpPr>
            <p:spPr bwMode="auto">
              <a:xfrm>
                <a:off x="1143695" y="317278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5" name="Oval 514"/>
              <p:cNvSpPr>
                <a:spLocks/>
              </p:cNvSpPr>
              <p:nvPr/>
            </p:nvSpPr>
            <p:spPr bwMode="auto">
              <a:xfrm>
                <a:off x="1469167" y="29537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6" name="Oval 515"/>
              <p:cNvSpPr>
                <a:spLocks/>
              </p:cNvSpPr>
              <p:nvPr/>
            </p:nvSpPr>
            <p:spPr bwMode="auto">
              <a:xfrm>
                <a:off x="1397159" y="293482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7" name="Oval 516"/>
              <p:cNvSpPr>
                <a:spLocks/>
              </p:cNvSpPr>
              <p:nvPr/>
            </p:nvSpPr>
            <p:spPr bwMode="auto">
              <a:xfrm>
                <a:off x="1219364" y="29825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8" name="Oval 517"/>
              <p:cNvSpPr>
                <a:spLocks/>
              </p:cNvSpPr>
              <p:nvPr/>
            </p:nvSpPr>
            <p:spPr bwMode="auto">
              <a:xfrm>
                <a:off x="1181135" y="29537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9" name="Oval 518"/>
              <p:cNvSpPr>
                <a:spLocks/>
              </p:cNvSpPr>
              <p:nvPr/>
            </p:nvSpPr>
            <p:spPr bwMode="auto">
              <a:xfrm>
                <a:off x="1003340" y="281560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0" name="Oval 519"/>
              <p:cNvSpPr>
                <a:spLocks/>
              </p:cNvSpPr>
              <p:nvPr/>
            </p:nvSpPr>
            <p:spPr bwMode="auto">
              <a:xfrm>
                <a:off x="965111" y="278680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1" name="Oval 520"/>
              <p:cNvSpPr>
                <a:spLocks/>
              </p:cNvSpPr>
              <p:nvPr/>
            </p:nvSpPr>
            <p:spPr bwMode="auto">
              <a:xfrm>
                <a:off x="1009073" y="31507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2" name="Oval 521"/>
              <p:cNvSpPr>
                <a:spLocks/>
              </p:cNvSpPr>
              <p:nvPr/>
            </p:nvSpPr>
            <p:spPr bwMode="auto">
              <a:xfrm>
                <a:off x="1048713" y="31156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3" name="Oval 522"/>
              <p:cNvSpPr>
                <a:spLocks/>
              </p:cNvSpPr>
              <p:nvPr/>
            </p:nvSpPr>
            <p:spPr bwMode="auto">
              <a:xfrm>
                <a:off x="1023639" y="333179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4" name="Oval 523"/>
              <p:cNvSpPr>
                <a:spLocks/>
              </p:cNvSpPr>
              <p:nvPr/>
            </p:nvSpPr>
            <p:spPr bwMode="auto">
              <a:xfrm>
                <a:off x="1014934" y="326600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5" name="Oval 524"/>
              <p:cNvSpPr>
                <a:spLocks/>
              </p:cNvSpPr>
              <p:nvPr/>
            </p:nvSpPr>
            <p:spPr bwMode="auto">
              <a:xfrm>
                <a:off x="991692" y="330423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6" name="Oval 525"/>
              <p:cNvSpPr>
                <a:spLocks/>
              </p:cNvSpPr>
              <p:nvPr/>
            </p:nvSpPr>
            <p:spPr bwMode="auto">
              <a:xfrm>
                <a:off x="1018025" y="332858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7" name="Oval 526"/>
              <p:cNvSpPr>
                <a:spLocks/>
              </p:cNvSpPr>
              <p:nvPr/>
            </p:nvSpPr>
            <p:spPr bwMode="auto">
              <a:xfrm>
                <a:off x="971600" y="327583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8" name="Oval 527"/>
              <p:cNvSpPr>
                <a:spLocks/>
              </p:cNvSpPr>
              <p:nvPr/>
            </p:nvSpPr>
            <p:spPr bwMode="auto">
              <a:xfrm>
                <a:off x="977388" y="328795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9" name="Oval 528"/>
              <p:cNvSpPr>
                <a:spLocks/>
              </p:cNvSpPr>
              <p:nvPr/>
            </p:nvSpPr>
            <p:spPr bwMode="auto">
              <a:xfrm>
                <a:off x="1038963" y="30812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0" name="Oval 529"/>
              <p:cNvSpPr>
                <a:spLocks/>
              </p:cNvSpPr>
              <p:nvPr/>
            </p:nvSpPr>
            <p:spPr bwMode="auto">
              <a:xfrm>
                <a:off x="1065928" y="308198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1" name="Oval 530"/>
              <p:cNvSpPr>
                <a:spLocks/>
              </p:cNvSpPr>
              <p:nvPr/>
            </p:nvSpPr>
            <p:spPr bwMode="auto">
              <a:xfrm>
                <a:off x="1029684" y="310141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2" name="Oval 531"/>
              <p:cNvSpPr>
                <a:spLocks/>
              </p:cNvSpPr>
              <p:nvPr/>
            </p:nvSpPr>
            <p:spPr bwMode="auto">
              <a:xfrm>
                <a:off x="989013" y="313639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</p:grpSp>
      <p:sp>
        <p:nvSpPr>
          <p:cNvPr id="800" name="Oval 799"/>
          <p:cNvSpPr>
            <a:spLocks noChangeArrowheads="1"/>
          </p:cNvSpPr>
          <p:nvPr/>
        </p:nvSpPr>
        <p:spPr bwMode="auto">
          <a:xfrm>
            <a:off x="1143000" y="4953000"/>
            <a:ext cx="142875" cy="142875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kumimoji="1"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801" name="Oval 800"/>
          <p:cNvSpPr/>
          <p:nvPr/>
        </p:nvSpPr>
        <p:spPr bwMode="auto">
          <a:xfrm>
            <a:off x="3292475" y="4933950"/>
            <a:ext cx="144463" cy="1444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kumimoji="1"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246556" name="TextBox 15"/>
          <p:cNvSpPr txBox="1">
            <a:spLocks noChangeArrowheads="1"/>
          </p:cNvSpPr>
          <p:nvPr/>
        </p:nvSpPr>
        <p:spPr bwMode="auto">
          <a:xfrm>
            <a:off x="3059113" y="36449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zh-TW">
                <a:ea typeface="新細明體" charset="0"/>
                <a:cs typeface="新細明體" charset="0"/>
              </a:rPr>
              <a:t>LNG</a:t>
            </a:r>
            <a:endParaRPr kumimoji="1" lang="zh-TW" altLang="en-US">
              <a:ea typeface="新細明體" charset="0"/>
              <a:cs typeface="新細明體" charset="0"/>
            </a:endParaRPr>
          </a:p>
        </p:txBody>
      </p:sp>
      <p:cxnSp>
        <p:nvCxnSpPr>
          <p:cNvPr id="803" name="Straight Arrow Connector 802"/>
          <p:cNvCxnSpPr>
            <a:cxnSpLocks noChangeShapeType="1"/>
          </p:cNvCxnSpPr>
          <p:nvPr/>
        </p:nvCxnSpPr>
        <p:spPr bwMode="auto">
          <a:xfrm rot="5400000" flipH="1" flipV="1">
            <a:off x="476250" y="3514725"/>
            <a:ext cx="2165350" cy="698500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808" name="Straight Arrow Connector 807"/>
          <p:cNvCxnSpPr>
            <a:cxnSpLocks noChangeShapeType="1"/>
          </p:cNvCxnSpPr>
          <p:nvPr/>
        </p:nvCxnSpPr>
        <p:spPr bwMode="auto">
          <a:xfrm rot="16200000" flipV="1">
            <a:off x="1915320" y="3501231"/>
            <a:ext cx="2125662" cy="746125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 type="arrow" w="med" len="med"/>
          </a:ln>
        </p:spPr>
      </p:cxnSp>
      <p:grpSp>
        <p:nvGrpSpPr>
          <p:cNvPr id="805" name="Group 829"/>
          <p:cNvGrpSpPr>
            <a:grpSpLocks/>
          </p:cNvGrpSpPr>
          <p:nvPr/>
        </p:nvGrpSpPr>
        <p:grpSpPr bwMode="auto">
          <a:xfrm>
            <a:off x="107950" y="2924175"/>
            <a:ext cx="3095625" cy="879475"/>
            <a:chOff x="2123728" y="2924944"/>
            <a:chExt cx="3096344" cy="877974"/>
          </a:xfrm>
        </p:grpSpPr>
        <p:sp>
          <p:nvSpPr>
            <p:cNvPr id="814" name="Arc 813"/>
            <p:cNvSpPr/>
            <p:nvPr/>
          </p:nvSpPr>
          <p:spPr bwMode="auto">
            <a:xfrm>
              <a:off x="3343211" y="3317972"/>
              <a:ext cx="609742" cy="484946"/>
            </a:xfrm>
            <a:prstGeom prst="arc">
              <a:avLst>
                <a:gd name="adj1" fmla="val 13702024"/>
                <a:gd name="adj2" fmla="val 21579264"/>
              </a:avLst>
            </a:prstGeom>
            <a:noFill/>
            <a:ln w="28575" cap="flat" cmpd="sng" algn="ctr">
              <a:solidFill>
                <a:srgbClr val="CC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ea typeface="新細明體" pitchFamily="18" charset="-120"/>
              </a:endParaRPr>
            </a:p>
          </p:txBody>
        </p:sp>
        <p:sp>
          <p:nvSpPr>
            <p:cNvPr id="246561" name="TextBox 819"/>
            <p:cNvSpPr txBox="1">
              <a:spLocks noChangeArrowheads="1"/>
            </p:cNvSpPr>
            <p:nvPr/>
          </p:nvSpPr>
          <p:spPr bwMode="auto">
            <a:xfrm>
              <a:off x="2123728" y="2924944"/>
              <a:ext cx="1584693" cy="36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altLang="zh-TW">
                  <a:solidFill>
                    <a:srgbClr val="CC00FF"/>
                  </a:solidFill>
                  <a:ea typeface="新細明體" charset="0"/>
                  <a:cs typeface="新細明體" charset="0"/>
                </a:rPr>
                <a:t>tunable angle</a:t>
              </a:r>
              <a:endParaRPr kumimoji="1" lang="zh-TW" altLang="en-US">
                <a:solidFill>
                  <a:srgbClr val="CC00FF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821" name="Arc 820"/>
            <p:cNvSpPr/>
            <p:nvPr/>
          </p:nvSpPr>
          <p:spPr bwMode="auto">
            <a:xfrm flipH="1">
              <a:off x="4611919" y="3284692"/>
              <a:ext cx="608153" cy="484946"/>
            </a:xfrm>
            <a:prstGeom prst="arc">
              <a:avLst>
                <a:gd name="adj1" fmla="val 13702024"/>
                <a:gd name="adj2" fmla="val 21579264"/>
              </a:avLst>
            </a:prstGeom>
            <a:noFill/>
            <a:ln w="28575" cap="flat" cmpd="sng" algn="ctr">
              <a:solidFill>
                <a:srgbClr val="CC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zh-TW" altLang="en-US">
                <a:ea typeface="新細明體" pitchFamily="18" charset="-120"/>
              </a:endParaRPr>
            </a:p>
          </p:txBody>
        </p:sp>
      </p:grpSp>
      <p:sp>
        <p:nvSpPr>
          <p:cNvPr id="246564" name="TextBox 823"/>
          <p:cNvSpPr txBox="1">
            <a:spLocks noChangeArrowheads="1"/>
          </p:cNvSpPr>
          <p:nvPr/>
        </p:nvSpPr>
        <p:spPr bwMode="auto">
          <a:xfrm>
            <a:off x="-36513" y="4292600"/>
            <a:ext cx="1081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zh-TW">
                <a:ea typeface="新細明體" charset="0"/>
                <a:cs typeface="新細明體" charset="0"/>
              </a:rPr>
              <a:t>movable position</a:t>
            </a:r>
            <a:endParaRPr kumimoji="1" lang="zh-TW" altLang="en-US">
              <a:ea typeface="新細明體" charset="0"/>
              <a:cs typeface="新細明體" charset="0"/>
            </a:endParaRPr>
          </a:p>
        </p:txBody>
      </p:sp>
      <p:grpSp>
        <p:nvGrpSpPr>
          <p:cNvPr id="246565" name="Group 827"/>
          <p:cNvGrpSpPr>
            <a:grpSpLocks/>
          </p:cNvGrpSpPr>
          <p:nvPr/>
        </p:nvGrpSpPr>
        <p:grpSpPr bwMode="auto">
          <a:xfrm>
            <a:off x="1042988" y="4221163"/>
            <a:ext cx="2474912" cy="936625"/>
            <a:chOff x="3059038" y="4221088"/>
            <a:chExt cx="2474508" cy="936898"/>
          </a:xfrm>
        </p:grpSpPr>
        <p:cxnSp>
          <p:nvCxnSpPr>
            <p:cNvPr id="246566" name="Straight Arrow Connector 822"/>
            <p:cNvCxnSpPr>
              <a:cxnSpLocks noChangeShapeType="1"/>
            </p:cNvCxnSpPr>
            <p:nvPr/>
          </p:nvCxnSpPr>
          <p:spPr bwMode="auto">
            <a:xfrm rot="5400000">
              <a:off x="2591780" y="4689140"/>
              <a:ext cx="936104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567" name="Straight Arrow Connector 824"/>
            <p:cNvCxnSpPr>
              <a:cxnSpLocks noChangeShapeType="1"/>
            </p:cNvCxnSpPr>
            <p:nvPr/>
          </p:nvCxnSpPr>
          <p:spPr bwMode="auto">
            <a:xfrm rot="5400000">
              <a:off x="5064700" y="4688346"/>
              <a:ext cx="936104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809" name="Group 828"/>
          <p:cNvGrpSpPr>
            <a:grpSpLocks/>
          </p:cNvGrpSpPr>
          <p:nvPr/>
        </p:nvGrpSpPr>
        <p:grpSpPr bwMode="auto">
          <a:xfrm>
            <a:off x="468313" y="5013325"/>
            <a:ext cx="3598862" cy="1588"/>
            <a:chOff x="2483768" y="5013176"/>
            <a:chExt cx="3600400" cy="1588"/>
          </a:xfrm>
        </p:grpSpPr>
        <p:cxnSp>
          <p:nvCxnSpPr>
            <p:cNvPr id="246569" name="Straight Arrow Connector 825"/>
            <p:cNvCxnSpPr>
              <a:cxnSpLocks noChangeShapeType="1"/>
            </p:cNvCxnSpPr>
            <p:nvPr/>
          </p:nvCxnSpPr>
          <p:spPr bwMode="auto">
            <a:xfrm>
              <a:off x="2483768" y="5013176"/>
              <a:ext cx="936104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570" name="Straight Arrow Connector 826"/>
            <p:cNvCxnSpPr>
              <a:cxnSpLocks noChangeShapeType="1"/>
            </p:cNvCxnSpPr>
            <p:nvPr/>
          </p:nvCxnSpPr>
          <p:spPr bwMode="auto">
            <a:xfrm>
              <a:off x="5148064" y="5013176"/>
              <a:ext cx="936104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246581" name="Text Box 1845"/>
          <p:cNvSpPr txBox="1">
            <a:spLocks noChangeArrowheads="1"/>
          </p:cNvSpPr>
          <p:nvPr/>
        </p:nvSpPr>
        <p:spPr bwMode="auto">
          <a:xfrm>
            <a:off x="381000" y="762000"/>
            <a:ext cx="5161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+mn-lt"/>
              </a:rPr>
              <a:t>Control of particle size</a:t>
            </a:r>
            <a:endParaRPr lang="en-US" sz="3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Oval 799"/>
          <p:cNvSpPr>
            <a:spLocks noChangeArrowheads="1"/>
          </p:cNvSpPr>
          <p:nvPr/>
        </p:nvSpPr>
        <p:spPr bwMode="auto">
          <a:xfrm>
            <a:off x="3295650" y="4916488"/>
            <a:ext cx="142875" cy="142875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kumimoji="1"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246583" name="Rectangle 5"/>
          <p:cNvSpPr>
            <a:spLocks noChangeArrowheads="1"/>
          </p:cNvSpPr>
          <p:nvPr/>
        </p:nvSpPr>
        <p:spPr bwMode="auto">
          <a:xfrm>
            <a:off x="6858000" y="9906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>
                <a:ea typeface="新細明體" charset="0"/>
                <a:cs typeface="新細明體" charset="0"/>
              </a:rPr>
              <a:t>w/o quenching</a:t>
            </a:r>
          </a:p>
        </p:txBody>
      </p:sp>
      <p:pic>
        <p:nvPicPr>
          <p:cNvPr id="2465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5" t="13680" r="22424" b="48161"/>
          <a:stretch>
            <a:fillRect/>
          </a:stretch>
        </p:blipFill>
        <p:spPr bwMode="auto">
          <a:xfrm>
            <a:off x="4443413" y="1422400"/>
            <a:ext cx="2135187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41554" r="64375" b="31206"/>
          <a:stretch>
            <a:fillRect/>
          </a:stretch>
        </p:blipFill>
        <p:spPr bwMode="auto">
          <a:xfrm>
            <a:off x="6505575" y="1409700"/>
            <a:ext cx="25908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8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9" t="30264" r="30701" b="28722"/>
          <a:stretch>
            <a:fillRect/>
          </a:stretch>
        </p:blipFill>
        <p:spPr bwMode="auto">
          <a:xfrm>
            <a:off x="4572000" y="4114800"/>
            <a:ext cx="19827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41231" r="23460" b="30969"/>
          <a:stretch>
            <a:fillRect/>
          </a:stretch>
        </p:blipFill>
        <p:spPr bwMode="auto">
          <a:xfrm>
            <a:off x="6551613" y="4038600"/>
            <a:ext cx="25923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49299" y="6208093"/>
            <a:ext cx="28538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zh-TW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新細明體" pitchFamily="18" charset="-120"/>
              </a:rPr>
              <a:t>30% </a:t>
            </a:r>
            <a:r>
              <a:rPr kumimoji="1" lang="en-US" altLang="zh-TW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新細明體" pitchFamily="18" charset="-120"/>
              </a:rPr>
              <a:t>smaller </a:t>
            </a:r>
            <a:endParaRPr kumimoji="1" lang="en-US" altLang="zh-TW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ea typeface="新細明體" pitchFamily="18" charset="-120"/>
            </a:endParaRPr>
          </a:p>
        </p:txBody>
      </p:sp>
      <p:sp>
        <p:nvSpPr>
          <p:cNvPr id="246589" name="Rectangle 5"/>
          <p:cNvSpPr>
            <a:spLocks noChangeArrowheads="1"/>
          </p:cNvSpPr>
          <p:nvPr/>
        </p:nvSpPr>
        <p:spPr bwMode="auto">
          <a:xfrm>
            <a:off x="6629400" y="40386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>
                <a:ea typeface="新細明體" charset="0"/>
                <a:cs typeface="新細明體" charset="0"/>
              </a:rPr>
              <a:t>w/ quenching</a:t>
            </a:r>
          </a:p>
        </p:txBody>
      </p:sp>
    </p:spTree>
    <p:extLst>
      <p:ext uri="{BB962C8B-B14F-4D97-AF65-F5344CB8AC3E}">
        <p14:creationId xmlns:p14="http://schemas.microsoft.com/office/powerpoint/2010/main" val="28787882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Documents and Settings\Chia-Ying Chiang\Desktop\New Folder\DSC0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735186"/>
            <a:ext cx="4608513" cy="3456384"/>
          </a:xfrm>
          <a:prstGeom prst="rect">
            <a:avLst/>
          </a:prstGeom>
          <a:noFill/>
        </p:spPr>
      </p:pic>
      <p:cxnSp>
        <p:nvCxnSpPr>
          <p:cNvPr id="20" name="Straight Connector 71"/>
          <p:cNvCxnSpPr>
            <a:cxnSpLocks noChangeShapeType="1"/>
          </p:cNvCxnSpPr>
          <p:nvPr/>
        </p:nvCxnSpPr>
        <p:spPr bwMode="auto">
          <a:xfrm>
            <a:off x="7150348" y="2126010"/>
            <a:ext cx="928691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5" name="Flowchart: Magnetic Disk 24"/>
          <p:cNvSpPr/>
          <p:nvPr/>
        </p:nvSpPr>
        <p:spPr bwMode="auto">
          <a:xfrm>
            <a:off x="6578837" y="2911823"/>
            <a:ext cx="1928812" cy="3214687"/>
          </a:xfrm>
          <a:prstGeom prst="flowChartMagneticDisk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Flowchart: Magnetic Disk 25"/>
          <p:cNvSpPr/>
          <p:nvPr/>
        </p:nvSpPr>
        <p:spPr bwMode="auto">
          <a:xfrm>
            <a:off x="6578837" y="4269135"/>
            <a:ext cx="1928812" cy="1857375"/>
          </a:xfrm>
          <a:prstGeom prst="flowChartMagneticDisk">
            <a:avLst/>
          </a:prstGeom>
          <a:solidFill>
            <a:schemeClr val="accent3">
              <a:alpha val="7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27" name="Straight Connector 5"/>
          <p:cNvCxnSpPr>
            <a:cxnSpLocks noChangeShapeType="1"/>
          </p:cNvCxnSpPr>
          <p:nvPr/>
        </p:nvCxnSpPr>
        <p:spPr bwMode="auto">
          <a:xfrm rot="16200000" flipH="1">
            <a:off x="5835684" y="3440674"/>
            <a:ext cx="2651721" cy="2239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8" name="Cube 27"/>
          <p:cNvSpPr/>
          <p:nvPr/>
        </p:nvSpPr>
        <p:spPr bwMode="auto">
          <a:xfrm>
            <a:off x="7007473" y="4769197"/>
            <a:ext cx="357189" cy="714375"/>
          </a:xfrm>
          <a:prstGeom prst="cube">
            <a:avLst>
              <a:gd name="adj" fmla="val 13537"/>
            </a:avLst>
          </a:prstGeom>
          <a:solidFill>
            <a:srgbClr val="9966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7099936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29" name="Straight Connector 8"/>
          <p:cNvCxnSpPr>
            <a:cxnSpLocks noChangeShapeType="1"/>
          </p:cNvCxnSpPr>
          <p:nvPr/>
        </p:nvCxnSpPr>
        <p:spPr bwMode="auto">
          <a:xfrm rot="16200000" flipH="1">
            <a:off x="6772174" y="3439937"/>
            <a:ext cx="2648372" cy="1014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0" name="Cube 29"/>
          <p:cNvSpPr/>
          <p:nvPr/>
        </p:nvSpPr>
        <p:spPr bwMode="auto">
          <a:xfrm>
            <a:off x="7936164" y="4760664"/>
            <a:ext cx="357189" cy="714375"/>
          </a:xfrm>
          <a:prstGeom prst="cube">
            <a:avLst>
              <a:gd name="adj" fmla="val 13537"/>
            </a:avLst>
          </a:prstGeom>
          <a:solidFill>
            <a:schemeClr val="accent4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7099936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31" name="Straight Connector 10"/>
          <p:cNvCxnSpPr>
            <a:cxnSpLocks noChangeShapeType="1"/>
          </p:cNvCxnSpPr>
          <p:nvPr/>
        </p:nvCxnSpPr>
        <p:spPr bwMode="auto">
          <a:xfrm rot="16200000" flipH="1">
            <a:off x="6768641" y="3436407"/>
            <a:ext cx="1785938" cy="2239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Cube 31"/>
          <p:cNvSpPr/>
          <p:nvPr/>
        </p:nvSpPr>
        <p:spPr bwMode="auto">
          <a:xfrm>
            <a:off x="7507537" y="4332039"/>
            <a:ext cx="357189" cy="714375"/>
          </a:xfrm>
          <a:prstGeom prst="cube">
            <a:avLst>
              <a:gd name="adj" fmla="val 1353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7099936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7247174" y="5269260"/>
            <a:ext cx="46038" cy="71438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7078899" y="5340698"/>
            <a:ext cx="46038" cy="7143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 bwMode="auto">
          <a:xfrm>
            <a:off x="7007462" y="4983510"/>
            <a:ext cx="46037" cy="7143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" name="TextBox 32"/>
          <p:cNvSpPr txBox="1">
            <a:spLocks noChangeArrowheads="1"/>
          </p:cNvSpPr>
          <p:nvPr/>
        </p:nvSpPr>
        <p:spPr bwMode="auto">
          <a:xfrm>
            <a:off x="6660232" y="5054948"/>
            <a:ext cx="500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</a:t>
            </a:r>
            <a:r>
              <a:rPr lang="en-US" sz="1100" b="1" dirty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TextBox 35"/>
          <p:cNvSpPr txBox="1">
            <a:spLocks noChangeArrowheads="1"/>
          </p:cNvSpPr>
          <p:nvPr/>
        </p:nvSpPr>
        <p:spPr bwMode="auto">
          <a:xfrm>
            <a:off x="6660232" y="3930581"/>
            <a:ext cx="7200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96633"/>
                </a:solidFill>
              </a:rPr>
              <a:t>CuO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8050636" y="4063268"/>
            <a:ext cx="5715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</a:rPr>
              <a:t>Pt</a:t>
            </a:r>
          </a:p>
        </p:txBody>
      </p:sp>
      <p:sp>
        <p:nvSpPr>
          <p:cNvPr id="39" name="TextBox 37"/>
          <p:cNvSpPr txBox="1">
            <a:spLocks noChangeArrowheads="1"/>
          </p:cNvSpPr>
          <p:nvPr/>
        </p:nvSpPr>
        <p:spPr bwMode="auto">
          <a:xfrm>
            <a:off x="7236295" y="3284250"/>
            <a:ext cx="769579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Ag/</a:t>
            </a:r>
          </a:p>
          <a:p>
            <a:r>
              <a:rPr lang="en-US" b="1" dirty="0" err="1" smtClean="0">
                <a:solidFill>
                  <a:srgbClr val="92D050"/>
                </a:solidFill>
              </a:rPr>
              <a:t>AgCl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40" name="Right Arrow 45"/>
          <p:cNvSpPr>
            <a:spLocks noChangeArrowheads="1"/>
          </p:cNvSpPr>
          <p:nvPr/>
        </p:nvSpPr>
        <p:spPr bwMode="auto">
          <a:xfrm>
            <a:off x="5225144" y="4871293"/>
            <a:ext cx="1139074" cy="411659"/>
          </a:xfrm>
          <a:prstGeom prst="righ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8"/>
          <p:cNvSpPr txBox="1">
            <a:spLocks noChangeArrowheads="1"/>
          </p:cNvSpPr>
          <p:nvPr/>
        </p:nvSpPr>
        <p:spPr bwMode="auto">
          <a:xfrm>
            <a:off x="4788023" y="4170989"/>
            <a:ext cx="1790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visible light</a:t>
            </a:r>
            <a:endParaRPr lang="en-US" sz="2400" dirty="0"/>
          </a:p>
        </p:txBody>
      </p:sp>
      <p:sp>
        <p:nvSpPr>
          <p:cNvPr id="42" name="Oval 62"/>
          <p:cNvSpPr>
            <a:spLocks noChangeArrowheads="1"/>
          </p:cNvSpPr>
          <p:nvPr/>
        </p:nvSpPr>
        <p:spPr bwMode="auto">
          <a:xfrm>
            <a:off x="7721837" y="1983135"/>
            <a:ext cx="214312" cy="285750"/>
          </a:xfrm>
          <a:prstGeom prst="ellipse">
            <a:avLst/>
          </a:prstGeom>
          <a:solidFill>
            <a:srgbClr val="FF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r>
              <a:rPr lang="en-US" sz="1600">
                <a:solidFill>
                  <a:srgbClr val="000033"/>
                </a:solidFill>
              </a:rPr>
              <a:t>A</a:t>
            </a:r>
          </a:p>
        </p:txBody>
      </p:sp>
      <p:cxnSp>
        <p:nvCxnSpPr>
          <p:cNvPr id="43" name="Straight Connector 67"/>
          <p:cNvCxnSpPr>
            <a:cxnSpLocks noChangeShapeType="1"/>
          </p:cNvCxnSpPr>
          <p:nvPr/>
        </p:nvCxnSpPr>
        <p:spPr bwMode="auto">
          <a:xfrm>
            <a:off x="7150348" y="2554635"/>
            <a:ext cx="500064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4" name="Oval 63"/>
          <p:cNvSpPr>
            <a:spLocks noChangeArrowheads="1"/>
          </p:cNvSpPr>
          <p:nvPr/>
        </p:nvSpPr>
        <p:spPr bwMode="auto">
          <a:xfrm>
            <a:off x="7293212" y="2411760"/>
            <a:ext cx="214312" cy="285750"/>
          </a:xfrm>
          <a:prstGeom prst="ellipse">
            <a:avLst/>
          </a:prstGeom>
          <a:solidFill>
            <a:srgbClr val="FF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r>
              <a:rPr lang="en-US" sz="1600">
                <a:solidFill>
                  <a:srgbClr val="000033"/>
                </a:solidFill>
              </a:rPr>
              <a:t>V</a:t>
            </a:r>
          </a:p>
        </p:txBody>
      </p:sp>
      <p:cxnSp>
        <p:nvCxnSpPr>
          <p:cNvPr id="45" name="Straight Connector 83"/>
          <p:cNvCxnSpPr>
            <a:cxnSpLocks noChangeShapeType="1"/>
          </p:cNvCxnSpPr>
          <p:nvPr/>
        </p:nvCxnSpPr>
        <p:spPr bwMode="auto">
          <a:xfrm rot="5400000">
            <a:off x="7319204" y="2108965"/>
            <a:ext cx="357188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6" name="Straight Connector 86"/>
          <p:cNvCxnSpPr>
            <a:cxnSpLocks noChangeShapeType="1"/>
          </p:cNvCxnSpPr>
          <p:nvPr/>
        </p:nvCxnSpPr>
        <p:spPr bwMode="auto">
          <a:xfrm rot="16200000" flipH="1">
            <a:off x="7270385" y="2131996"/>
            <a:ext cx="223295" cy="3441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7" name="Flowchart: Process 89"/>
          <p:cNvSpPr>
            <a:spLocks noChangeArrowheads="1"/>
          </p:cNvSpPr>
          <p:nvPr/>
        </p:nvSpPr>
        <p:spPr bwMode="auto">
          <a:xfrm>
            <a:off x="6435971" y="1554510"/>
            <a:ext cx="2286009" cy="1214438"/>
          </a:xfrm>
          <a:prstGeom prst="flowChartProcess">
            <a:avLst/>
          </a:prstGeom>
          <a:noFill/>
          <a:ln w="9525" algn="ctr">
            <a:solidFill>
              <a:srgbClr val="CC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Box 90"/>
          <p:cNvSpPr txBox="1">
            <a:spLocks noChangeArrowheads="1"/>
          </p:cNvSpPr>
          <p:nvPr/>
        </p:nvSpPr>
        <p:spPr bwMode="auto">
          <a:xfrm>
            <a:off x="6732240" y="1268760"/>
            <a:ext cx="1800199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potentiostat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7959837" y="5282952"/>
            <a:ext cx="46038" cy="714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 bwMode="auto">
          <a:xfrm>
            <a:off x="7933867" y="4994920"/>
            <a:ext cx="46038" cy="714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7069771" y="4922912"/>
            <a:ext cx="46037" cy="7143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" name="TextBox 32"/>
          <p:cNvSpPr txBox="1">
            <a:spLocks noChangeArrowheads="1"/>
          </p:cNvSpPr>
          <p:nvPr/>
        </p:nvSpPr>
        <p:spPr bwMode="auto">
          <a:xfrm>
            <a:off x="7672338" y="5291361"/>
            <a:ext cx="500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n-US" sz="11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3" name="Text Box 1845"/>
          <p:cNvSpPr txBox="1">
            <a:spLocks noChangeArrowheads="1"/>
          </p:cNvSpPr>
          <p:nvPr/>
        </p:nvSpPr>
        <p:spPr bwMode="auto">
          <a:xfrm>
            <a:off x="381000" y="838200"/>
            <a:ext cx="333136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+mn-lt"/>
              </a:rPr>
              <a:t>PEC test station</a:t>
            </a:r>
            <a:endParaRPr lang="en-US" sz="32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91" y="1460389"/>
            <a:ext cx="531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150 W Oriel solar simulator + full reflector beam turning mirror, AM1.5G filter, incident intensity = 1 sun (1000 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6400800"/>
            <a:ext cx="293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 KOH electrolyte, pH 14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2570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81" name="Text Box 1845"/>
          <p:cNvSpPr txBox="1">
            <a:spLocks noChangeArrowheads="1"/>
          </p:cNvSpPr>
          <p:nvPr/>
        </p:nvSpPr>
        <p:spPr bwMode="auto">
          <a:xfrm>
            <a:off x="304800" y="838200"/>
            <a:ext cx="739016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Post processing treatment optimized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959" y="1412017"/>
            <a:ext cx="4307376" cy="3230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790" y="1444319"/>
            <a:ext cx="4267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Spin coated films made from powder/ethanol</a:t>
            </a:r>
          </a:p>
          <a:p>
            <a:r>
              <a:rPr lang="en-US" sz="1600" dirty="0" smtClean="0"/>
              <a:t>Scanning </a:t>
            </a:r>
            <a:r>
              <a:rPr lang="en-US" sz="1600" dirty="0"/>
              <a:t>electron micrographs of samples sintering at different temperature and period: (a) 450 C for 1 h, (b) 450 C</a:t>
            </a:r>
          </a:p>
          <a:p>
            <a:r>
              <a:rPr lang="da-DK" sz="1600" dirty="0"/>
              <a:t>for 3 h, (c) 600 C for 1 h, (d) 600 C for 3 h.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712"/>
          <a:stretch/>
        </p:blipFill>
        <p:spPr>
          <a:xfrm>
            <a:off x="184699" y="3397447"/>
            <a:ext cx="4164024" cy="346055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580871" y="3850585"/>
            <a:ext cx="5066155" cy="1133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06043" y="4849709"/>
            <a:ext cx="4651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Solar to H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efficiency </a:t>
            </a:r>
            <a:r>
              <a:rPr lang="en-US" sz="2800" dirty="0" smtClean="0">
                <a:solidFill>
                  <a:srgbClr val="FF0000"/>
                </a:solidFill>
              </a:rPr>
              <a:t> 0.3%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6172200"/>
            <a:ext cx="299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400" i="1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Chiang et al.,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400" dirty="0" err="1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kumimoji="0" lang="en-US" sz="12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Energy, </a:t>
            </a:r>
            <a:r>
              <a:rPr kumimoji="0" lang="en-US" sz="1400" b="1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2011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3328" y="6455876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6737" y="6464588"/>
            <a:ext cx="3116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400" i="1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Chiang et al.,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400" dirty="0" err="1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kumimoji="0" lang="en-US" sz="12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kumimoji="0" lang="en-US" sz="1400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 Energy, </a:t>
            </a:r>
            <a:r>
              <a:rPr kumimoji="0" lang="en-US" sz="1400" b="1" dirty="0" smtClean="0">
                <a:solidFill>
                  <a:srgbClr val="000000"/>
                </a:solidFill>
                <a:latin typeface="Bodoni MT" pitchFamily="18" charset="0"/>
                <a:cs typeface="Times New Roman" pitchFamily="18" charset="0"/>
              </a:rPr>
              <a:t>2012a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443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81" name="Text Box 1845"/>
          <p:cNvSpPr txBox="1">
            <a:spLocks noChangeArrowheads="1"/>
          </p:cNvSpPr>
          <p:nvPr/>
        </p:nvSpPr>
        <p:spPr bwMode="auto">
          <a:xfrm>
            <a:off x="272522" y="732847"/>
            <a:ext cx="381005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/>
              <a:t>Precipitation route  </a:t>
            </a:r>
            <a:endParaRPr lang="en-US" sz="3200" b="1" dirty="0"/>
          </a:p>
        </p:txBody>
      </p:sp>
      <p:sp>
        <p:nvSpPr>
          <p:cNvPr id="793" name="TextBox 792"/>
          <p:cNvSpPr txBox="1"/>
          <p:nvPr/>
        </p:nvSpPr>
        <p:spPr>
          <a:xfrm>
            <a:off x="318018" y="2875120"/>
            <a:ext cx="8444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Transmission electron micrographs of samples produced </a:t>
            </a:r>
            <a:r>
              <a:rPr lang="en-US" sz="2000" dirty="0" smtClean="0"/>
              <a:t>at </a:t>
            </a:r>
            <a:r>
              <a:rPr lang="en-US" sz="2000" dirty="0"/>
              <a:t>(a) 25 C for 24 h</a:t>
            </a:r>
            <a:r>
              <a:rPr lang="en-US" sz="2000" dirty="0" smtClean="0"/>
              <a:t>, </a:t>
            </a:r>
            <a:r>
              <a:rPr lang="da-DK" sz="2000" dirty="0" smtClean="0"/>
              <a:t>(</a:t>
            </a:r>
            <a:r>
              <a:rPr lang="da-DK" sz="2000" dirty="0"/>
              <a:t>b) 60 C for 45 min, (c) 95 C for 30 </a:t>
            </a:r>
            <a:r>
              <a:rPr lang="da-DK" sz="2000" dirty="0" smtClean="0"/>
              <a:t>min</a:t>
            </a:r>
          </a:p>
          <a:p>
            <a:endParaRPr lang="da-DK" sz="2000" dirty="0"/>
          </a:p>
        </p:txBody>
      </p:sp>
      <p:pic>
        <p:nvPicPr>
          <p:cNvPr id="794" name="Picture 7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9600"/>
            <a:ext cx="7981157" cy="2319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9235" y="651180"/>
            <a:ext cx="3787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copper nitrate </a:t>
            </a:r>
            <a:r>
              <a:rPr lang="en-US" sz="2800" dirty="0" smtClean="0"/>
              <a:t>+ </a:t>
            </a:r>
            <a:r>
              <a:rPr lang="en-US" sz="2800" dirty="0" err="1" smtClean="0"/>
              <a:t>NaOH</a:t>
            </a:r>
            <a:r>
              <a:rPr lang="en-US" sz="2800" dirty="0" smtClean="0"/>
              <a:t>    </a:t>
            </a:r>
            <a:endParaRPr lang="en-US" sz="2800" dirty="0"/>
          </a:p>
        </p:txBody>
      </p:sp>
      <p:sp>
        <p:nvSpPr>
          <p:cNvPr id="796" name="TextBox 795"/>
          <p:cNvSpPr txBox="1"/>
          <p:nvPr/>
        </p:nvSpPr>
        <p:spPr>
          <a:xfrm>
            <a:off x="395420" y="3787257"/>
            <a:ext cx="4985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heat treatment 600 C,1 hour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640" r="7703" b="8145"/>
          <a:stretch/>
        </p:blipFill>
        <p:spPr>
          <a:xfrm>
            <a:off x="2895600" y="4267200"/>
            <a:ext cx="6117520" cy="2469708"/>
          </a:xfrm>
          <a:prstGeom prst="rect">
            <a:avLst/>
          </a:prstGeom>
        </p:spPr>
      </p:pic>
      <p:sp>
        <p:nvSpPr>
          <p:cNvPr id="798" name="Rectangle 797"/>
          <p:cNvSpPr/>
          <p:nvPr/>
        </p:nvSpPr>
        <p:spPr>
          <a:xfrm>
            <a:off x="139396" y="4510531"/>
            <a:ext cx="2756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Solar to H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efficiency  </a:t>
            </a:r>
            <a:r>
              <a:rPr lang="en-US" sz="2800" dirty="0" smtClean="0">
                <a:solidFill>
                  <a:srgbClr val="FF0000"/>
                </a:solidFill>
              </a:rPr>
              <a:t>0.7%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19884"/>
            <a:ext cx="3915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Chiang et al., </a:t>
            </a:r>
            <a:r>
              <a:rPr lang="en-US" i="1" dirty="0" err="1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Int</a:t>
            </a:r>
            <a:r>
              <a:rPr lang="en-US" i="1" dirty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 J H</a:t>
            </a:r>
            <a:r>
              <a:rPr lang="en-US" sz="1600" i="1" dirty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2</a:t>
            </a:r>
            <a:r>
              <a:rPr lang="en-US" i="1" dirty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 Energy </a:t>
            </a:r>
            <a:r>
              <a:rPr lang="en-US" b="1" dirty="0">
                <a:solidFill>
                  <a:schemeClr val="tx2"/>
                </a:solidFill>
                <a:latin typeface="Bodoni MT" pitchFamily="18" charset="0"/>
                <a:cs typeface="Times New Roman" pitchFamily="18" charset="0"/>
              </a:rPr>
              <a:t>2012b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68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6" name="Group 808"/>
          <p:cNvGrpSpPr>
            <a:grpSpLocks/>
          </p:cNvGrpSpPr>
          <p:nvPr/>
        </p:nvGrpSpPr>
        <p:grpSpPr bwMode="auto">
          <a:xfrm>
            <a:off x="1427163" y="4978400"/>
            <a:ext cx="1704975" cy="1544638"/>
            <a:chOff x="323528" y="5029132"/>
            <a:chExt cx="1704442" cy="1545146"/>
          </a:xfrm>
        </p:grpSpPr>
        <p:grpSp>
          <p:nvGrpSpPr>
            <p:cNvPr id="245767" name="Group 4"/>
            <p:cNvGrpSpPr>
              <a:grpSpLocks/>
            </p:cNvGrpSpPr>
            <p:nvPr/>
          </p:nvGrpSpPr>
          <p:grpSpPr bwMode="auto">
            <a:xfrm>
              <a:off x="323528" y="5029132"/>
              <a:ext cx="1704442" cy="1211702"/>
              <a:chOff x="4067944" y="5029132"/>
              <a:chExt cx="1704442" cy="1211702"/>
            </a:xfrm>
          </p:grpSpPr>
          <p:sp>
            <p:nvSpPr>
              <p:cNvPr id="245768" name="Rectangle 38"/>
              <p:cNvSpPr>
                <a:spLocks noChangeArrowheads="1"/>
              </p:cNvSpPr>
              <p:nvPr/>
            </p:nvSpPr>
            <p:spPr bwMode="auto">
              <a:xfrm>
                <a:off x="4167993" y="5099261"/>
                <a:ext cx="119806" cy="1141573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69" name="Rectangle 39"/>
              <p:cNvSpPr>
                <a:spLocks noChangeArrowheads="1"/>
              </p:cNvSpPr>
              <p:nvPr/>
            </p:nvSpPr>
            <p:spPr bwMode="auto">
              <a:xfrm>
                <a:off x="4736712" y="5104358"/>
                <a:ext cx="359419" cy="843929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0" name="Rectangle 40"/>
              <p:cNvSpPr>
                <a:spLocks noChangeArrowheads="1"/>
              </p:cNvSpPr>
              <p:nvPr/>
            </p:nvSpPr>
            <p:spPr bwMode="auto">
              <a:xfrm>
                <a:off x="5546315" y="5098881"/>
                <a:ext cx="119806" cy="1141573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1" name="Rectangle 41"/>
              <p:cNvSpPr>
                <a:spLocks noChangeArrowheads="1"/>
              </p:cNvSpPr>
              <p:nvPr/>
            </p:nvSpPr>
            <p:spPr bwMode="auto">
              <a:xfrm>
                <a:off x="4287799" y="5099261"/>
                <a:ext cx="450914" cy="175257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72" name="Rectangle 42"/>
              <p:cNvSpPr>
                <a:spLocks noChangeArrowheads="1"/>
              </p:cNvSpPr>
              <p:nvPr/>
            </p:nvSpPr>
            <p:spPr bwMode="auto">
              <a:xfrm>
                <a:off x="5092644" y="5099261"/>
                <a:ext cx="453122" cy="175257"/>
              </a:xfrm>
              <a:prstGeom prst="rect">
                <a:avLst/>
              </a:prstGeom>
              <a:solidFill>
                <a:srgbClr val="C0C0C0">
                  <a:alpha val="9411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grpSp>
            <p:nvGrpSpPr>
              <p:cNvPr id="245773" name="Group 84"/>
              <p:cNvGrpSpPr>
                <a:grpSpLocks/>
              </p:cNvGrpSpPr>
              <p:nvPr/>
            </p:nvGrpSpPr>
            <p:grpSpPr bwMode="auto">
              <a:xfrm flipH="1">
                <a:off x="4067944" y="5029132"/>
                <a:ext cx="843707" cy="230704"/>
                <a:chOff x="5292080" y="3933056"/>
                <a:chExt cx="956003" cy="295272"/>
              </a:xfrm>
            </p:grpSpPr>
            <p:sp>
              <p:nvSpPr>
                <p:cNvPr id="49" name="Rectangle 48"/>
                <p:cNvSpPr/>
                <p:nvPr/>
              </p:nvSpPr>
              <p:spPr bwMode="auto">
                <a:xfrm>
                  <a:off x="5291424" y="3933056"/>
                  <a:ext cx="954861" cy="91462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 bwMode="auto">
                <a:xfrm>
                  <a:off x="6165364" y="3941186"/>
                  <a:ext cx="82719" cy="286579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</p:grpSp>
          <p:grpSp>
            <p:nvGrpSpPr>
              <p:cNvPr id="245776" name="Group 88"/>
              <p:cNvGrpSpPr>
                <a:grpSpLocks/>
              </p:cNvGrpSpPr>
              <p:nvPr/>
            </p:nvGrpSpPr>
            <p:grpSpPr bwMode="auto">
              <a:xfrm>
                <a:off x="4928679" y="5030033"/>
                <a:ext cx="843707" cy="230704"/>
                <a:chOff x="5292080" y="3933056"/>
                <a:chExt cx="956003" cy="295272"/>
              </a:xfrm>
            </p:grpSpPr>
            <p:sp>
              <p:nvSpPr>
                <p:cNvPr id="47" name="Rectangle 46"/>
                <p:cNvSpPr/>
                <p:nvPr/>
              </p:nvSpPr>
              <p:spPr bwMode="auto">
                <a:xfrm>
                  <a:off x="5291424" y="3933936"/>
                  <a:ext cx="954860" cy="91460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>
                  <a:off x="6165364" y="3942065"/>
                  <a:ext cx="82719" cy="286578"/>
                </a:xfrm>
                <a:prstGeom prst="rect">
                  <a:avLst/>
                </a:prstGeom>
                <a:solidFill>
                  <a:schemeClr val="accent4">
                    <a:lumMod val="50000"/>
                    <a:alpha val="94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kumimoji="1" lang="en-US">
                    <a:ea typeface="新細明體" charset="0"/>
                    <a:cs typeface="新細明體" charset="0"/>
                  </a:endParaRPr>
                </a:p>
              </p:txBody>
            </p:sp>
          </p:grpSp>
          <p:cxnSp>
            <p:nvCxnSpPr>
              <p:cNvPr id="245779" name="Straight Connector 45"/>
              <p:cNvCxnSpPr>
                <a:cxnSpLocks noChangeShapeType="1"/>
              </p:cNvCxnSpPr>
              <p:nvPr/>
            </p:nvCxnSpPr>
            <p:spPr bwMode="auto">
              <a:xfrm flipV="1">
                <a:off x="4737403" y="5618113"/>
                <a:ext cx="369805" cy="1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</p:cxnSp>
        </p:grpSp>
        <p:grpSp>
          <p:nvGrpSpPr>
            <p:cNvPr id="245780" name="Group 17"/>
            <p:cNvGrpSpPr>
              <a:grpSpLocks/>
            </p:cNvGrpSpPr>
            <p:nvPr/>
          </p:nvGrpSpPr>
          <p:grpSpPr bwMode="auto">
            <a:xfrm>
              <a:off x="1054274" y="5686078"/>
              <a:ext cx="227112" cy="217140"/>
              <a:chOff x="4438650" y="5686078"/>
              <a:chExt cx="227112" cy="217140"/>
            </a:xfrm>
          </p:grpSpPr>
          <p:cxnSp>
            <p:nvCxnSpPr>
              <p:cNvPr id="245781" name="Straight Arrow Connector 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31432" y="579329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782" name="Straight Arrow Connector 3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54116" y="579396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783" name="Straight Arrow Connector 3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557750" y="5795206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</p:grpSp>
        <p:grpSp>
          <p:nvGrpSpPr>
            <p:cNvPr id="245784" name="Group 21"/>
            <p:cNvGrpSpPr>
              <a:grpSpLocks/>
            </p:cNvGrpSpPr>
            <p:nvPr/>
          </p:nvGrpSpPr>
          <p:grpSpPr bwMode="auto">
            <a:xfrm>
              <a:off x="1012328" y="5157192"/>
              <a:ext cx="319312" cy="316832"/>
              <a:chOff x="4396704" y="5157192"/>
              <a:chExt cx="319312" cy="316832"/>
            </a:xfrm>
          </p:grpSpPr>
          <p:sp>
            <p:nvSpPr>
              <p:cNvPr id="245785" name="Oval 17"/>
              <p:cNvSpPr>
                <a:spLocks/>
              </p:cNvSpPr>
              <p:nvPr/>
            </p:nvSpPr>
            <p:spPr bwMode="auto">
              <a:xfrm>
                <a:off x="4495350" y="5388177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6" name="Oval 18"/>
              <p:cNvSpPr>
                <a:spLocks/>
              </p:cNvSpPr>
              <p:nvPr/>
            </p:nvSpPr>
            <p:spPr bwMode="auto">
              <a:xfrm>
                <a:off x="4510433" y="52580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7" name="Oval 19"/>
              <p:cNvSpPr>
                <a:spLocks/>
              </p:cNvSpPr>
              <p:nvPr/>
            </p:nvSpPr>
            <p:spPr bwMode="auto">
              <a:xfrm>
                <a:off x="4687216" y="541518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8" name="Oval 20"/>
              <p:cNvSpPr>
                <a:spLocks/>
              </p:cNvSpPr>
              <p:nvPr/>
            </p:nvSpPr>
            <p:spPr bwMode="auto">
              <a:xfrm>
                <a:off x="4654449" y="533000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89" name="Oval 21"/>
              <p:cNvSpPr>
                <a:spLocks/>
              </p:cNvSpPr>
              <p:nvPr/>
            </p:nvSpPr>
            <p:spPr bwMode="auto">
              <a:xfrm>
                <a:off x="4597524" y="5445224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0" name="Oval 22"/>
              <p:cNvSpPr>
                <a:spLocks/>
              </p:cNvSpPr>
              <p:nvPr/>
            </p:nvSpPr>
            <p:spPr bwMode="auto">
              <a:xfrm>
                <a:off x="4495350" y="52147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1" name="Oval 23"/>
              <p:cNvSpPr>
                <a:spLocks/>
              </p:cNvSpPr>
              <p:nvPr/>
            </p:nvSpPr>
            <p:spPr bwMode="auto">
              <a:xfrm>
                <a:off x="4582441" y="5343847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2" name="Oval 24"/>
              <p:cNvSpPr>
                <a:spLocks/>
              </p:cNvSpPr>
              <p:nvPr/>
            </p:nvSpPr>
            <p:spPr bwMode="auto">
              <a:xfrm>
                <a:off x="4510433" y="533000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3" name="Oval 25"/>
              <p:cNvSpPr>
                <a:spLocks/>
              </p:cNvSpPr>
              <p:nvPr/>
            </p:nvSpPr>
            <p:spPr bwMode="auto">
              <a:xfrm>
                <a:off x="4597524" y="5271839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4" name="Oval 26"/>
              <p:cNvSpPr>
                <a:spLocks/>
              </p:cNvSpPr>
              <p:nvPr/>
            </p:nvSpPr>
            <p:spPr bwMode="auto">
              <a:xfrm>
                <a:off x="4396704" y="5415188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5" name="Oval 27"/>
              <p:cNvSpPr>
                <a:spLocks/>
              </p:cNvSpPr>
              <p:nvPr/>
            </p:nvSpPr>
            <p:spPr bwMode="auto">
              <a:xfrm>
                <a:off x="4453508" y="5445224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6" name="Oval 28"/>
              <p:cNvSpPr>
                <a:spLocks/>
              </p:cNvSpPr>
              <p:nvPr/>
            </p:nvSpPr>
            <p:spPr bwMode="auto">
              <a:xfrm>
                <a:off x="4625649" y="51859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7" name="Oval 29"/>
              <p:cNvSpPr>
                <a:spLocks/>
              </p:cNvSpPr>
              <p:nvPr/>
            </p:nvSpPr>
            <p:spPr bwMode="auto">
              <a:xfrm>
                <a:off x="4553641" y="52292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8" name="Oval 30"/>
              <p:cNvSpPr>
                <a:spLocks/>
              </p:cNvSpPr>
              <p:nvPr/>
            </p:nvSpPr>
            <p:spPr bwMode="auto">
              <a:xfrm>
                <a:off x="4568724" y="5157192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5799" name="Oval 31"/>
              <p:cNvSpPr>
                <a:spLocks/>
              </p:cNvSpPr>
              <p:nvPr/>
            </p:nvSpPr>
            <p:spPr bwMode="auto">
              <a:xfrm>
                <a:off x="4654449" y="5229200"/>
                <a:ext cx="28800" cy="28800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cxnSp>
            <p:nvCxnSpPr>
              <p:cNvPr id="245800" name="Straight Arrow Connector 3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348099" y="535356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801" name="Straight Arrow Connector 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470783" y="535423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  <p:cxnSp>
            <p:nvCxnSpPr>
              <p:cNvPr id="245802" name="Straight Arrow Connector 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574417" y="5355470"/>
                <a:ext cx="215230" cy="794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sm" len="med"/>
              </a:ln>
            </p:spPr>
          </p:cxnSp>
        </p:grpSp>
        <p:sp>
          <p:nvSpPr>
            <p:cNvPr id="245803" name="TextBox 16"/>
            <p:cNvSpPr txBox="1">
              <a:spLocks noChangeArrowheads="1"/>
            </p:cNvSpPr>
            <p:nvPr/>
          </p:nvSpPr>
          <p:spPr bwMode="auto">
            <a:xfrm>
              <a:off x="683778" y="6237620"/>
              <a:ext cx="936332" cy="33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endParaRPr kumimoji="1" lang="en-US" sz="1600" dirty="0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5804" name="Group 476"/>
          <p:cNvGrpSpPr>
            <a:grpSpLocks/>
          </p:cNvGrpSpPr>
          <p:nvPr/>
        </p:nvGrpSpPr>
        <p:grpSpPr bwMode="auto">
          <a:xfrm>
            <a:off x="2206625" y="4314825"/>
            <a:ext cx="157163" cy="649288"/>
            <a:chOff x="4487102" y="4365104"/>
            <a:chExt cx="156906" cy="649952"/>
          </a:xfrm>
        </p:grpSpPr>
        <p:sp>
          <p:nvSpPr>
            <p:cNvPr id="245805" name="Rectangle 51"/>
            <p:cNvSpPr>
              <a:spLocks noChangeArrowheads="1"/>
            </p:cNvSpPr>
            <p:nvPr/>
          </p:nvSpPr>
          <p:spPr bwMode="auto">
            <a:xfrm>
              <a:off x="4537466" y="4365104"/>
              <a:ext cx="45318" cy="64995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6" name="Oval 52"/>
            <p:cNvSpPr>
              <a:spLocks/>
            </p:cNvSpPr>
            <p:nvPr/>
          </p:nvSpPr>
          <p:spPr bwMode="auto">
            <a:xfrm>
              <a:off x="4612574" y="445354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7" name="Oval 53"/>
            <p:cNvSpPr>
              <a:spLocks/>
            </p:cNvSpPr>
            <p:nvPr/>
          </p:nvSpPr>
          <p:spPr bwMode="auto">
            <a:xfrm>
              <a:off x="4556760" y="470916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8" name="Oval 54"/>
            <p:cNvSpPr>
              <a:spLocks/>
            </p:cNvSpPr>
            <p:nvPr/>
          </p:nvSpPr>
          <p:spPr bwMode="auto">
            <a:xfrm>
              <a:off x="4535335" y="461822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09" name="Oval 55"/>
            <p:cNvSpPr>
              <a:spLocks/>
            </p:cNvSpPr>
            <p:nvPr/>
          </p:nvSpPr>
          <p:spPr bwMode="auto">
            <a:xfrm>
              <a:off x="4558444" y="441014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0" name="Oval 56"/>
            <p:cNvSpPr>
              <a:spLocks/>
            </p:cNvSpPr>
            <p:nvPr/>
          </p:nvSpPr>
          <p:spPr bwMode="auto">
            <a:xfrm>
              <a:off x="4546761" y="484219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1" name="Oval 57"/>
            <p:cNvSpPr>
              <a:spLocks/>
            </p:cNvSpPr>
            <p:nvPr/>
          </p:nvSpPr>
          <p:spPr bwMode="auto">
            <a:xfrm>
              <a:off x="4543200" y="450912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2" name="Oval 58"/>
            <p:cNvSpPr>
              <a:spLocks/>
            </p:cNvSpPr>
            <p:nvPr/>
          </p:nvSpPr>
          <p:spPr bwMode="auto">
            <a:xfrm>
              <a:off x="4595479" y="468699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3" name="Oval 59"/>
            <p:cNvSpPr>
              <a:spLocks/>
            </p:cNvSpPr>
            <p:nvPr/>
          </p:nvSpPr>
          <p:spPr bwMode="auto">
            <a:xfrm>
              <a:off x="4487102" y="441978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4" name="Oval 60"/>
            <p:cNvSpPr>
              <a:spLocks/>
            </p:cNvSpPr>
            <p:nvPr/>
          </p:nvSpPr>
          <p:spPr bwMode="auto">
            <a:xfrm>
              <a:off x="4499992" y="45811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5" name="Oval 61"/>
            <p:cNvSpPr>
              <a:spLocks/>
            </p:cNvSpPr>
            <p:nvPr/>
          </p:nvSpPr>
          <p:spPr bwMode="auto">
            <a:xfrm>
              <a:off x="4629608" y="485476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6" name="Oval 62"/>
            <p:cNvSpPr>
              <a:spLocks/>
            </p:cNvSpPr>
            <p:nvPr/>
          </p:nvSpPr>
          <p:spPr bwMode="auto">
            <a:xfrm>
              <a:off x="4606804" y="479639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7" name="Oval 63"/>
            <p:cNvSpPr>
              <a:spLocks/>
            </p:cNvSpPr>
            <p:nvPr/>
          </p:nvSpPr>
          <p:spPr bwMode="auto">
            <a:xfrm>
              <a:off x="4568575" y="476759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8" name="Oval 64"/>
            <p:cNvSpPr>
              <a:spLocks/>
            </p:cNvSpPr>
            <p:nvPr/>
          </p:nvSpPr>
          <p:spPr bwMode="auto">
            <a:xfrm>
              <a:off x="4496567" y="474866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19" name="Oval 65"/>
            <p:cNvSpPr>
              <a:spLocks/>
            </p:cNvSpPr>
            <p:nvPr/>
          </p:nvSpPr>
          <p:spPr bwMode="auto">
            <a:xfrm>
              <a:off x="4557600" y="45811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0" name="Oval 66"/>
            <p:cNvSpPr>
              <a:spLocks/>
            </p:cNvSpPr>
            <p:nvPr/>
          </p:nvSpPr>
          <p:spPr bwMode="auto">
            <a:xfrm>
              <a:off x="4603947" y="456672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1" name="Oval 67"/>
            <p:cNvSpPr>
              <a:spLocks/>
            </p:cNvSpPr>
            <p:nvPr/>
          </p:nvSpPr>
          <p:spPr bwMode="auto">
            <a:xfrm>
              <a:off x="4572000" y="453916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245822" name="Oval 68"/>
          <p:cNvSpPr>
            <a:spLocks/>
          </p:cNvSpPr>
          <p:nvPr/>
        </p:nvSpPr>
        <p:spPr bwMode="auto">
          <a:xfrm>
            <a:off x="2108200" y="3667125"/>
            <a:ext cx="25400" cy="23813"/>
          </a:xfrm>
          <a:prstGeom prst="ellipse">
            <a:avLst/>
          </a:prstGeom>
          <a:solidFill>
            <a:srgbClr val="99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>
              <a:ea typeface="新細明體" charset="0"/>
              <a:cs typeface="新細明體" charset="0"/>
            </a:endParaRPr>
          </a:p>
        </p:txBody>
      </p:sp>
      <p:grpSp>
        <p:nvGrpSpPr>
          <p:cNvPr id="245823" name="Group 430"/>
          <p:cNvGrpSpPr>
            <a:grpSpLocks/>
          </p:cNvGrpSpPr>
          <p:nvPr/>
        </p:nvGrpSpPr>
        <p:grpSpPr bwMode="auto">
          <a:xfrm>
            <a:off x="2116138" y="3703638"/>
            <a:ext cx="323850" cy="530225"/>
            <a:chOff x="1012673" y="3753894"/>
            <a:chExt cx="322693" cy="530088"/>
          </a:xfrm>
        </p:grpSpPr>
        <p:sp>
          <p:nvSpPr>
            <p:cNvPr id="245824" name="Oval 70"/>
            <p:cNvSpPr>
              <a:spLocks/>
            </p:cNvSpPr>
            <p:nvPr/>
          </p:nvSpPr>
          <p:spPr bwMode="auto">
            <a:xfrm>
              <a:off x="1043608" y="382533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5" name="Oval 71"/>
            <p:cNvSpPr>
              <a:spLocks/>
            </p:cNvSpPr>
            <p:nvPr/>
          </p:nvSpPr>
          <p:spPr bwMode="auto">
            <a:xfrm>
              <a:off x="1166118" y="38322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6" name="Oval 72"/>
            <p:cNvSpPr>
              <a:spLocks/>
            </p:cNvSpPr>
            <p:nvPr/>
          </p:nvSpPr>
          <p:spPr bwMode="auto">
            <a:xfrm>
              <a:off x="1122910" y="37791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7" name="Oval 73"/>
            <p:cNvSpPr>
              <a:spLocks/>
            </p:cNvSpPr>
            <p:nvPr/>
          </p:nvSpPr>
          <p:spPr bwMode="auto">
            <a:xfrm>
              <a:off x="1050902" y="376024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8" name="Oval 74"/>
            <p:cNvSpPr>
              <a:spLocks/>
            </p:cNvSpPr>
            <p:nvPr/>
          </p:nvSpPr>
          <p:spPr bwMode="auto">
            <a:xfrm>
              <a:off x="1205758" y="379710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29" name="Oval 75"/>
            <p:cNvSpPr>
              <a:spLocks/>
            </p:cNvSpPr>
            <p:nvPr/>
          </p:nvSpPr>
          <p:spPr bwMode="auto">
            <a:xfrm>
              <a:off x="1053037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0" name="Oval 76"/>
            <p:cNvSpPr>
              <a:spLocks/>
            </p:cNvSpPr>
            <p:nvPr/>
          </p:nvSpPr>
          <p:spPr bwMode="auto">
            <a:xfrm>
              <a:off x="1125045" y="39861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1" name="Oval 77"/>
            <p:cNvSpPr>
              <a:spLocks/>
            </p:cNvSpPr>
            <p:nvPr/>
          </p:nvSpPr>
          <p:spPr bwMode="auto">
            <a:xfrm>
              <a:off x="1096245" y="40338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2" name="Oval 78"/>
            <p:cNvSpPr>
              <a:spLocks/>
            </p:cNvSpPr>
            <p:nvPr/>
          </p:nvSpPr>
          <p:spPr bwMode="auto">
            <a:xfrm>
              <a:off x="1197053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3" name="Oval 79"/>
            <p:cNvSpPr>
              <a:spLocks/>
            </p:cNvSpPr>
            <p:nvPr/>
          </p:nvSpPr>
          <p:spPr bwMode="auto">
            <a:xfrm>
              <a:off x="1277766" y="40420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4" name="Oval 80"/>
            <p:cNvSpPr>
              <a:spLocks/>
            </p:cNvSpPr>
            <p:nvPr/>
          </p:nvSpPr>
          <p:spPr bwMode="auto">
            <a:xfrm>
              <a:off x="1269061" y="39762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5" name="Oval 81"/>
            <p:cNvSpPr>
              <a:spLocks/>
            </p:cNvSpPr>
            <p:nvPr/>
          </p:nvSpPr>
          <p:spPr bwMode="auto">
            <a:xfrm>
              <a:off x="1145714" y="426958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6" name="Oval 82"/>
            <p:cNvSpPr>
              <a:spLocks/>
            </p:cNvSpPr>
            <p:nvPr/>
          </p:nvSpPr>
          <p:spPr bwMode="auto">
            <a:xfrm>
              <a:off x="1122910" y="421121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7" name="Oval 83"/>
            <p:cNvSpPr>
              <a:spLocks/>
            </p:cNvSpPr>
            <p:nvPr/>
          </p:nvSpPr>
          <p:spPr bwMode="auto">
            <a:xfrm>
              <a:off x="1245819" y="401448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8" name="Oval 84"/>
            <p:cNvSpPr>
              <a:spLocks/>
            </p:cNvSpPr>
            <p:nvPr/>
          </p:nvSpPr>
          <p:spPr bwMode="auto">
            <a:xfrm>
              <a:off x="1141578" y="411267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39" name="Oval 85"/>
            <p:cNvSpPr>
              <a:spLocks/>
            </p:cNvSpPr>
            <p:nvPr/>
          </p:nvSpPr>
          <p:spPr bwMode="auto">
            <a:xfrm>
              <a:off x="1014808" y="39762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0" name="Oval 86"/>
            <p:cNvSpPr>
              <a:spLocks/>
            </p:cNvSpPr>
            <p:nvPr/>
          </p:nvSpPr>
          <p:spPr bwMode="auto">
            <a:xfrm>
              <a:off x="1086816" y="39573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1" name="Oval 87"/>
            <p:cNvSpPr>
              <a:spLocks/>
            </p:cNvSpPr>
            <p:nvPr/>
          </p:nvSpPr>
          <p:spPr bwMode="auto">
            <a:xfrm>
              <a:off x="1058016" y="400506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2" name="Oval 88"/>
            <p:cNvSpPr>
              <a:spLocks/>
            </p:cNvSpPr>
            <p:nvPr/>
          </p:nvSpPr>
          <p:spPr bwMode="auto">
            <a:xfrm>
              <a:off x="1084681" y="418241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3" name="Oval 89"/>
            <p:cNvSpPr>
              <a:spLocks/>
            </p:cNvSpPr>
            <p:nvPr/>
          </p:nvSpPr>
          <p:spPr bwMode="auto">
            <a:xfrm>
              <a:off x="1012673" y="416348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4" name="Oval 90"/>
            <p:cNvSpPr>
              <a:spLocks/>
            </p:cNvSpPr>
            <p:nvPr/>
          </p:nvSpPr>
          <p:spPr bwMode="auto">
            <a:xfrm>
              <a:off x="1259632" y="4221088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5" name="Oval 91"/>
            <p:cNvSpPr>
              <a:spLocks/>
            </p:cNvSpPr>
            <p:nvPr/>
          </p:nvSpPr>
          <p:spPr bwMode="auto">
            <a:xfrm>
              <a:off x="1210866" y="412650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6" name="Oval 92"/>
            <p:cNvSpPr>
              <a:spLocks/>
            </p:cNvSpPr>
            <p:nvPr/>
          </p:nvSpPr>
          <p:spPr bwMode="auto">
            <a:xfrm>
              <a:off x="1187624" y="416472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7" name="Oval 93"/>
            <p:cNvSpPr>
              <a:spLocks/>
            </p:cNvSpPr>
            <p:nvPr/>
          </p:nvSpPr>
          <p:spPr bwMode="auto">
            <a:xfrm>
              <a:off x="1158824" y="37538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8" name="Oval 94"/>
            <p:cNvSpPr>
              <a:spLocks/>
            </p:cNvSpPr>
            <p:nvPr/>
          </p:nvSpPr>
          <p:spPr bwMode="auto">
            <a:xfrm>
              <a:off x="1266926" y="3839448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49" name="Oval 95"/>
            <p:cNvSpPr>
              <a:spLocks/>
            </p:cNvSpPr>
            <p:nvPr/>
          </p:nvSpPr>
          <p:spPr bwMode="auto">
            <a:xfrm>
              <a:off x="1306566" y="380430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0" name="Oval 96"/>
            <p:cNvSpPr>
              <a:spLocks/>
            </p:cNvSpPr>
            <p:nvPr/>
          </p:nvSpPr>
          <p:spPr bwMode="auto">
            <a:xfrm>
              <a:off x="1259632" y="37610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5851" name="Group 432"/>
          <p:cNvGrpSpPr>
            <a:grpSpLocks/>
          </p:cNvGrpSpPr>
          <p:nvPr/>
        </p:nvGrpSpPr>
        <p:grpSpPr bwMode="auto">
          <a:xfrm>
            <a:off x="1917700" y="1722438"/>
            <a:ext cx="847725" cy="1014412"/>
            <a:chOff x="814388" y="1772816"/>
            <a:chExt cx="847675" cy="1014336"/>
          </a:xfrm>
        </p:grpSpPr>
        <p:sp>
          <p:nvSpPr>
            <p:cNvPr id="245852" name="Oval 98"/>
            <p:cNvSpPr>
              <a:spLocks/>
            </p:cNvSpPr>
            <p:nvPr/>
          </p:nvSpPr>
          <p:spPr bwMode="auto">
            <a:xfrm>
              <a:off x="1054116" y="20298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3" name="Oval 99"/>
            <p:cNvSpPr>
              <a:spLocks/>
            </p:cNvSpPr>
            <p:nvPr/>
          </p:nvSpPr>
          <p:spPr bwMode="auto">
            <a:xfrm>
              <a:off x="1468851" y="239706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4" name="Oval 100"/>
            <p:cNvSpPr>
              <a:spLocks/>
            </p:cNvSpPr>
            <p:nvPr/>
          </p:nvSpPr>
          <p:spPr bwMode="auto">
            <a:xfrm>
              <a:off x="1050098" y="234130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5" name="Oval 101"/>
            <p:cNvSpPr>
              <a:spLocks/>
            </p:cNvSpPr>
            <p:nvPr/>
          </p:nvSpPr>
          <p:spPr bwMode="auto">
            <a:xfrm>
              <a:off x="963682" y="23413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6" name="Oval 102"/>
            <p:cNvSpPr>
              <a:spLocks/>
            </p:cNvSpPr>
            <p:nvPr/>
          </p:nvSpPr>
          <p:spPr bwMode="auto">
            <a:xfrm>
              <a:off x="1403648" y="274132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7" name="Oval 103"/>
            <p:cNvSpPr>
              <a:spLocks/>
            </p:cNvSpPr>
            <p:nvPr/>
          </p:nvSpPr>
          <p:spPr bwMode="auto">
            <a:xfrm>
              <a:off x="1474789" y="24019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8" name="Oval 104"/>
            <p:cNvSpPr>
              <a:spLocks/>
            </p:cNvSpPr>
            <p:nvPr/>
          </p:nvSpPr>
          <p:spPr bwMode="auto">
            <a:xfrm>
              <a:off x="1490758" y="239293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59" name="Oval 105"/>
            <p:cNvSpPr>
              <a:spLocks/>
            </p:cNvSpPr>
            <p:nvPr/>
          </p:nvSpPr>
          <p:spPr bwMode="auto">
            <a:xfrm>
              <a:off x="1491605" y="24208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0" name="Oval 106"/>
            <p:cNvSpPr>
              <a:spLocks/>
            </p:cNvSpPr>
            <p:nvPr/>
          </p:nvSpPr>
          <p:spPr bwMode="auto">
            <a:xfrm>
              <a:off x="1209052" y="27501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1" name="Oval 107"/>
            <p:cNvSpPr>
              <a:spLocks/>
            </p:cNvSpPr>
            <p:nvPr/>
          </p:nvSpPr>
          <p:spPr bwMode="auto">
            <a:xfrm>
              <a:off x="1225129" y="275835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2" name="Oval 108"/>
            <p:cNvSpPr>
              <a:spLocks/>
            </p:cNvSpPr>
            <p:nvPr/>
          </p:nvSpPr>
          <p:spPr bwMode="auto">
            <a:xfrm>
              <a:off x="1230832" y="2708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3" name="Oval 109"/>
            <p:cNvSpPr>
              <a:spLocks/>
            </p:cNvSpPr>
            <p:nvPr/>
          </p:nvSpPr>
          <p:spPr bwMode="auto">
            <a:xfrm>
              <a:off x="1266202" y="274079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4" name="Oval 110"/>
            <p:cNvSpPr>
              <a:spLocks/>
            </p:cNvSpPr>
            <p:nvPr/>
          </p:nvSpPr>
          <p:spPr bwMode="auto">
            <a:xfrm>
              <a:off x="899592" y="245459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5" name="Oval 111"/>
            <p:cNvSpPr>
              <a:spLocks/>
            </p:cNvSpPr>
            <p:nvPr/>
          </p:nvSpPr>
          <p:spPr bwMode="auto">
            <a:xfrm>
              <a:off x="1302840" y="27434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6" name="Oval 112"/>
            <p:cNvSpPr>
              <a:spLocks/>
            </p:cNvSpPr>
            <p:nvPr/>
          </p:nvSpPr>
          <p:spPr bwMode="auto">
            <a:xfrm>
              <a:off x="1331640" y="259860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7" name="Oval 113"/>
            <p:cNvSpPr>
              <a:spLocks/>
            </p:cNvSpPr>
            <p:nvPr/>
          </p:nvSpPr>
          <p:spPr bwMode="auto">
            <a:xfrm>
              <a:off x="899592" y="271705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8" name="Oval 114"/>
            <p:cNvSpPr>
              <a:spLocks/>
            </p:cNvSpPr>
            <p:nvPr/>
          </p:nvSpPr>
          <p:spPr bwMode="auto">
            <a:xfrm>
              <a:off x="1189213" y="24661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69" name="Oval 115"/>
            <p:cNvSpPr>
              <a:spLocks/>
            </p:cNvSpPr>
            <p:nvPr/>
          </p:nvSpPr>
          <p:spPr bwMode="auto">
            <a:xfrm>
              <a:off x="1232421" y="24949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0" name="Oval 116"/>
            <p:cNvSpPr>
              <a:spLocks/>
            </p:cNvSpPr>
            <p:nvPr/>
          </p:nvSpPr>
          <p:spPr bwMode="auto">
            <a:xfrm>
              <a:off x="1115616" y="272817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1" name="Oval 117"/>
            <p:cNvSpPr>
              <a:spLocks/>
            </p:cNvSpPr>
            <p:nvPr/>
          </p:nvSpPr>
          <p:spPr bwMode="auto">
            <a:xfrm>
              <a:off x="1132288" y="274132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2" name="Oval 118"/>
            <p:cNvSpPr>
              <a:spLocks/>
            </p:cNvSpPr>
            <p:nvPr/>
          </p:nvSpPr>
          <p:spPr bwMode="auto">
            <a:xfrm>
              <a:off x="1126585" y="27040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3" name="Oval 119"/>
            <p:cNvSpPr>
              <a:spLocks/>
            </p:cNvSpPr>
            <p:nvPr/>
          </p:nvSpPr>
          <p:spPr bwMode="auto">
            <a:xfrm>
              <a:off x="1170799" y="251253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4" name="Oval 120"/>
            <p:cNvSpPr>
              <a:spLocks/>
            </p:cNvSpPr>
            <p:nvPr/>
          </p:nvSpPr>
          <p:spPr bwMode="auto">
            <a:xfrm>
              <a:off x="1009289" y="20487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5" name="Oval 121"/>
            <p:cNvSpPr>
              <a:spLocks/>
            </p:cNvSpPr>
            <p:nvPr/>
          </p:nvSpPr>
          <p:spPr bwMode="auto">
            <a:xfrm>
              <a:off x="1412032" y="241284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6" name="Oval 122"/>
            <p:cNvSpPr>
              <a:spLocks/>
            </p:cNvSpPr>
            <p:nvPr/>
          </p:nvSpPr>
          <p:spPr bwMode="auto">
            <a:xfrm>
              <a:off x="1161846" y="208472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7" name="Oval 123"/>
            <p:cNvSpPr>
              <a:spLocks/>
            </p:cNvSpPr>
            <p:nvPr/>
          </p:nvSpPr>
          <p:spPr bwMode="auto">
            <a:xfrm>
              <a:off x="1267470" y="246685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8" name="Oval 124"/>
            <p:cNvSpPr>
              <a:spLocks/>
            </p:cNvSpPr>
            <p:nvPr/>
          </p:nvSpPr>
          <p:spPr bwMode="auto">
            <a:xfrm>
              <a:off x="1400686" y="242443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79" name="Oval 125"/>
            <p:cNvSpPr>
              <a:spLocks/>
            </p:cNvSpPr>
            <p:nvPr/>
          </p:nvSpPr>
          <p:spPr bwMode="auto">
            <a:xfrm>
              <a:off x="1332184" y="238871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0" name="Oval 126"/>
            <p:cNvSpPr>
              <a:spLocks/>
            </p:cNvSpPr>
            <p:nvPr/>
          </p:nvSpPr>
          <p:spPr bwMode="auto">
            <a:xfrm>
              <a:off x="1199897" y="204147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1" name="Oval 127"/>
            <p:cNvSpPr>
              <a:spLocks/>
            </p:cNvSpPr>
            <p:nvPr/>
          </p:nvSpPr>
          <p:spPr bwMode="auto">
            <a:xfrm>
              <a:off x="1127889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2" name="Oval 128"/>
            <p:cNvSpPr>
              <a:spLocks/>
            </p:cNvSpPr>
            <p:nvPr/>
          </p:nvSpPr>
          <p:spPr bwMode="auto">
            <a:xfrm>
              <a:off x="1216023" y="20283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3" name="Oval 129"/>
            <p:cNvSpPr>
              <a:spLocks/>
            </p:cNvSpPr>
            <p:nvPr/>
          </p:nvSpPr>
          <p:spPr bwMode="auto">
            <a:xfrm>
              <a:off x="1144561" y="203569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4" name="Oval 130"/>
            <p:cNvSpPr>
              <a:spLocks/>
            </p:cNvSpPr>
            <p:nvPr/>
          </p:nvSpPr>
          <p:spPr bwMode="auto">
            <a:xfrm>
              <a:off x="1196008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5" name="Oval 131"/>
            <p:cNvSpPr>
              <a:spLocks/>
            </p:cNvSpPr>
            <p:nvPr/>
          </p:nvSpPr>
          <p:spPr bwMode="auto">
            <a:xfrm>
              <a:off x="1115616" y="2057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6" name="Oval 132"/>
            <p:cNvSpPr>
              <a:spLocks/>
            </p:cNvSpPr>
            <p:nvPr/>
          </p:nvSpPr>
          <p:spPr bwMode="auto">
            <a:xfrm>
              <a:off x="1138858" y="205633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7" name="Oval 133"/>
            <p:cNvSpPr>
              <a:spLocks/>
            </p:cNvSpPr>
            <p:nvPr/>
          </p:nvSpPr>
          <p:spPr bwMode="auto">
            <a:xfrm>
              <a:off x="1215878" y="20341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8" name="Oval 134"/>
            <p:cNvSpPr>
              <a:spLocks/>
            </p:cNvSpPr>
            <p:nvPr/>
          </p:nvSpPr>
          <p:spPr bwMode="auto">
            <a:xfrm>
              <a:off x="827584" y="216656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89" name="Oval 135"/>
            <p:cNvSpPr>
              <a:spLocks/>
            </p:cNvSpPr>
            <p:nvPr/>
          </p:nvSpPr>
          <p:spPr bwMode="auto">
            <a:xfrm>
              <a:off x="932000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0" name="Oval 136"/>
            <p:cNvSpPr>
              <a:spLocks/>
            </p:cNvSpPr>
            <p:nvPr/>
          </p:nvSpPr>
          <p:spPr bwMode="auto">
            <a:xfrm>
              <a:off x="899592" y="24874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1" name="Oval 137"/>
            <p:cNvSpPr>
              <a:spLocks/>
            </p:cNvSpPr>
            <p:nvPr/>
          </p:nvSpPr>
          <p:spPr bwMode="auto">
            <a:xfrm>
              <a:off x="1043608" y="25266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2" name="Oval 138"/>
            <p:cNvSpPr>
              <a:spLocks/>
            </p:cNvSpPr>
            <p:nvPr/>
          </p:nvSpPr>
          <p:spPr bwMode="auto">
            <a:xfrm>
              <a:off x="1065036" y="241592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3" name="Oval 139"/>
            <p:cNvSpPr>
              <a:spLocks/>
            </p:cNvSpPr>
            <p:nvPr/>
          </p:nvSpPr>
          <p:spPr bwMode="auto">
            <a:xfrm>
              <a:off x="1121016" y="177281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4" name="Oval 140"/>
            <p:cNvSpPr>
              <a:spLocks/>
            </p:cNvSpPr>
            <p:nvPr/>
          </p:nvSpPr>
          <p:spPr bwMode="auto">
            <a:xfrm>
              <a:off x="905850" y="200821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5" name="Oval 141"/>
            <p:cNvSpPr>
              <a:spLocks/>
            </p:cNvSpPr>
            <p:nvPr/>
          </p:nvSpPr>
          <p:spPr bwMode="auto">
            <a:xfrm>
              <a:off x="1081113" y="24240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6" name="Oval 142"/>
            <p:cNvSpPr>
              <a:spLocks/>
            </p:cNvSpPr>
            <p:nvPr/>
          </p:nvSpPr>
          <p:spPr bwMode="auto">
            <a:xfrm>
              <a:off x="1086816" y="23746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7" name="Oval 143"/>
            <p:cNvSpPr>
              <a:spLocks/>
            </p:cNvSpPr>
            <p:nvPr/>
          </p:nvSpPr>
          <p:spPr bwMode="auto">
            <a:xfrm>
              <a:off x="1122186" y="24065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8" name="Oval 144"/>
            <p:cNvSpPr>
              <a:spLocks/>
            </p:cNvSpPr>
            <p:nvPr/>
          </p:nvSpPr>
          <p:spPr bwMode="auto">
            <a:xfrm>
              <a:off x="1392390" y="25136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899" name="Oval 145"/>
            <p:cNvSpPr>
              <a:spLocks/>
            </p:cNvSpPr>
            <p:nvPr/>
          </p:nvSpPr>
          <p:spPr bwMode="auto">
            <a:xfrm>
              <a:off x="1431357" y="241784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0" name="Oval 146"/>
            <p:cNvSpPr>
              <a:spLocks/>
            </p:cNvSpPr>
            <p:nvPr/>
          </p:nvSpPr>
          <p:spPr bwMode="auto">
            <a:xfrm>
              <a:off x="1043608" y="216656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1" name="Oval 147"/>
            <p:cNvSpPr>
              <a:spLocks/>
            </p:cNvSpPr>
            <p:nvPr/>
          </p:nvSpPr>
          <p:spPr bwMode="auto">
            <a:xfrm>
              <a:off x="1158824" y="24092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2" name="Oval 148"/>
            <p:cNvSpPr>
              <a:spLocks/>
            </p:cNvSpPr>
            <p:nvPr/>
          </p:nvSpPr>
          <p:spPr bwMode="auto">
            <a:xfrm>
              <a:off x="1403648" y="23825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3" name="Oval 149"/>
            <p:cNvSpPr>
              <a:spLocks/>
            </p:cNvSpPr>
            <p:nvPr/>
          </p:nvSpPr>
          <p:spPr bwMode="auto">
            <a:xfrm>
              <a:off x="846098" y="238990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4" name="Oval 150"/>
            <p:cNvSpPr>
              <a:spLocks/>
            </p:cNvSpPr>
            <p:nvPr/>
          </p:nvSpPr>
          <p:spPr bwMode="auto">
            <a:xfrm>
              <a:off x="834698" y="221747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5" name="Oval 151"/>
            <p:cNvSpPr>
              <a:spLocks/>
            </p:cNvSpPr>
            <p:nvPr/>
          </p:nvSpPr>
          <p:spPr bwMode="auto">
            <a:xfrm>
              <a:off x="1043608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6" name="Oval 152"/>
            <p:cNvSpPr>
              <a:spLocks/>
            </p:cNvSpPr>
            <p:nvPr/>
          </p:nvSpPr>
          <p:spPr bwMode="auto">
            <a:xfrm>
              <a:off x="893731" y="255733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7" name="Oval 153"/>
            <p:cNvSpPr>
              <a:spLocks/>
            </p:cNvSpPr>
            <p:nvPr/>
          </p:nvSpPr>
          <p:spPr bwMode="auto">
            <a:xfrm>
              <a:off x="850523" y="25042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8" name="Oval 154"/>
            <p:cNvSpPr>
              <a:spLocks/>
            </p:cNvSpPr>
            <p:nvPr/>
          </p:nvSpPr>
          <p:spPr bwMode="auto">
            <a:xfrm>
              <a:off x="933371" y="252218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09" name="Oval 155"/>
            <p:cNvSpPr>
              <a:spLocks/>
            </p:cNvSpPr>
            <p:nvPr/>
          </p:nvSpPr>
          <p:spPr bwMode="auto">
            <a:xfrm>
              <a:off x="827584" y="267577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0" name="Oval 156"/>
            <p:cNvSpPr>
              <a:spLocks/>
            </p:cNvSpPr>
            <p:nvPr/>
          </p:nvSpPr>
          <p:spPr bwMode="auto">
            <a:xfrm>
              <a:off x="908297" y="271276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1" name="Oval 157"/>
            <p:cNvSpPr>
              <a:spLocks/>
            </p:cNvSpPr>
            <p:nvPr/>
          </p:nvSpPr>
          <p:spPr bwMode="auto">
            <a:xfrm>
              <a:off x="899592" y="264697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2" name="Oval 158"/>
            <p:cNvSpPr>
              <a:spLocks/>
            </p:cNvSpPr>
            <p:nvPr/>
          </p:nvSpPr>
          <p:spPr bwMode="auto">
            <a:xfrm>
              <a:off x="876350" y="268520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3" name="Oval 159"/>
            <p:cNvSpPr>
              <a:spLocks/>
            </p:cNvSpPr>
            <p:nvPr/>
          </p:nvSpPr>
          <p:spPr bwMode="auto">
            <a:xfrm>
              <a:off x="1106927" y="252197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4" name="Oval 160"/>
            <p:cNvSpPr>
              <a:spLocks/>
            </p:cNvSpPr>
            <p:nvPr/>
          </p:nvSpPr>
          <p:spPr bwMode="auto">
            <a:xfrm>
              <a:off x="890163" y="241331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5" name="Oval 161"/>
            <p:cNvSpPr>
              <a:spLocks/>
            </p:cNvSpPr>
            <p:nvPr/>
          </p:nvSpPr>
          <p:spPr bwMode="auto">
            <a:xfrm>
              <a:off x="971600" y="23105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6" name="Oval 162"/>
            <p:cNvSpPr>
              <a:spLocks/>
            </p:cNvSpPr>
            <p:nvPr/>
          </p:nvSpPr>
          <p:spPr bwMode="auto">
            <a:xfrm>
              <a:off x="1101432" y="266025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7" name="Oval 163"/>
            <p:cNvSpPr>
              <a:spLocks/>
            </p:cNvSpPr>
            <p:nvPr/>
          </p:nvSpPr>
          <p:spPr bwMode="auto">
            <a:xfrm>
              <a:off x="902683" y="270955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8" name="Oval 164"/>
            <p:cNvSpPr>
              <a:spLocks/>
            </p:cNvSpPr>
            <p:nvPr/>
          </p:nvSpPr>
          <p:spPr bwMode="auto">
            <a:xfrm>
              <a:off x="856258" y="265680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19" name="Oval 165"/>
            <p:cNvSpPr>
              <a:spLocks/>
            </p:cNvSpPr>
            <p:nvPr/>
          </p:nvSpPr>
          <p:spPr bwMode="auto">
            <a:xfrm>
              <a:off x="833016" y="269502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0" name="Oval 166"/>
            <p:cNvSpPr>
              <a:spLocks/>
            </p:cNvSpPr>
            <p:nvPr/>
          </p:nvSpPr>
          <p:spPr bwMode="auto">
            <a:xfrm>
              <a:off x="862046" y="266892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1" name="Oval 167"/>
            <p:cNvSpPr>
              <a:spLocks/>
            </p:cNvSpPr>
            <p:nvPr/>
          </p:nvSpPr>
          <p:spPr bwMode="auto">
            <a:xfrm>
              <a:off x="1171074" y="256137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2" name="Oval 168"/>
            <p:cNvSpPr>
              <a:spLocks/>
            </p:cNvSpPr>
            <p:nvPr/>
          </p:nvSpPr>
          <p:spPr bwMode="auto">
            <a:xfrm>
              <a:off x="860431" y="241769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3" name="Oval 169"/>
            <p:cNvSpPr>
              <a:spLocks/>
            </p:cNvSpPr>
            <p:nvPr/>
          </p:nvSpPr>
          <p:spPr bwMode="auto">
            <a:xfrm>
              <a:off x="847343" y="220868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4" name="Oval 170"/>
            <p:cNvSpPr>
              <a:spLocks/>
            </p:cNvSpPr>
            <p:nvPr/>
          </p:nvSpPr>
          <p:spPr bwMode="auto">
            <a:xfrm>
              <a:off x="1092677" y="246306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5" name="Oval 171"/>
            <p:cNvSpPr>
              <a:spLocks/>
            </p:cNvSpPr>
            <p:nvPr/>
          </p:nvSpPr>
          <p:spPr bwMode="auto">
            <a:xfrm>
              <a:off x="1115919" y="246182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6" name="Oval 172"/>
            <p:cNvSpPr>
              <a:spLocks/>
            </p:cNvSpPr>
            <p:nvPr/>
          </p:nvSpPr>
          <p:spPr bwMode="auto">
            <a:xfrm>
              <a:off x="1043608" y="247986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7" name="Oval 173"/>
            <p:cNvSpPr>
              <a:spLocks/>
            </p:cNvSpPr>
            <p:nvPr/>
          </p:nvSpPr>
          <p:spPr bwMode="auto">
            <a:xfrm>
              <a:off x="1126456" y="24978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8" name="Oval 174"/>
            <p:cNvSpPr>
              <a:spLocks/>
            </p:cNvSpPr>
            <p:nvPr/>
          </p:nvSpPr>
          <p:spPr bwMode="auto">
            <a:xfrm>
              <a:off x="1116706" y="24634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29" name="Oval 175"/>
            <p:cNvSpPr>
              <a:spLocks/>
            </p:cNvSpPr>
            <p:nvPr/>
          </p:nvSpPr>
          <p:spPr bwMode="auto">
            <a:xfrm>
              <a:off x="1107427" y="248356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0" name="Oval 176"/>
            <p:cNvSpPr>
              <a:spLocks/>
            </p:cNvSpPr>
            <p:nvPr/>
          </p:nvSpPr>
          <p:spPr bwMode="auto">
            <a:xfrm>
              <a:off x="1050286" y="238842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1" name="Oval 177"/>
            <p:cNvSpPr>
              <a:spLocks/>
            </p:cNvSpPr>
            <p:nvPr/>
          </p:nvSpPr>
          <p:spPr bwMode="auto">
            <a:xfrm>
              <a:off x="973595" y="263691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2" name="Oval 178"/>
            <p:cNvSpPr>
              <a:spLocks/>
            </p:cNvSpPr>
            <p:nvPr/>
          </p:nvSpPr>
          <p:spPr bwMode="auto">
            <a:xfrm>
              <a:off x="1364050" y="238838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3" name="Oval 179"/>
            <p:cNvSpPr>
              <a:spLocks/>
            </p:cNvSpPr>
            <p:nvPr/>
          </p:nvSpPr>
          <p:spPr bwMode="auto">
            <a:xfrm>
              <a:off x="1396628" y="257968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4" name="Oval 180"/>
            <p:cNvSpPr>
              <a:spLocks/>
            </p:cNvSpPr>
            <p:nvPr/>
          </p:nvSpPr>
          <p:spPr bwMode="auto">
            <a:xfrm>
              <a:off x="1425428" y="252660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5" name="Oval 181"/>
            <p:cNvSpPr>
              <a:spLocks/>
            </p:cNvSpPr>
            <p:nvPr/>
          </p:nvSpPr>
          <p:spPr bwMode="auto">
            <a:xfrm>
              <a:off x="1347717" y="25760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6" name="Oval 182"/>
            <p:cNvSpPr>
              <a:spLocks/>
            </p:cNvSpPr>
            <p:nvPr/>
          </p:nvSpPr>
          <p:spPr bwMode="auto">
            <a:xfrm>
              <a:off x="1302840" y="24545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7" name="Oval 183"/>
            <p:cNvSpPr>
              <a:spLocks/>
            </p:cNvSpPr>
            <p:nvPr/>
          </p:nvSpPr>
          <p:spPr bwMode="auto">
            <a:xfrm>
              <a:off x="1259632" y="25986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8" name="Oval 184"/>
            <p:cNvSpPr>
              <a:spLocks/>
            </p:cNvSpPr>
            <p:nvPr/>
          </p:nvSpPr>
          <p:spPr bwMode="auto">
            <a:xfrm>
              <a:off x="1296293" y="25045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39" name="Oval 185"/>
            <p:cNvSpPr>
              <a:spLocks/>
            </p:cNvSpPr>
            <p:nvPr/>
          </p:nvSpPr>
          <p:spPr bwMode="auto">
            <a:xfrm>
              <a:off x="1409157" y="26919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0" name="Oval 186"/>
            <p:cNvSpPr>
              <a:spLocks/>
            </p:cNvSpPr>
            <p:nvPr/>
          </p:nvSpPr>
          <p:spPr bwMode="auto">
            <a:xfrm>
              <a:off x="1382220" y="261425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1" name="Oval 187"/>
            <p:cNvSpPr>
              <a:spLocks/>
            </p:cNvSpPr>
            <p:nvPr/>
          </p:nvSpPr>
          <p:spPr bwMode="auto">
            <a:xfrm>
              <a:off x="1115616" y="248314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2" name="Oval 188"/>
            <p:cNvSpPr>
              <a:spLocks/>
            </p:cNvSpPr>
            <p:nvPr/>
          </p:nvSpPr>
          <p:spPr bwMode="auto">
            <a:xfrm>
              <a:off x="979008" y="204678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3" name="Oval 189"/>
            <p:cNvSpPr>
              <a:spLocks/>
            </p:cNvSpPr>
            <p:nvPr/>
          </p:nvSpPr>
          <p:spPr bwMode="auto">
            <a:xfrm>
              <a:off x="935692" y="20657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4" name="Oval 190"/>
            <p:cNvSpPr>
              <a:spLocks/>
            </p:cNvSpPr>
            <p:nvPr/>
          </p:nvSpPr>
          <p:spPr bwMode="auto">
            <a:xfrm>
              <a:off x="1193873" y="248381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5" name="Oval 191"/>
            <p:cNvSpPr>
              <a:spLocks/>
            </p:cNvSpPr>
            <p:nvPr/>
          </p:nvSpPr>
          <p:spPr bwMode="auto">
            <a:xfrm>
              <a:off x="827584" y="227097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6" name="Oval 192"/>
            <p:cNvSpPr>
              <a:spLocks/>
            </p:cNvSpPr>
            <p:nvPr/>
          </p:nvSpPr>
          <p:spPr bwMode="auto">
            <a:xfrm>
              <a:off x="1259632" y="23105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7" name="Oval 193"/>
            <p:cNvSpPr>
              <a:spLocks/>
            </p:cNvSpPr>
            <p:nvPr/>
          </p:nvSpPr>
          <p:spPr bwMode="auto">
            <a:xfrm>
              <a:off x="948661" y="23995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8" name="Oval 194"/>
            <p:cNvSpPr>
              <a:spLocks/>
            </p:cNvSpPr>
            <p:nvPr/>
          </p:nvSpPr>
          <p:spPr bwMode="auto">
            <a:xfrm>
              <a:off x="1441459" y="24257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49" name="Oval 195"/>
            <p:cNvSpPr>
              <a:spLocks/>
            </p:cNvSpPr>
            <p:nvPr/>
          </p:nvSpPr>
          <p:spPr bwMode="auto">
            <a:xfrm>
              <a:off x="899592" y="24163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0" name="Oval 196"/>
            <p:cNvSpPr>
              <a:spLocks/>
            </p:cNvSpPr>
            <p:nvPr/>
          </p:nvSpPr>
          <p:spPr bwMode="auto">
            <a:xfrm>
              <a:off x="1092677" y="239196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1" name="Oval 197"/>
            <p:cNvSpPr>
              <a:spLocks/>
            </p:cNvSpPr>
            <p:nvPr/>
          </p:nvSpPr>
          <p:spPr bwMode="auto">
            <a:xfrm>
              <a:off x="1175525" y="240989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2" name="Oval 198"/>
            <p:cNvSpPr>
              <a:spLocks/>
            </p:cNvSpPr>
            <p:nvPr/>
          </p:nvSpPr>
          <p:spPr bwMode="auto">
            <a:xfrm>
              <a:off x="1156496" y="239566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3" name="Oval 199"/>
            <p:cNvSpPr>
              <a:spLocks/>
            </p:cNvSpPr>
            <p:nvPr/>
          </p:nvSpPr>
          <p:spPr bwMode="auto">
            <a:xfrm>
              <a:off x="1458966" y="239092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4" name="Oval 200"/>
            <p:cNvSpPr>
              <a:spLocks/>
            </p:cNvSpPr>
            <p:nvPr/>
          </p:nvSpPr>
          <p:spPr bwMode="auto">
            <a:xfrm>
              <a:off x="1475656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5" name="Oval 201"/>
            <p:cNvSpPr>
              <a:spLocks/>
            </p:cNvSpPr>
            <p:nvPr/>
          </p:nvSpPr>
          <p:spPr bwMode="auto">
            <a:xfrm>
              <a:off x="899592" y="209455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6" name="Oval 202"/>
            <p:cNvSpPr>
              <a:spLocks/>
            </p:cNvSpPr>
            <p:nvPr/>
          </p:nvSpPr>
          <p:spPr bwMode="auto">
            <a:xfrm>
              <a:off x="1115616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7" name="Oval 203"/>
            <p:cNvSpPr>
              <a:spLocks/>
            </p:cNvSpPr>
            <p:nvPr/>
          </p:nvSpPr>
          <p:spPr bwMode="auto">
            <a:xfrm>
              <a:off x="1043608" y="209455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8" name="Oval 204"/>
            <p:cNvSpPr>
              <a:spLocks/>
            </p:cNvSpPr>
            <p:nvPr/>
          </p:nvSpPr>
          <p:spPr bwMode="auto">
            <a:xfrm>
              <a:off x="1187624" y="23105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59" name="Oval 205"/>
            <p:cNvSpPr>
              <a:spLocks/>
            </p:cNvSpPr>
            <p:nvPr/>
          </p:nvSpPr>
          <p:spPr bwMode="auto">
            <a:xfrm>
              <a:off x="876653" y="23912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0" name="Oval 206"/>
            <p:cNvSpPr>
              <a:spLocks/>
            </p:cNvSpPr>
            <p:nvPr/>
          </p:nvSpPr>
          <p:spPr bwMode="auto">
            <a:xfrm>
              <a:off x="876653" y="221433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1" name="Oval 207"/>
            <p:cNvSpPr>
              <a:spLocks/>
            </p:cNvSpPr>
            <p:nvPr/>
          </p:nvSpPr>
          <p:spPr bwMode="auto">
            <a:xfrm>
              <a:off x="827584" y="24080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2" name="Oval 208"/>
            <p:cNvSpPr>
              <a:spLocks/>
            </p:cNvSpPr>
            <p:nvPr/>
          </p:nvSpPr>
          <p:spPr bwMode="auto">
            <a:xfrm>
              <a:off x="899592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3" name="Oval 209"/>
            <p:cNvSpPr>
              <a:spLocks/>
            </p:cNvSpPr>
            <p:nvPr/>
          </p:nvSpPr>
          <p:spPr bwMode="auto">
            <a:xfrm>
              <a:off x="814388" y="22507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4" name="Oval 210"/>
            <p:cNvSpPr>
              <a:spLocks/>
            </p:cNvSpPr>
            <p:nvPr/>
          </p:nvSpPr>
          <p:spPr bwMode="auto">
            <a:xfrm>
              <a:off x="1084488" y="238732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5" name="Oval 211"/>
            <p:cNvSpPr>
              <a:spLocks/>
            </p:cNvSpPr>
            <p:nvPr/>
          </p:nvSpPr>
          <p:spPr bwMode="auto">
            <a:xfrm>
              <a:off x="971600" y="199830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6" name="Oval 212"/>
            <p:cNvSpPr>
              <a:spLocks/>
            </p:cNvSpPr>
            <p:nvPr/>
          </p:nvSpPr>
          <p:spPr bwMode="auto">
            <a:xfrm>
              <a:off x="899592" y="201395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7" name="Oval 213"/>
            <p:cNvSpPr>
              <a:spLocks/>
            </p:cNvSpPr>
            <p:nvPr/>
          </p:nvSpPr>
          <p:spPr bwMode="auto">
            <a:xfrm>
              <a:off x="1092677" y="238689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8" name="Oval 214"/>
            <p:cNvSpPr>
              <a:spLocks/>
            </p:cNvSpPr>
            <p:nvPr/>
          </p:nvSpPr>
          <p:spPr bwMode="auto">
            <a:xfrm>
              <a:off x="1115616" y="22385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69" name="Oval 215"/>
            <p:cNvSpPr>
              <a:spLocks/>
            </p:cNvSpPr>
            <p:nvPr/>
          </p:nvSpPr>
          <p:spPr bwMode="auto">
            <a:xfrm>
              <a:off x="1059635" y="216524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0" name="Oval 216"/>
            <p:cNvSpPr>
              <a:spLocks/>
            </p:cNvSpPr>
            <p:nvPr/>
          </p:nvSpPr>
          <p:spPr bwMode="auto">
            <a:xfrm>
              <a:off x="827584" y="223856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1" name="Oval 217"/>
            <p:cNvSpPr>
              <a:spLocks/>
            </p:cNvSpPr>
            <p:nvPr/>
          </p:nvSpPr>
          <p:spPr bwMode="auto">
            <a:xfrm>
              <a:off x="1520375" y="242281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2" name="Oval 218"/>
            <p:cNvSpPr>
              <a:spLocks/>
            </p:cNvSpPr>
            <p:nvPr/>
          </p:nvSpPr>
          <p:spPr bwMode="auto">
            <a:xfrm>
              <a:off x="1162743" y="20642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3" name="Oval 219"/>
            <p:cNvSpPr>
              <a:spLocks/>
            </p:cNvSpPr>
            <p:nvPr/>
          </p:nvSpPr>
          <p:spPr bwMode="auto">
            <a:xfrm>
              <a:off x="1337072" y="270970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4" name="Oval 220"/>
            <p:cNvSpPr>
              <a:spLocks/>
            </p:cNvSpPr>
            <p:nvPr/>
          </p:nvSpPr>
          <p:spPr bwMode="auto">
            <a:xfrm>
              <a:off x="971600" y="25698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5" name="Oval 221"/>
            <p:cNvSpPr>
              <a:spLocks/>
            </p:cNvSpPr>
            <p:nvPr/>
          </p:nvSpPr>
          <p:spPr bwMode="auto">
            <a:xfrm>
              <a:off x="1487967" y="19275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6" name="Oval 222"/>
            <p:cNvSpPr>
              <a:spLocks/>
            </p:cNvSpPr>
            <p:nvPr/>
          </p:nvSpPr>
          <p:spPr bwMode="auto">
            <a:xfrm>
              <a:off x="1611356" y="22134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7" name="Oval 223"/>
            <p:cNvSpPr>
              <a:spLocks/>
            </p:cNvSpPr>
            <p:nvPr/>
          </p:nvSpPr>
          <p:spPr bwMode="auto">
            <a:xfrm>
              <a:off x="1617294" y="22183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8" name="Oval 224"/>
            <p:cNvSpPr>
              <a:spLocks/>
            </p:cNvSpPr>
            <p:nvPr/>
          </p:nvSpPr>
          <p:spPr bwMode="auto">
            <a:xfrm>
              <a:off x="1633263" y="220931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79" name="Oval 225"/>
            <p:cNvSpPr>
              <a:spLocks/>
            </p:cNvSpPr>
            <p:nvPr/>
          </p:nvSpPr>
          <p:spPr bwMode="auto">
            <a:xfrm>
              <a:off x="1494567" y="188649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0" name="Oval 226"/>
            <p:cNvSpPr>
              <a:spLocks/>
            </p:cNvSpPr>
            <p:nvPr/>
          </p:nvSpPr>
          <p:spPr bwMode="auto">
            <a:xfrm>
              <a:off x="1331718" y="228256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1" name="Oval 227"/>
            <p:cNvSpPr>
              <a:spLocks/>
            </p:cNvSpPr>
            <p:nvPr/>
          </p:nvSpPr>
          <p:spPr bwMode="auto">
            <a:xfrm>
              <a:off x="1374926" y="231136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2" name="Oval 228"/>
            <p:cNvSpPr>
              <a:spLocks/>
            </p:cNvSpPr>
            <p:nvPr/>
          </p:nvSpPr>
          <p:spPr bwMode="auto">
            <a:xfrm>
              <a:off x="1187624" y="180652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3" name="Oval 229"/>
            <p:cNvSpPr>
              <a:spLocks/>
            </p:cNvSpPr>
            <p:nvPr/>
          </p:nvSpPr>
          <p:spPr bwMode="auto">
            <a:xfrm>
              <a:off x="1443140" y="194652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4" name="Oval 230"/>
            <p:cNvSpPr>
              <a:spLocks/>
            </p:cNvSpPr>
            <p:nvPr/>
          </p:nvSpPr>
          <p:spPr bwMode="auto">
            <a:xfrm>
              <a:off x="1414994" y="187852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5" name="Oval 231"/>
            <p:cNvSpPr>
              <a:spLocks/>
            </p:cNvSpPr>
            <p:nvPr/>
          </p:nvSpPr>
          <p:spPr bwMode="auto">
            <a:xfrm>
              <a:off x="1415678" y="226260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6" name="Oval 232"/>
            <p:cNvSpPr>
              <a:spLocks/>
            </p:cNvSpPr>
            <p:nvPr/>
          </p:nvSpPr>
          <p:spPr bwMode="auto">
            <a:xfrm>
              <a:off x="1403648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7" name="Oval 233"/>
            <p:cNvSpPr>
              <a:spLocks/>
            </p:cNvSpPr>
            <p:nvPr/>
          </p:nvSpPr>
          <p:spPr bwMode="auto">
            <a:xfrm>
              <a:off x="1403648" y="189011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8" name="Oval 234"/>
            <p:cNvSpPr>
              <a:spLocks/>
            </p:cNvSpPr>
            <p:nvPr/>
          </p:nvSpPr>
          <p:spPr bwMode="auto">
            <a:xfrm>
              <a:off x="1474689" y="22051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89" name="Oval 235"/>
            <p:cNvSpPr>
              <a:spLocks/>
            </p:cNvSpPr>
            <p:nvPr/>
          </p:nvSpPr>
          <p:spPr bwMode="auto">
            <a:xfrm>
              <a:off x="1453729" y="221935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0" name="Oval 236"/>
            <p:cNvSpPr>
              <a:spLocks/>
            </p:cNvSpPr>
            <p:nvPr/>
          </p:nvSpPr>
          <p:spPr bwMode="auto">
            <a:xfrm>
              <a:off x="1381721" y="220043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1" name="Oval 237"/>
            <p:cNvSpPr>
              <a:spLocks/>
            </p:cNvSpPr>
            <p:nvPr/>
          </p:nvSpPr>
          <p:spPr bwMode="auto">
            <a:xfrm>
              <a:off x="1469855" y="220624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2" name="Oval 238"/>
            <p:cNvSpPr>
              <a:spLocks/>
            </p:cNvSpPr>
            <p:nvPr/>
          </p:nvSpPr>
          <p:spPr bwMode="auto">
            <a:xfrm>
              <a:off x="1403648" y="216656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3" name="Oval 239"/>
            <p:cNvSpPr>
              <a:spLocks/>
            </p:cNvSpPr>
            <p:nvPr/>
          </p:nvSpPr>
          <p:spPr bwMode="auto">
            <a:xfrm>
              <a:off x="1127889" y="180522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4" name="Oval 240"/>
            <p:cNvSpPr>
              <a:spLocks/>
            </p:cNvSpPr>
            <p:nvPr/>
          </p:nvSpPr>
          <p:spPr bwMode="auto">
            <a:xfrm>
              <a:off x="1158824" y="184170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5" name="Oval 241"/>
            <p:cNvSpPr>
              <a:spLocks/>
            </p:cNvSpPr>
            <p:nvPr/>
          </p:nvSpPr>
          <p:spPr bwMode="auto">
            <a:xfrm>
              <a:off x="1392690" y="223421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6" name="Oval 242"/>
            <p:cNvSpPr>
              <a:spLocks/>
            </p:cNvSpPr>
            <p:nvPr/>
          </p:nvSpPr>
          <p:spPr bwMode="auto">
            <a:xfrm>
              <a:off x="1469710" y="221201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7" name="Oval 243"/>
            <p:cNvSpPr>
              <a:spLocks/>
            </p:cNvSpPr>
            <p:nvPr/>
          </p:nvSpPr>
          <p:spPr bwMode="auto">
            <a:xfrm>
              <a:off x="1331640" y="1950537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8" name="Oval 244"/>
            <p:cNvSpPr>
              <a:spLocks/>
            </p:cNvSpPr>
            <p:nvPr/>
          </p:nvSpPr>
          <p:spPr bwMode="auto">
            <a:xfrm>
              <a:off x="1479244" y="225665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5999" name="Oval 245"/>
            <p:cNvSpPr>
              <a:spLocks/>
            </p:cNvSpPr>
            <p:nvPr/>
          </p:nvSpPr>
          <p:spPr bwMode="auto">
            <a:xfrm>
              <a:off x="1223618" y="224046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0" name="Oval 246"/>
            <p:cNvSpPr>
              <a:spLocks/>
            </p:cNvSpPr>
            <p:nvPr/>
          </p:nvSpPr>
          <p:spPr bwMode="auto">
            <a:xfrm>
              <a:off x="1054067" y="18291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1" name="Oval 247"/>
            <p:cNvSpPr>
              <a:spLocks/>
            </p:cNvSpPr>
            <p:nvPr/>
          </p:nvSpPr>
          <p:spPr bwMode="auto">
            <a:xfrm>
              <a:off x="1534895" y="23300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2" name="Oval 248"/>
            <p:cNvSpPr>
              <a:spLocks/>
            </p:cNvSpPr>
            <p:nvPr/>
          </p:nvSpPr>
          <p:spPr bwMode="auto">
            <a:xfrm>
              <a:off x="1434319" y="188353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3" name="Oval 249"/>
            <p:cNvSpPr>
              <a:spLocks/>
            </p:cNvSpPr>
            <p:nvPr/>
          </p:nvSpPr>
          <p:spPr bwMode="auto">
            <a:xfrm>
              <a:off x="1090705" y="183185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4" name="Oval 250"/>
            <p:cNvSpPr>
              <a:spLocks/>
            </p:cNvSpPr>
            <p:nvPr/>
          </p:nvSpPr>
          <p:spPr bwMode="auto">
            <a:xfrm>
              <a:off x="1546153" y="219896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5" name="Oval 251"/>
            <p:cNvSpPr>
              <a:spLocks/>
            </p:cNvSpPr>
            <p:nvPr/>
          </p:nvSpPr>
          <p:spPr bwMode="auto">
            <a:xfrm>
              <a:off x="1430391" y="223719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6" name="Oval 252"/>
            <p:cNvSpPr>
              <a:spLocks/>
            </p:cNvSpPr>
            <p:nvPr/>
          </p:nvSpPr>
          <p:spPr bwMode="auto">
            <a:xfrm>
              <a:off x="1249432" y="233835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7" name="Oval 253"/>
            <p:cNvSpPr>
              <a:spLocks/>
            </p:cNvSpPr>
            <p:nvPr/>
          </p:nvSpPr>
          <p:spPr bwMode="auto">
            <a:xfrm>
              <a:off x="1331640" y="187852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8" name="Oval 254"/>
            <p:cNvSpPr>
              <a:spLocks/>
            </p:cNvSpPr>
            <p:nvPr/>
          </p:nvSpPr>
          <p:spPr bwMode="auto">
            <a:xfrm>
              <a:off x="1235182" y="227945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09" name="Oval 255"/>
            <p:cNvSpPr>
              <a:spLocks/>
            </p:cNvSpPr>
            <p:nvPr/>
          </p:nvSpPr>
          <p:spPr bwMode="auto">
            <a:xfrm>
              <a:off x="1258424" y="227821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0" name="Oval 256"/>
            <p:cNvSpPr>
              <a:spLocks/>
            </p:cNvSpPr>
            <p:nvPr/>
          </p:nvSpPr>
          <p:spPr bwMode="auto">
            <a:xfrm>
              <a:off x="1268961" y="231418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1" name="Oval 257"/>
            <p:cNvSpPr>
              <a:spLocks/>
            </p:cNvSpPr>
            <p:nvPr/>
          </p:nvSpPr>
          <p:spPr bwMode="auto">
            <a:xfrm>
              <a:off x="1259211" y="227983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2" name="Oval 258"/>
            <p:cNvSpPr>
              <a:spLocks/>
            </p:cNvSpPr>
            <p:nvPr/>
          </p:nvSpPr>
          <p:spPr bwMode="auto">
            <a:xfrm>
              <a:off x="1115616" y="2166561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3" name="Oval 259"/>
            <p:cNvSpPr>
              <a:spLocks/>
            </p:cNvSpPr>
            <p:nvPr/>
          </p:nvSpPr>
          <p:spPr bwMode="auto">
            <a:xfrm>
              <a:off x="1259632" y="202254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4" name="Oval 260"/>
            <p:cNvSpPr>
              <a:spLocks/>
            </p:cNvSpPr>
            <p:nvPr/>
          </p:nvSpPr>
          <p:spPr bwMode="auto">
            <a:xfrm>
              <a:off x="1506555" y="22047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5" name="Oval 261"/>
            <p:cNvSpPr>
              <a:spLocks/>
            </p:cNvSpPr>
            <p:nvPr/>
          </p:nvSpPr>
          <p:spPr bwMode="auto">
            <a:xfrm>
              <a:off x="1567933" y="2342985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6" name="Oval 262"/>
            <p:cNvSpPr>
              <a:spLocks/>
            </p:cNvSpPr>
            <p:nvPr/>
          </p:nvSpPr>
          <p:spPr bwMode="auto">
            <a:xfrm>
              <a:off x="1445345" y="22709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7" name="Oval 263"/>
            <p:cNvSpPr>
              <a:spLocks/>
            </p:cNvSpPr>
            <p:nvPr/>
          </p:nvSpPr>
          <p:spPr bwMode="auto">
            <a:xfrm>
              <a:off x="1043608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8" name="Oval 264"/>
            <p:cNvSpPr>
              <a:spLocks/>
            </p:cNvSpPr>
            <p:nvPr/>
          </p:nvSpPr>
          <p:spPr bwMode="auto">
            <a:xfrm>
              <a:off x="1258121" y="22995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19" name="Oval 265"/>
            <p:cNvSpPr>
              <a:spLocks/>
            </p:cNvSpPr>
            <p:nvPr/>
          </p:nvSpPr>
          <p:spPr bwMode="auto">
            <a:xfrm>
              <a:off x="1412859" y="194451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0" name="Oval 266"/>
            <p:cNvSpPr>
              <a:spLocks/>
            </p:cNvSpPr>
            <p:nvPr/>
          </p:nvSpPr>
          <p:spPr bwMode="auto">
            <a:xfrm>
              <a:off x="1619672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1" name="Oval 267"/>
            <p:cNvSpPr>
              <a:spLocks/>
            </p:cNvSpPr>
            <p:nvPr/>
          </p:nvSpPr>
          <p:spPr bwMode="auto">
            <a:xfrm>
              <a:off x="1336378" y="230019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2" name="Oval 268"/>
            <p:cNvSpPr>
              <a:spLocks/>
            </p:cNvSpPr>
            <p:nvPr/>
          </p:nvSpPr>
          <p:spPr bwMode="auto">
            <a:xfrm>
              <a:off x="1444421" y="18914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3" name="Oval 269"/>
            <p:cNvSpPr>
              <a:spLocks/>
            </p:cNvSpPr>
            <p:nvPr/>
          </p:nvSpPr>
          <p:spPr bwMode="auto">
            <a:xfrm>
              <a:off x="1235182" y="22083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4" name="Oval 270"/>
            <p:cNvSpPr>
              <a:spLocks/>
            </p:cNvSpPr>
            <p:nvPr/>
          </p:nvSpPr>
          <p:spPr bwMode="auto">
            <a:xfrm>
              <a:off x="1107406" y="183253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5" name="Oval 271"/>
            <p:cNvSpPr>
              <a:spLocks/>
            </p:cNvSpPr>
            <p:nvPr/>
          </p:nvSpPr>
          <p:spPr bwMode="auto">
            <a:xfrm>
              <a:off x="1088377" y="181830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6" name="Oval 272"/>
            <p:cNvSpPr>
              <a:spLocks/>
            </p:cNvSpPr>
            <p:nvPr/>
          </p:nvSpPr>
          <p:spPr bwMode="auto">
            <a:xfrm>
              <a:off x="1096566" y="18178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7" name="Oval 273"/>
            <p:cNvSpPr>
              <a:spLocks/>
            </p:cNvSpPr>
            <p:nvPr/>
          </p:nvSpPr>
          <p:spPr bwMode="auto">
            <a:xfrm>
              <a:off x="1601471" y="220730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8" name="Oval 274"/>
            <p:cNvSpPr>
              <a:spLocks/>
            </p:cNvSpPr>
            <p:nvPr/>
          </p:nvSpPr>
          <p:spPr bwMode="auto">
            <a:xfrm>
              <a:off x="1558155" y="22262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29" name="Oval 275"/>
            <p:cNvSpPr>
              <a:spLocks/>
            </p:cNvSpPr>
            <p:nvPr/>
          </p:nvSpPr>
          <p:spPr bwMode="auto">
            <a:xfrm>
              <a:off x="1470323" y="197549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0" name="Oval 276"/>
            <p:cNvSpPr>
              <a:spLocks/>
            </p:cNvSpPr>
            <p:nvPr/>
          </p:nvSpPr>
          <p:spPr bwMode="auto">
            <a:xfrm>
              <a:off x="1259632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1" name="Oval 277"/>
            <p:cNvSpPr>
              <a:spLocks/>
            </p:cNvSpPr>
            <p:nvPr/>
          </p:nvSpPr>
          <p:spPr bwMode="auto">
            <a:xfrm>
              <a:off x="971600" y="2022545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2" name="Oval 278"/>
            <p:cNvSpPr>
              <a:spLocks/>
            </p:cNvSpPr>
            <p:nvPr/>
          </p:nvSpPr>
          <p:spPr bwMode="auto">
            <a:xfrm>
              <a:off x="1475656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3" name="Oval 279"/>
            <p:cNvSpPr>
              <a:spLocks/>
            </p:cNvSpPr>
            <p:nvPr/>
          </p:nvSpPr>
          <p:spPr bwMode="auto">
            <a:xfrm>
              <a:off x="1226493" y="224211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4" name="Oval 280"/>
            <p:cNvSpPr>
              <a:spLocks/>
            </p:cNvSpPr>
            <p:nvPr/>
          </p:nvSpPr>
          <p:spPr bwMode="auto">
            <a:xfrm>
              <a:off x="1259632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5" name="Oval 281"/>
            <p:cNvSpPr>
              <a:spLocks/>
            </p:cNvSpPr>
            <p:nvPr/>
          </p:nvSpPr>
          <p:spPr bwMode="auto">
            <a:xfrm>
              <a:off x="1226993" y="220370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6" name="Oval 282"/>
            <p:cNvSpPr>
              <a:spLocks/>
            </p:cNvSpPr>
            <p:nvPr/>
          </p:nvSpPr>
          <p:spPr bwMode="auto">
            <a:xfrm>
              <a:off x="1405451" y="189604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7" name="Oval 283"/>
            <p:cNvSpPr>
              <a:spLocks/>
            </p:cNvSpPr>
            <p:nvPr/>
          </p:nvSpPr>
          <p:spPr bwMode="auto">
            <a:xfrm>
              <a:off x="1475656" y="209455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8" name="Oval 284"/>
            <p:cNvSpPr>
              <a:spLocks/>
            </p:cNvSpPr>
            <p:nvPr/>
          </p:nvSpPr>
          <p:spPr bwMode="auto">
            <a:xfrm>
              <a:off x="1235182" y="22032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39" name="Oval 285"/>
            <p:cNvSpPr>
              <a:spLocks/>
            </p:cNvSpPr>
            <p:nvPr/>
          </p:nvSpPr>
          <p:spPr bwMode="auto">
            <a:xfrm>
              <a:off x="1529463" y="219896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0" name="Oval 286"/>
            <p:cNvSpPr>
              <a:spLocks/>
            </p:cNvSpPr>
            <p:nvPr/>
          </p:nvSpPr>
          <p:spPr bwMode="auto">
            <a:xfrm>
              <a:off x="1475656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1" name="Oval 287"/>
            <p:cNvSpPr>
              <a:spLocks/>
            </p:cNvSpPr>
            <p:nvPr/>
          </p:nvSpPr>
          <p:spPr bwMode="auto">
            <a:xfrm>
              <a:off x="1187624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2" name="Oval 288"/>
            <p:cNvSpPr>
              <a:spLocks/>
            </p:cNvSpPr>
            <p:nvPr/>
          </p:nvSpPr>
          <p:spPr bwMode="auto">
            <a:xfrm>
              <a:off x="1547664" y="195053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3" name="Oval 289"/>
            <p:cNvSpPr>
              <a:spLocks/>
            </p:cNvSpPr>
            <p:nvPr/>
          </p:nvSpPr>
          <p:spPr bwMode="auto">
            <a:xfrm>
              <a:off x="1119505" y="184818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4" name="Oval 290"/>
            <p:cNvSpPr>
              <a:spLocks/>
            </p:cNvSpPr>
            <p:nvPr/>
          </p:nvSpPr>
          <p:spPr bwMode="auto">
            <a:xfrm>
              <a:off x="1127694" y="1847759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5" name="Oval 291"/>
            <p:cNvSpPr>
              <a:spLocks/>
            </p:cNvSpPr>
            <p:nvPr/>
          </p:nvSpPr>
          <p:spPr bwMode="auto">
            <a:xfrm>
              <a:off x="1416575" y="224217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6" name="Oval 292"/>
            <p:cNvSpPr>
              <a:spLocks/>
            </p:cNvSpPr>
            <p:nvPr/>
          </p:nvSpPr>
          <p:spPr bwMode="auto">
            <a:xfrm>
              <a:off x="960625" y="196343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7" name="Oval 293"/>
            <p:cNvSpPr>
              <a:spLocks/>
            </p:cNvSpPr>
            <p:nvPr/>
          </p:nvSpPr>
          <p:spPr bwMode="auto">
            <a:xfrm>
              <a:off x="937821" y="19050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8" name="Oval 294"/>
            <p:cNvSpPr>
              <a:spLocks/>
            </p:cNvSpPr>
            <p:nvPr/>
          </p:nvSpPr>
          <p:spPr bwMode="auto">
            <a:xfrm>
              <a:off x="956489" y="180652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49" name="Oval 295"/>
            <p:cNvSpPr>
              <a:spLocks/>
            </p:cNvSpPr>
            <p:nvPr/>
          </p:nvSpPr>
          <p:spPr bwMode="auto">
            <a:xfrm>
              <a:off x="899592" y="18762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0" name="Oval 296"/>
            <p:cNvSpPr>
              <a:spLocks/>
            </p:cNvSpPr>
            <p:nvPr/>
          </p:nvSpPr>
          <p:spPr bwMode="auto">
            <a:xfrm>
              <a:off x="827584" y="185733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1" name="Oval 297"/>
            <p:cNvSpPr>
              <a:spLocks/>
            </p:cNvSpPr>
            <p:nvPr/>
          </p:nvSpPr>
          <p:spPr bwMode="auto">
            <a:xfrm>
              <a:off x="1002535" y="185857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2" name="Oval 298"/>
            <p:cNvSpPr>
              <a:spLocks/>
            </p:cNvSpPr>
            <p:nvPr/>
          </p:nvSpPr>
          <p:spPr bwMode="auto">
            <a:xfrm>
              <a:off x="1032633" y="2323473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3" name="Oval 299"/>
            <p:cNvSpPr>
              <a:spLocks/>
            </p:cNvSpPr>
            <p:nvPr/>
          </p:nvSpPr>
          <p:spPr bwMode="auto">
            <a:xfrm>
              <a:off x="1009829" y="226510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4" name="Oval 300"/>
            <p:cNvSpPr>
              <a:spLocks/>
            </p:cNvSpPr>
            <p:nvPr/>
          </p:nvSpPr>
          <p:spPr bwMode="auto">
            <a:xfrm>
              <a:off x="1028497" y="216656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5" name="Oval 301"/>
            <p:cNvSpPr>
              <a:spLocks/>
            </p:cNvSpPr>
            <p:nvPr/>
          </p:nvSpPr>
          <p:spPr bwMode="auto">
            <a:xfrm>
              <a:off x="971600" y="223630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6" name="Oval 302"/>
            <p:cNvSpPr>
              <a:spLocks/>
            </p:cNvSpPr>
            <p:nvPr/>
          </p:nvSpPr>
          <p:spPr bwMode="auto">
            <a:xfrm>
              <a:off x="899592" y="221737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7" name="Oval 303"/>
            <p:cNvSpPr>
              <a:spLocks/>
            </p:cNvSpPr>
            <p:nvPr/>
          </p:nvSpPr>
          <p:spPr bwMode="auto">
            <a:xfrm>
              <a:off x="1074543" y="221861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8" name="Oval 304"/>
            <p:cNvSpPr>
              <a:spLocks/>
            </p:cNvSpPr>
            <p:nvPr/>
          </p:nvSpPr>
          <p:spPr bwMode="auto">
            <a:xfrm>
              <a:off x="1297861" y="222416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59" name="Oval 305"/>
            <p:cNvSpPr>
              <a:spLocks/>
            </p:cNvSpPr>
            <p:nvPr/>
          </p:nvSpPr>
          <p:spPr bwMode="auto">
            <a:xfrm>
              <a:off x="1316529" y="2125623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0" name="Oval 306"/>
            <p:cNvSpPr>
              <a:spLocks/>
            </p:cNvSpPr>
            <p:nvPr/>
          </p:nvSpPr>
          <p:spPr bwMode="auto">
            <a:xfrm>
              <a:off x="1259632" y="219536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1" name="Oval 307"/>
            <p:cNvSpPr>
              <a:spLocks/>
            </p:cNvSpPr>
            <p:nvPr/>
          </p:nvSpPr>
          <p:spPr bwMode="auto">
            <a:xfrm>
              <a:off x="1187624" y="2176441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2" name="Oval 308"/>
            <p:cNvSpPr>
              <a:spLocks/>
            </p:cNvSpPr>
            <p:nvPr/>
          </p:nvSpPr>
          <p:spPr bwMode="auto">
            <a:xfrm>
              <a:off x="1363380" y="1977075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3" name="Oval 309"/>
            <p:cNvSpPr>
              <a:spLocks/>
            </p:cNvSpPr>
            <p:nvPr/>
          </p:nvSpPr>
          <p:spPr bwMode="auto">
            <a:xfrm>
              <a:off x="1382048" y="1878529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4" name="Oval 310"/>
            <p:cNvSpPr>
              <a:spLocks/>
            </p:cNvSpPr>
            <p:nvPr/>
          </p:nvSpPr>
          <p:spPr bwMode="auto">
            <a:xfrm>
              <a:off x="1325151" y="1948275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5" name="Oval 311"/>
            <p:cNvSpPr>
              <a:spLocks/>
            </p:cNvSpPr>
            <p:nvPr/>
          </p:nvSpPr>
          <p:spPr bwMode="auto">
            <a:xfrm>
              <a:off x="1253143" y="192934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6" name="Oval 312"/>
            <p:cNvSpPr>
              <a:spLocks/>
            </p:cNvSpPr>
            <p:nvPr/>
          </p:nvSpPr>
          <p:spPr bwMode="auto">
            <a:xfrm>
              <a:off x="1459565" y="275675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7" name="Oval 313"/>
            <p:cNvSpPr>
              <a:spLocks/>
            </p:cNvSpPr>
            <p:nvPr/>
          </p:nvSpPr>
          <p:spPr bwMode="auto">
            <a:xfrm>
              <a:off x="1238032" y="2629679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8" name="Oval 314"/>
            <p:cNvSpPr>
              <a:spLocks/>
            </p:cNvSpPr>
            <p:nvPr/>
          </p:nvSpPr>
          <p:spPr bwMode="auto">
            <a:xfrm>
              <a:off x="1137927" y="269484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69" name="Oval 315"/>
            <p:cNvSpPr>
              <a:spLocks/>
            </p:cNvSpPr>
            <p:nvPr/>
          </p:nvSpPr>
          <p:spPr bwMode="auto">
            <a:xfrm>
              <a:off x="1579404" y="19050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0" name="Oval 316"/>
            <p:cNvSpPr>
              <a:spLocks/>
            </p:cNvSpPr>
            <p:nvPr/>
          </p:nvSpPr>
          <p:spPr bwMode="auto">
            <a:xfrm>
              <a:off x="1598072" y="1806521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1" name="Oval 317"/>
            <p:cNvSpPr>
              <a:spLocks/>
            </p:cNvSpPr>
            <p:nvPr/>
          </p:nvSpPr>
          <p:spPr bwMode="auto">
            <a:xfrm>
              <a:off x="1541175" y="1876267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2" name="Oval 318"/>
            <p:cNvSpPr>
              <a:spLocks/>
            </p:cNvSpPr>
            <p:nvPr/>
          </p:nvSpPr>
          <p:spPr bwMode="auto">
            <a:xfrm>
              <a:off x="1469167" y="1857339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3" name="Oval 319"/>
            <p:cNvSpPr>
              <a:spLocks/>
            </p:cNvSpPr>
            <p:nvPr/>
          </p:nvSpPr>
          <p:spPr bwMode="auto">
            <a:xfrm>
              <a:off x="1022008" y="271705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4" name="Oval 320"/>
            <p:cNvSpPr>
              <a:spLocks/>
            </p:cNvSpPr>
            <p:nvPr/>
          </p:nvSpPr>
          <p:spPr bwMode="auto">
            <a:xfrm>
              <a:off x="893103" y="276787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6075" name="Group 431"/>
          <p:cNvGrpSpPr>
            <a:grpSpLocks/>
          </p:cNvGrpSpPr>
          <p:nvPr/>
        </p:nvGrpSpPr>
        <p:grpSpPr bwMode="auto">
          <a:xfrm>
            <a:off x="2003425" y="2727325"/>
            <a:ext cx="584200" cy="889000"/>
            <a:chOff x="899592" y="2777280"/>
            <a:chExt cx="583975" cy="889344"/>
          </a:xfrm>
        </p:grpSpPr>
        <p:sp>
          <p:nvSpPr>
            <p:cNvPr id="246076" name="Oval 322"/>
            <p:cNvSpPr>
              <a:spLocks/>
            </p:cNvSpPr>
            <p:nvPr/>
          </p:nvSpPr>
          <p:spPr bwMode="auto">
            <a:xfrm>
              <a:off x="987786" y="293980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7" name="Oval 323"/>
            <p:cNvSpPr>
              <a:spLocks/>
            </p:cNvSpPr>
            <p:nvPr/>
          </p:nvSpPr>
          <p:spPr bwMode="auto">
            <a:xfrm>
              <a:off x="1047216" y="299809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8" name="Oval 324"/>
            <p:cNvSpPr>
              <a:spLocks/>
            </p:cNvSpPr>
            <p:nvPr/>
          </p:nvSpPr>
          <p:spPr bwMode="auto">
            <a:xfrm>
              <a:off x="1076016" y="294501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79" name="Oval 325"/>
            <p:cNvSpPr>
              <a:spLocks/>
            </p:cNvSpPr>
            <p:nvPr/>
          </p:nvSpPr>
          <p:spPr bwMode="auto">
            <a:xfrm>
              <a:off x="899592" y="314096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0" name="Oval 326"/>
            <p:cNvSpPr>
              <a:spLocks/>
            </p:cNvSpPr>
            <p:nvPr/>
          </p:nvSpPr>
          <p:spPr bwMode="auto">
            <a:xfrm>
              <a:off x="980766" y="28985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1" name="Oval 327"/>
            <p:cNvSpPr>
              <a:spLocks/>
            </p:cNvSpPr>
            <p:nvPr/>
          </p:nvSpPr>
          <p:spPr bwMode="auto">
            <a:xfrm>
              <a:off x="1016136" y="293040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2" name="Oval 328"/>
            <p:cNvSpPr>
              <a:spLocks/>
            </p:cNvSpPr>
            <p:nvPr/>
          </p:nvSpPr>
          <p:spPr bwMode="auto">
            <a:xfrm>
              <a:off x="975063" y="299568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3" name="Oval 329"/>
            <p:cNvSpPr>
              <a:spLocks/>
            </p:cNvSpPr>
            <p:nvPr/>
          </p:nvSpPr>
          <p:spPr bwMode="auto">
            <a:xfrm>
              <a:off x="1047071" y="296688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4" name="Oval 330"/>
            <p:cNvSpPr>
              <a:spLocks/>
            </p:cNvSpPr>
            <p:nvPr/>
          </p:nvSpPr>
          <p:spPr bwMode="auto">
            <a:xfrm>
              <a:off x="983527" y="336458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5" name="Oval 331"/>
            <p:cNvSpPr>
              <a:spLocks/>
            </p:cNvSpPr>
            <p:nvPr/>
          </p:nvSpPr>
          <p:spPr bwMode="auto">
            <a:xfrm>
              <a:off x="1124321" y="32561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6" name="Oval 332"/>
            <p:cNvSpPr>
              <a:spLocks/>
            </p:cNvSpPr>
            <p:nvPr/>
          </p:nvSpPr>
          <p:spPr bwMode="auto">
            <a:xfrm>
              <a:off x="1070313" y="296564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7" name="Oval 333"/>
            <p:cNvSpPr>
              <a:spLocks/>
            </p:cNvSpPr>
            <p:nvPr/>
          </p:nvSpPr>
          <p:spPr bwMode="auto">
            <a:xfrm>
              <a:off x="1075976" y="3375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8" name="Oval 334"/>
            <p:cNvSpPr>
              <a:spLocks/>
            </p:cNvSpPr>
            <p:nvPr/>
          </p:nvSpPr>
          <p:spPr bwMode="auto">
            <a:xfrm>
              <a:off x="1140690" y="342208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89" name="Oval 335"/>
            <p:cNvSpPr>
              <a:spLocks/>
            </p:cNvSpPr>
            <p:nvPr/>
          </p:nvSpPr>
          <p:spPr bwMode="auto">
            <a:xfrm>
              <a:off x="1263200" y="34290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0" name="Oval 336"/>
            <p:cNvSpPr>
              <a:spLocks/>
            </p:cNvSpPr>
            <p:nvPr/>
          </p:nvSpPr>
          <p:spPr bwMode="auto">
            <a:xfrm>
              <a:off x="1219992" y="337592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1" name="Oval 337"/>
            <p:cNvSpPr>
              <a:spLocks/>
            </p:cNvSpPr>
            <p:nvPr/>
          </p:nvSpPr>
          <p:spPr bwMode="auto">
            <a:xfrm>
              <a:off x="1047176" y="342900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2" name="Oval 338"/>
            <p:cNvSpPr>
              <a:spLocks/>
            </p:cNvSpPr>
            <p:nvPr/>
          </p:nvSpPr>
          <p:spPr bwMode="auto">
            <a:xfrm>
              <a:off x="1047071" y="300387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3" name="Oval 339"/>
            <p:cNvSpPr>
              <a:spLocks/>
            </p:cNvSpPr>
            <p:nvPr/>
          </p:nvSpPr>
          <p:spPr bwMode="auto">
            <a:xfrm>
              <a:off x="1147984" y="33569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4" name="Oval 340"/>
            <p:cNvSpPr>
              <a:spLocks/>
            </p:cNvSpPr>
            <p:nvPr/>
          </p:nvSpPr>
          <p:spPr bwMode="auto">
            <a:xfrm>
              <a:off x="1302840" y="339385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5" name="Oval 341"/>
            <p:cNvSpPr>
              <a:spLocks/>
            </p:cNvSpPr>
            <p:nvPr/>
          </p:nvSpPr>
          <p:spPr bwMode="auto">
            <a:xfrm>
              <a:off x="1043608" y="35730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6" name="Oval 342"/>
            <p:cNvSpPr>
              <a:spLocks/>
            </p:cNvSpPr>
            <p:nvPr/>
          </p:nvSpPr>
          <p:spPr bwMode="auto">
            <a:xfrm>
              <a:off x="1125045" y="355408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7" name="Oval 343"/>
            <p:cNvSpPr>
              <a:spLocks/>
            </p:cNvSpPr>
            <p:nvPr/>
          </p:nvSpPr>
          <p:spPr bwMode="auto">
            <a:xfrm>
              <a:off x="1096245" y="36018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8" name="Oval 344"/>
            <p:cNvSpPr>
              <a:spLocks/>
            </p:cNvSpPr>
            <p:nvPr/>
          </p:nvSpPr>
          <p:spPr bwMode="auto">
            <a:xfrm>
              <a:off x="1197053" y="35730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099" name="Oval 345"/>
            <p:cNvSpPr>
              <a:spLocks/>
            </p:cNvSpPr>
            <p:nvPr/>
          </p:nvSpPr>
          <p:spPr bwMode="auto">
            <a:xfrm>
              <a:off x="1277766" y="361000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0" name="Oval 346"/>
            <p:cNvSpPr>
              <a:spLocks/>
            </p:cNvSpPr>
            <p:nvPr/>
          </p:nvSpPr>
          <p:spPr bwMode="auto">
            <a:xfrm>
              <a:off x="1269061" y="35442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1" name="Oval 347"/>
            <p:cNvSpPr>
              <a:spLocks/>
            </p:cNvSpPr>
            <p:nvPr/>
          </p:nvSpPr>
          <p:spPr bwMode="auto">
            <a:xfrm>
              <a:off x="1245819" y="358243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2" name="Oval 348"/>
            <p:cNvSpPr>
              <a:spLocks/>
            </p:cNvSpPr>
            <p:nvPr/>
          </p:nvSpPr>
          <p:spPr bwMode="auto">
            <a:xfrm>
              <a:off x="1364048" y="281333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3" name="Oval 349"/>
            <p:cNvSpPr>
              <a:spLocks/>
            </p:cNvSpPr>
            <p:nvPr/>
          </p:nvSpPr>
          <p:spPr bwMode="auto">
            <a:xfrm>
              <a:off x="1339931" y="2812139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4" name="Oval 350"/>
            <p:cNvSpPr>
              <a:spLocks/>
            </p:cNvSpPr>
            <p:nvPr/>
          </p:nvSpPr>
          <p:spPr bwMode="auto">
            <a:xfrm>
              <a:off x="1297137" y="27772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5" name="Oval 351"/>
            <p:cNvSpPr>
              <a:spLocks/>
            </p:cNvSpPr>
            <p:nvPr/>
          </p:nvSpPr>
          <p:spPr bwMode="auto">
            <a:xfrm>
              <a:off x="1370548" y="30482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6" name="Oval 352"/>
            <p:cNvSpPr>
              <a:spLocks/>
            </p:cNvSpPr>
            <p:nvPr/>
          </p:nvSpPr>
          <p:spPr bwMode="auto">
            <a:xfrm>
              <a:off x="1259632" y="2996952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7" name="Oval 353"/>
            <p:cNvSpPr>
              <a:spLocks/>
            </p:cNvSpPr>
            <p:nvPr/>
          </p:nvSpPr>
          <p:spPr bwMode="auto">
            <a:xfrm>
              <a:off x="1281060" y="278477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8" name="Oval 354"/>
            <p:cNvSpPr>
              <a:spLocks/>
            </p:cNvSpPr>
            <p:nvPr/>
          </p:nvSpPr>
          <p:spPr bwMode="auto">
            <a:xfrm>
              <a:off x="1418056" y="3212976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09" name="Oval 355"/>
            <p:cNvSpPr>
              <a:spLocks/>
            </p:cNvSpPr>
            <p:nvPr/>
          </p:nvSpPr>
          <p:spPr bwMode="auto">
            <a:xfrm>
              <a:off x="1297137" y="279292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0" name="Oval 356"/>
            <p:cNvSpPr>
              <a:spLocks/>
            </p:cNvSpPr>
            <p:nvPr/>
          </p:nvSpPr>
          <p:spPr bwMode="auto">
            <a:xfrm>
              <a:off x="1259632" y="3284984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1" name="Oval 357"/>
            <p:cNvSpPr>
              <a:spLocks/>
            </p:cNvSpPr>
            <p:nvPr/>
          </p:nvSpPr>
          <p:spPr bwMode="auto">
            <a:xfrm>
              <a:off x="1331640" y="323360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2" name="Oval 358"/>
            <p:cNvSpPr>
              <a:spLocks/>
            </p:cNvSpPr>
            <p:nvPr/>
          </p:nvSpPr>
          <p:spPr bwMode="auto">
            <a:xfrm>
              <a:off x="1417911" y="321875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3" name="Oval 359"/>
            <p:cNvSpPr>
              <a:spLocks/>
            </p:cNvSpPr>
            <p:nvPr/>
          </p:nvSpPr>
          <p:spPr bwMode="auto">
            <a:xfrm>
              <a:off x="1020511" y="281085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4" name="Oval 360"/>
            <p:cNvSpPr>
              <a:spLocks/>
            </p:cNvSpPr>
            <p:nvPr/>
          </p:nvSpPr>
          <p:spPr bwMode="auto">
            <a:xfrm>
              <a:off x="1014808" y="283148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5" name="Oval 361"/>
            <p:cNvSpPr>
              <a:spLocks/>
            </p:cNvSpPr>
            <p:nvPr/>
          </p:nvSpPr>
          <p:spPr bwMode="auto">
            <a:xfrm>
              <a:off x="1067182" y="292608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6" name="Oval 362"/>
            <p:cNvSpPr>
              <a:spLocks/>
            </p:cNvSpPr>
            <p:nvPr/>
          </p:nvSpPr>
          <p:spPr bwMode="auto">
            <a:xfrm>
              <a:off x="1148024" y="3068960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7" name="Oval 363"/>
            <p:cNvSpPr>
              <a:spLocks/>
            </p:cNvSpPr>
            <p:nvPr/>
          </p:nvSpPr>
          <p:spPr bwMode="auto">
            <a:xfrm>
              <a:off x="1082985" y="2780928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8" name="Oval 364"/>
            <p:cNvSpPr>
              <a:spLocks/>
            </p:cNvSpPr>
            <p:nvPr/>
          </p:nvSpPr>
          <p:spPr bwMode="auto">
            <a:xfrm>
              <a:off x="1158824" y="298708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19" name="Oval 365"/>
            <p:cNvSpPr>
              <a:spLocks/>
            </p:cNvSpPr>
            <p:nvPr/>
          </p:nvSpPr>
          <p:spPr bwMode="auto">
            <a:xfrm>
              <a:off x="1259632" y="3140968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0" name="Oval 366"/>
            <p:cNvSpPr>
              <a:spLocks/>
            </p:cNvSpPr>
            <p:nvPr/>
          </p:nvSpPr>
          <p:spPr bwMode="auto">
            <a:xfrm>
              <a:off x="1115616" y="364502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1" name="Oval 367"/>
            <p:cNvSpPr>
              <a:spLocks/>
            </p:cNvSpPr>
            <p:nvPr/>
          </p:nvSpPr>
          <p:spPr bwMode="auto">
            <a:xfrm>
              <a:off x="1063859" y="35887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2" name="Oval 368"/>
            <p:cNvSpPr>
              <a:spLocks/>
            </p:cNvSpPr>
            <p:nvPr/>
          </p:nvSpPr>
          <p:spPr bwMode="auto">
            <a:xfrm>
              <a:off x="1272152" y="360679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3" name="Oval 369"/>
            <p:cNvSpPr>
              <a:spLocks/>
            </p:cNvSpPr>
            <p:nvPr/>
          </p:nvSpPr>
          <p:spPr bwMode="auto">
            <a:xfrm>
              <a:off x="1225727" y="355404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4" name="Oval 370"/>
            <p:cNvSpPr>
              <a:spLocks/>
            </p:cNvSpPr>
            <p:nvPr/>
          </p:nvSpPr>
          <p:spPr bwMode="auto">
            <a:xfrm>
              <a:off x="1202485" y="359226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5" name="Oval 371"/>
            <p:cNvSpPr>
              <a:spLocks/>
            </p:cNvSpPr>
            <p:nvPr/>
          </p:nvSpPr>
          <p:spPr bwMode="auto">
            <a:xfrm>
              <a:off x="1115616" y="353952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6" name="Oval 372"/>
            <p:cNvSpPr>
              <a:spLocks/>
            </p:cNvSpPr>
            <p:nvPr/>
          </p:nvSpPr>
          <p:spPr bwMode="auto">
            <a:xfrm>
              <a:off x="1231515" y="35661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7" name="Oval 373"/>
            <p:cNvSpPr>
              <a:spLocks/>
            </p:cNvSpPr>
            <p:nvPr/>
          </p:nvSpPr>
          <p:spPr bwMode="auto">
            <a:xfrm>
              <a:off x="1167655" y="342277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8" name="Oval 374"/>
            <p:cNvSpPr>
              <a:spLocks/>
            </p:cNvSpPr>
            <p:nvPr/>
          </p:nvSpPr>
          <p:spPr bwMode="auto">
            <a:xfrm>
              <a:off x="1158950" y="335699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29" name="Oval 375"/>
            <p:cNvSpPr>
              <a:spLocks/>
            </p:cNvSpPr>
            <p:nvPr/>
          </p:nvSpPr>
          <p:spPr bwMode="auto">
            <a:xfrm>
              <a:off x="1135708" y="339521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0" name="Oval 376"/>
            <p:cNvSpPr>
              <a:spLocks/>
            </p:cNvSpPr>
            <p:nvPr/>
          </p:nvSpPr>
          <p:spPr bwMode="auto">
            <a:xfrm>
              <a:off x="1162041" y="3419573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1" name="Oval 377"/>
            <p:cNvSpPr>
              <a:spLocks/>
            </p:cNvSpPr>
            <p:nvPr/>
          </p:nvSpPr>
          <p:spPr bwMode="auto">
            <a:xfrm>
              <a:off x="1115616" y="336681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2" name="Oval 378"/>
            <p:cNvSpPr>
              <a:spLocks/>
            </p:cNvSpPr>
            <p:nvPr/>
          </p:nvSpPr>
          <p:spPr bwMode="auto">
            <a:xfrm>
              <a:off x="1121404" y="337893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3" name="Oval 379"/>
            <p:cNvSpPr>
              <a:spLocks/>
            </p:cNvSpPr>
            <p:nvPr/>
          </p:nvSpPr>
          <p:spPr bwMode="auto">
            <a:xfrm>
              <a:off x="1293090" y="3359501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4" name="Oval 380"/>
            <p:cNvSpPr>
              <a:spLocks/>
            </p:cNvSpPr>
            <p:nvPr/>
          </p:nvSpPr>
          <p:spPr bwMode="auto">
            <a:xfrm>
              <a:off x="1320055" y="3360195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5" name="Oval 381"/>
            <p:cNvSpPr>
              <a:spLocks/>
            </p:cNvSpPr>
            <p:nvPr/>
          </p:nvSpPr>
          <p:spPr bwMode="auto">
            <a:xfrm>
              <a:off x="1283811" y="337962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6" name="Oval 382"/>
            <p:cNvSpPr>
              <a:spLocks/>
            </p:cNvSpPr>
            <p:nvPr/>
          </p:nvSpPr>
          <p:spPr bwMode="auto">
            <a:xfrm>
              <a:off x="1331640" y="32129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7" name="Oval 383"/>
            <p:cNvSpPr>
              <a:spLocks/>
            </p:cNvSpPr>
            <p:nvPr/>
          </p:nvSpPr>
          <p:spPr bwMode="auto">
            <a:xfrm>
              <a:off x="976839" y="2917094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8" name="Oval 384"/>
            <p:cNvSpPr>
              <a:spLocks/>
            </p:cNvSpPr>
            <p:nvPr/>
          </p:nvSpPr>
          <p:spPr bwMode="auto">
            <a:xfrm>
              <a:off x="1078151" y="278207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39" name="Oval 385"/>
            <p:cNvSpPr>
              <a:spLocks/>
            </p:cNvSpPr>
            <p:nvPr/>
          </p:nvSpPr>
          <p:spPr bwMode="auto">
            <a:xfrm>
              <a:off x="1043608" y="2966691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0" name="Oval 386"/>
            <p:cNvSpPr>
              <a:spLocks/>
            </p:cNvSpPr>
            <p:nvPr/>
          </p:nvSpPr>
          <p:spPr bwMode="auto">
            <a:xfrm>
              <a:off x="1074543" y="300317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1" name="Oval 387"/>
            <p:cNvSpPr>
              <a:spLocks/>
            </p:cNvSpPr>
            <p:nvPr/>
          </p:nvSpPr>
          <p:spPr bwMode="auto">
            <a:xfrm>
              <a:off x="1078006" y="27878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2" name="Oval 388"/>
            <p:cNvSpPr>
              <a:spLocks/>
            </p:cNvSpPr>
            <p:nvPr/>
          </p:nvSpPr>
          <p:spPr bwMode="auto">
            <a:xfrm>
              <a:off x="1353420" y="3049460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3" name="Oval 389"/>
            <p:cNvSpPr>
              <a:spLocks/>
            </p:cNvSpPr>
            <p:nvPr/>
          </p:nvSpPr>
          <p:spPr bwMode="auto">
            <a:xfrm>
              <a:off x="1331698" y="2939173"/>
              <a:ext cx="39600" cy="39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4" name="Oval 390"/>
            <p:cNvSpPr>
              <a:spLocks/>
            </p:cNvSpPr>
            <p:nvPr/>
          </p:nvSpPr>
          <p:spPr bwMode="auto">
            <a:xfrm>
              <a:off x="1343670" y="3015107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5" name="Oval 391"/>
            <p:cNvSpPr>
              <a:spLocks/>
            </p:cNvSpPr>
            <p:nvPr/>
          </p:nvSpPr>
          <p:spPr bwMode="auto">
            <a:xfrm>
              <a:off x="1370635" y="3015801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6" name="Oval 392"/>
            <p:cNvSpPr>
              <a:spLocks/>
            </p:cNvSpPr>
            <p:nvPr/>
          </p:nvSpPr>
          <p:spPr bwMode="auto">
            <a:xfrm>
              <a:off x="1430353" y="296599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7" name="Oval 393"/>
            <p:cNvSpPr>
              <a:spLocks/>
            </p:cNvSpPr>
            <p:nvPr/>
          </p:nvSpPr>
          <p:spPr bwMode="auto">
            <a:xfrm>
              <a:off x="1331640" y="3087936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8" name="Oval 394"/>
            <p:cNvSpPr>
              <a:spLocks/>
            </p:cNvSpPr>
            <p:nvPr/>
          </p:nvSpPr>
          <p:spPr bwMode="auto">
            <a:xfrm>
              <a:off x="1360314" y="306896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49" name="Oval 395"/>
            <p:cNvSpPr>
              <a:spLocks/>
            </p:cNvSpPr>
            <p:nvPr/>
          </p:nvSpPr>
          <p:spPr bwMode="auto">
            <a:xfrm>
              <a:off x="1366102" y="308108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0" name="Oval 396"/>
            <p:cNvSpPr>
              <a:spLocks/>
            </p:cNvSpPr>
            <p:nvPr/>
          </p:nvSpPr>
          <p:spPr bwMode="auto">
            <a:xfrm>
              <a:off x="1157319" y="327423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1" name="Oval 397"/>
            <p:cNvSpPr>
              <a:spLocks/>
            </p:cNvSpPr>
            <p:nvPr/>
          </p:nvSpPr>
          <p:spPr bwMode="auto">
            <a:xfrm>
              <a:off x="1128519" y="33219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2" name="Oval 398"/>
            <p:cNvSpPr>
              <a:spLocks/>
            </p:cNvSpPr>
            <p:nvPr/>
          </p:nvSpPr>
          <p:spPr bwMode="auto">
            <a:xfrm>
              <a:off x="1229327" y="32931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3" name="Oval 399"/>
            <p:cNvSpPr>
              <a:spLocks/>
            </p:cNvSpPr>
            <p:nvPr/>
          </p:nvSpPr>
          <p:spPr bwMode="auto">
            <a:xfrm>
              <a:off x="1310040" y="3330144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4" name="Oval 400"/>
            <p:cNvSpPr>
              <a:spLocks/>
            </p:cNvSpPr>
            <p:nvPr/>
          </p:nvSpPr>
          <p:spPr bwMode="auto">
            <a:xfrm>
              <a:off x="1301335" y="3264360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5" name="Oval 401"/>
            <p:cNvSpPr>
              <a:spLocks/>
            </p:cNvSpPr>
            <p:nvPr/>
          </p:nvSpPr>
          <p:spPr bwMode="auto">
            <a:xfrm>
              <a:off x="1278093" y="330258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6" name="Oval 402"/>
            <p:cNvSpPr>
              <a:spLocks/>
            </p:cNvSpPr>
            <p:nvPr/>
          </p:nvSpPr>
          <p:spPr bwMode="auto">
            <a:xfrm>
              <a:off x="1173852" y="3400766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7" name="Oval 403"/>
            <p:cNvSpPr>
              <a:spLocks/>
            </p:cNvSpPr>
            <p:nvPr/>
          </p:nvSpPr>
          <p:spPr bwMode="auto">
            <a:xfrm>
              <a:off x="1119090" y="324543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8" name="Oval 404"/>
            <p:cNvSpPr>
              <a:spLocks/>
            </p:cNvSpPr>
            <p:nvPr/>
          </p:nvSpPr>
          <p:spPr bwMode="auto">
            <a:xfrm>
              <a:off x="1243140" y="3414600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59" name="Oval 405"/>
            <p:cNvSpPr>
              <a:spLocks/>
            </p:cNvSpPr>
            <p:nvPr/>
          </p:nvSpPr>
          <p:spPr bwMode="auto">
            <a:xfrm>
              <a:off x="1143695" y="3172786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0" name="Oval 406"/>
            <p:cNvSpPr>
              <a:spLocks/>
            </p:cNvSpPr>
            <p:nvPr/>
          </p:nvSpPr>
          <p:spPr bwMode="auto">
            <a:xfrm>
              <a:off x="1469167" y="29537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1" name="Oval 407"/>
            <p:cNvSpPr>
              <a:spLocks/>
            </p:cNvSpPr>
            <p:nvPr/>
          </p:nvSpPr>
          <p:spPr bwMode="auto">
            <a:xfrm>
              <a:off x="1397159" y="2934824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2" name="Oval 408"/>
            <p:cNvSpPr>
              <a:spLocks/>
            </p:cNvSpPr>
            <p:nvPr/>
          </p:nvSpPr>
          <p:spPr bwMode="auto">
            <a:xfrm>
              <a:off x="1219364" y="29825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3" name="Oval 409"/>
            <p:cNvSpPr>
              <a:spLocks/>
            </p:cNvSpPr>
            <p:nvPr/>
          </p:nvSpPr>
          <p:spPr bwMode="auto">
            <a:xfrm>
              <a:off x="1181135" y="295375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4" name="Oval 410"/>
            <p:cNvSpPr>
              <a:spLocks/>
            </p:cNvSpPr>
            <p:nvPr/>
          </p:nvSpPr>
          <p:spPr bwMode="auto">
            <a:xfrm>
              <a:off x="1003340" y="281560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5" name="Oval 411"/>
            <p:cNvSpPr>
              <a:spLocks/>
            </p:cNvSpPr>
            <p:nvPr/>
          </p:nvSpPr>
          <p:spPr bwMode="auto">
            <a:xfrm>
              <a:off x="965111" y="278680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6" name="Oval 412"/>
            <p:cNvSpPr>
              <a:spLocks/>
            </p:cNvSpPr>
            <p:nvPr/>
          </p:nvSpPr>
          <p:spPr bwMode="auto">
            <a:xfrm>
              <a:off x="1009073" y="3150792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7" name="Oval 413"/>
            <p:cNvSpPr>
              <a:spLocks/>
            </p:cNvSpPr>
            <p:nvPr/>
          </p:nvSpPr>
          <p:spPr bwMode="auto">
            <a:xfrm>
              <a:off x="1048713" y="3115646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8" name="Oval 414"/>
            <p:cNvSpPr>
              <a:spLocks/>
            </p:cNvSpPr>
            <p:nvPr/>
          </p:nvSpPr>
          <p:spPr bwMode="auto">
            <a:xfrm>
              <a:off x="1023639" y="333179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69" name="Oval 415"/>
            <p:cNvSpPr>
              <a:spLocks/>
            </p:cNvSpPr>
            <p:nvPr/>
          </p:nvSpPr>
          <p:spPr bwMode="auto">
            <a:xfrm>
              <a:off x="1014934" y="3266008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0" name="Oval 416"/>
            <p:cNvSpPr>
              <a:spLocks/>
            </p:cNvSpPr>
            <p:nvPr/>
          </p:nvSpPr>
          <p:spPr bwMode="auto">
            <a:xfrm>
              <a:off x="991692" y="3304230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1" name="Oval 417"/>
            <p:cNvSpPr>
              <a:spLocks/>
            </p:cNvSpPr>
            <p:nvPr/>
          </p:nvSpPr>
          <p:spPr bwMode="auto">
            <a:xfrm>
              <a:off x="1018025" y="3328589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2" name="Oval 418"/>
            <p:cNvSpPr>
              <a:spLocks/>
            </p:cNvSpPr>
            <p:nvPr/>
          </p:nvSpPr>
          <p:spPr bwMode="auto">
            <a:xfrm>
              <a:off x="971600" y="327583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3" name="Oval 419"/>
            <p:cNvSpPr>
              <a:spLocks/>
            </p:cNvSpPr>
            <p:nvPr/>
          </p:nvSpPr>
          <p:spPr bwMode="auto">
            <a:xfrm>
              <a:off x="977388" y="3287952"/>
              <a:ext cx="21600" cy="216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4" name="Oval 420"/>
            <p:cNvSpPr>
              <a:spLocks/>
            </p:cNvSpPr>
            <p:nvPr/>
          </p:nvSpPr>
          <p:spPr bwMode="auto">
            <a:xfrm>
              <a:off x="1038963" y="3081293"/>
              <a:ext cx="28800" cy="288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5" name="Oval 421"/>
            <p:cNvSpPr>
              <a:spLocks/>
            </p:cNvSpPr>
            <p:nvPr/>
          </p:nvSpPr>
          <p:spPr bwMode="auto">
            <a:xfrm>
              <a:off x="1065928" y="3081987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6" name="Oval 422"/>
            <p:cNvSpPr>
              <a:spLocks/>
            </p:cNvSpPr>
            <p:nvPr/>
          </p:nvSpPr>
          <p:spPr bwMode="auto">
            <a:xfrm>
              <a:off x="1029684" y="3101414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246177" name="Oval 423"/>
            <p:cNvSpPr>
              <a:spLocks/>
            </p:cNvSpPr>
            <p:nvPr/>
          </p:nvSpPr>
          <p:spPr bwMode="auto">
            <a:xfrm>
              <a:off x="989013" y="3136392"/>
              <a:ext cx="14400" cy="144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246178" name="Group 807"/>
          <p:cNvGrpSpPr>
            <a:grpSpLocks/>
          </p:cNvGrpSpPr>
          <p:nvPr/>
        </p:nvGrpSpPr>
        <p:grpSpPr bwMode="auto">
          <a:xfrm>
            <a:off x="1916113" y="1728788"/>
            <a:ext cx="847725" cy="3241675"/>
            <a:chOff x="1924125" y="1925216"/>
            <a:chExt cx="847675" cy="3242240"/>
          </a:xfrm>
        </p:grpSpPr>
        <p:grpSp>
          <p:nvGrpSpPr>
            <p:cNvPr id="246179" name="Group 476"/>
            <p:cNvGrpSpPr>
              <a:grpSpLocks/>
            </p:cNvGrpSpPr>
            <p:nvPr/>
          </p:nvGrpSpPr>
          <p:grpSpPr bwMode="auto">
            <a:xfrm>
              <a:off x="2212463" y="4517504"/>
              <a:ext cx="156906" cy="649952"/>
              <a:chOff x="4487102" y="4365104"/>
              <a:chExt cx="156906" cy="649952"/>
            </a:xfrm>
          </p:grpSpPr>
          <p:sp>
            <p:nvSpPr>
              <p:cNvPr id="246180" name="Rectangle 782"/>
              <p:cNvSpPr>
                <a:spLocks noChangeArrowheads="1"/>
              </p:cNvSpPr>
              <p:nvPr/>
            </p:nvSpPr>
            <p:spPr bwMode="auto">
              <a:xfrm>
                <a:off x="4537466" y="4365104"/>
                <a:ext cx="45318" cy="64995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1" name="Oval 783"/>
              <p:cNvSpPr>
                <a:spLocks/>
              </p:cNvSpPr>
              <p:nvPr/>
            </p:nvSpPr>
            <p:spPr bwMode="auto">
              <a:xfrm>
                <a:off x="4612574" y="445354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2" name="Oval 784"/>
              <p:cNvSpPr>
                <a:spLocks/>
              </p:cNvSpPr>
              <p:nvPr/>
            </p:nvSpPr>
            <p:spPr bwMode="auto">
              <a:xfrm>
                <a:off x="4556760" y="47091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3" name="Oval 785"/>
              <p:cNvSpPr>
                <a:spLocks/>
              </p:cNvSpPr>
              <p:nvPr/>
            </p:nvSpPr>
            <p:spPr bwMode="auto">
              <a:xfrm>
                <a:off x="4535335" y="46182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4" name="Oval 786"/>
              <p:cNvSpPr>
                <a:spLocks/>
              </p:cNvSpPr>
              <p:nvPr/>
            </p:nvSpPr>
            <p:spPr bwMode="auto">
              <a:xfrm>
                <a:off x="4558444" y="441014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5" name="Oval 787"/>
              <p:cNvSpPr>
                <a:spLocks/>
              </p:cNvSpPr>
              <p:nvPr/>
            </p:nvSpPr>
            <p:spPr bwMode="auto">
              <a:xfrm>
                <a:off x="4546761" y="484219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6" name="Oval 788"/>
              <p:cNvSpPr>
                <a:spLocks/>
              </p:cNvSpPr>
              <p:nvPr/>
            </p:nvSpPr>
            <p:spPr bwMode="auto">
              <a:xfrm>
                <a:off x="4543200" y="450912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7" name="Oval 789"/>
              <p:cNvSpPr>
                <a:spLocks/>
              </p:cNvSpPr>
              <p:nvPr/>
            </p:nvSpPr>
            <p:spPr bwMode="auto">
              <a:xfrm>
                <a:off x="4595479" y="468699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8" name="Oval 790"/>
              <p:cNvSpPr>
                <a:spLocks/>
              </p:cNvSpPr>
              <p:nvPr/>
            </p:nvSpPr>
            <p:spPr bwMode="auto">
              <a:xfrm>
                <a:off x="4487102" y="441978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89" name="Oval 791"/>
              <p:cNvSpPr>
                <a:spLocks/>
              </p:cNvSpPr>
              <p:nvPr/>
            </p:nvSpPr>
            <p:spPr bwMode="auto">
              <a:xfrm>
                <a:off x="4499992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0" name="Oval 792"/>
              <p:cNvSpPr>
                <a:spLocks/>
              </p:cNvSpPr>
              <p:nvPr/>
            </p:nvSpPr>
            <p:spPr bwMode="auto">
              <a:xfrm>
                <a:off x="4629608" y="485476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1" name="Oval 793"/>
              <p:cNvSpPr>
                <a:spLocks/>
              </p:cNvSpPr>
              <p:nvPr/>
            </p:nvSpPr>
            <p:spPr bwMode="auto">
              <a:xfrm>
                <a:off x="4606804" y="47963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2" name="Oval 794"/>
              <p:cNvSpPr>
                <a:spLocks/>
              </p:cNvSpPr>
              <p:nvPr/>
            </p:nvSpPr>
            <p:spPr bwMode="auto">
              <a:xfrm>
                <a:off x="4568575" y="476759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3" name="Oval 795"/>
              <p:cNvSpPr>
                <a:spLocks/>
              </p:cNvSpPr>
              <p:nvPr/>
            </p:nvSpPr>
            <p:spPr bwMode="auto">
              <a:xfrm>
                <a:off x="4496567" y="47486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4" name="Oval 796"/>
              <p:cNvSpPr>
                <a:spLocks/>
              </p:cNvSpPr>
              <p:nvPr/>
            </p:nvSpPr>
            <p:spPr bwMode="auto">
              <a:xfrm>
                <a:off x="4557600" y="45811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5" name="Oval 797"/>
              <p:cNvSpPr>
                <a:spLocks/>
              </p:cNvSpPr>
              <p:nvPr/>
            </p:nvSpPr>
            <p:spPr bwMode="auto">
              <a:xfrm>
                <a:off x="4603947" y="456672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196" name="Oval 798"/>
              <p:cNvSpPr>
                <a:spLocks/>
              </p:cNvSpPr>
              <p:nvPr/>
            </p:nvSpPr>
            <p:spPr bwMode="auto">
              <a:xfrm>
                <a:off x="4572000" y="453916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sp>
          <p:nvSpPr>
            <p:cNvPr id="246197" name="Oval 426"/>
            <p:cNvSpPr>
              <a:spLocks/>
            </p:cNvSpPr>
            <p:nvPr/>
          </p:nvSpPr>
          <p:spPr bwMode="auto">
            <a:xfrm>
              <a:off x="2113705" y="3869432"/>
              <a:ext cx="25200" cy="25200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kumimoji="1" lang="en-US">
                <a:ea typeface="新細明體" charset="0"/>
                <a:cs typeface="新細明體" charset="0"/>
              </a:endParaRPr>
            </a:p>
          </p:txBody>
        </p:sp>
        <p:grpSp>
          <p:nvGrpSpPr>
            <p:cNvPr id="246198" name="Group 452"/>
            <p:cNvGrpSpPr>
              <a:grpSpLocks/>
            </p:cNvGrpSpPr>
            <p:nvPr/>
          </p:nvGrpSpPr>
          <p:grpSpPr bwMode="auto">
            <a:xfrm>
              <a:off x="2122410" y="3906294"/>
              <a:ext cx="322693" cy="530088"/>
              <a:chOff x="1012673" y="3753894"/>
              <a:chExt cx="322693" cy="530088"/>
            </a:xfrm>
          </p:grpSpPr>
          <p:sp>
            <p:nvSpPr>
              <p:cNvPr id="246199" name="Oval 755"/>
              <p:cNvSpPr>
                <a:spLocks/>
              </p:cNvSpPr>
              <p:nvPr/>
            </p:nvSpPr>
            <p:spPr bwMode="auto">
              <a:xfrm>
                <a:off x="1043608" y="382533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0" name="Oval 756"/>
              <p:cNvSpPr>
                <a:spLocks/>
              </p:cNvSpPr>
              <p:nvPr/>
            </p:nvSpPr>
            <p:spPr bwMode="auto">
              <a:xfrm>
                <a:off x="1166118" y="38322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1" name="Oval 757"/>
              <p:cNvSpPr>
                <a:spLocks/>
              </p:cNvSpPr>
              <p:nvPr/>
            </p:nvSpPr>
            <p:spPr bwMode="auto">
              <a:xfrm>
                <a:off x="1122910" y="37791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2" name="Oval 758"/>
              <p:cNvSpPr>
                <a:spLocks/>
              </p:cNvSpPr>
              <p:nvPr/>
            </p:nvSpPr>
            <p:spPr bwMode="auto">
              <a:xfrm>
                <a:off x="1050902" y="37602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3" name="Oval 759"/>
              <p:cNvSpPr>
                <a:spLocks/>
              </p:cNvSpPr>
              <p:nvPr/>
            </p:nvSpPr>
            <p:spPr bwMode="auto">
              <a:xfrm>
                <a:off x="1205758" y="37971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4" name="Oval 760"/>
              <p:cNvSpPr>
                <a:spLocks/>
              </p:cNvSpPr>
              <p:nvPr/>
            </p:nvSpPr>
            <p:spPr bwMode="auto">
              <a:xfrm>
                <a:off x="1053037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5" name="Oval 761"/>
              <p:cNvSpPr>
                <a:spLocks/>
              </p:cNvSpPr>
              <p:nvPr/>
            </p:nvSpPr>
            <p:spPr bwMode="auto">
              <a:xfrm>
                <a:off x="1125045" y="39861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6" name="Oval 762"/>
              <p:cNvSpPr>
                <a:spLocks/>
              </p:cNvSpPr>
              <p:nvPr/>
            </p:nvSpPr>
            <p:spPr bwMode="auto">
              <a:xfrm>
                <a:off x="1096245" y="40338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7" name="Oval 763"/>
              <p:cNvSpPr>
                <a:spLocks/>
              </p:cNvSpPr>
              <p:nvPr/>
            </p:nvSpPr>
            <p:spPr bwMode="auto">
              <a:xfrm>
                <a:off x="1197053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8" name="Oval 764"/>
              <p:cNvSpPr>
                <a:spLocks/>
              </p:cNvSpPr>
              <p:nvPr/>
            </p:nvSpPr>
            <p:spPr bwMode="auto">
              <a:xfrm>
                <a:off x="1277766" y="40420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09" name="Oval 765"/>
              <p:cNvSpPr>
                <a:spLocks/>
              </p:cNvSpPr>
              <p:nvPr/>
            </p:nvSpPr>
            <p:spPr bwMode="auto">
              <a:xfrm>
                <a:off x="1269061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0" name="Oval 766"/>
              <p:cNvSpPr>
                <a:spLocks/>
              </p:cNvSpPr>
              <p:nvPr/>
            </p:nvSpPr>
            <p:spPr bwMode="auto">
              <a:xfrm>
                <a:off x="1145714" y="426958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1" name="Oval 767"/>
              <p:cNvSpPr>
                <a:spLocks/>
              </p:cNvSpPr>
              <p:nvPr/>
            </p:nvSpPr>
            <p:spPr bwMode="auto">
              <a:xfrm>
                <a:off x="1122910" y="42112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2" name="Oval 768"/>
              <p:cNvSpPr>
                <a:spLocks/>
              </p:cNvSpPr>
              <p:nvPr/>
            </p:nvSpPr>
            <p:spPr bwMode="auto">
              <a:xfrm>
                <a:off x="1245819" y="401448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3" name="Oval 769"/>
              <p:cNvSpPr>
                <a:spLocks/>
              </p:cNvSpPr>
              <p:nvPr/>
            </p:nvSpPr>
            <p:spPr bwMode="auto">
              <a:xfrm>
                <a:off x="1141578" y="411267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4" name="Oval 770"/>
              <p:cNvSpPr>
                <a:spLocks/>
              </p:cNvSpPr>
              <p:nvPr/>
            </p:nvSpPr>
            <p:spPr bwMode="auto">
              <a:xfrm>
                <a:off x="1014808" y="39762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5" name="Oval 771"/>
              <p:cNvSpPr>
                <a:spLocks/>
              </p:cNvSpPr>
              <p:nvPr/>
            </p:nvSpPr>
            <p:spPr bwMode="auto">
              <a:xfrm>
                <a:off x="1086816" y="39573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6" name="Oval 772"/>
              <p:cNvSpPr>
                <a:spLocks/>
              </p:cNvSpPr>
              <p:nvPr/>
            </p:nvSpPr>
            <p:spPr bwMode="auto">
              <a:xfrm>
                <a:off x="1058016" y="400506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7" name="Oval 773"/>
              <p:cNvSpPr>
                <a:spLocks/>
              </p:cNvSpPr>
              <p:nvPr/>
            </p:nvSpPr>
            <p:spPr bwMode="auto">
              <a:xfrm>
                <a:off x="1084681" y="418241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8" name="Oval 774"/>
              <p:cNvSpPr>
                <a:spLocks/>
              </p:cNvSpPr>
              <p:nvPr/>
            </p:nvSpPr>
            <p:spPr bwMode="auto">
              <a:xfrm>
                <a:off x="1012673" y="41634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19" name="Oval 775"/>
              <p:cNvSpPr>
                <a:spLocks/>
              </p:cNvSpPr>
              <p:nvPr/>
            </p:nvSpPr>
            <p:spPr bwMode="auto">
              <a:xfrm>
                <a:off x="1259632" y="4221088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0" name="Oval 776"/>
              <p:cNvSpPr>
                <a:spLocks/>
              </p:cNvSpPr>
              <p:nvPr/>
            </p:nvSpPr>
            <p:spPr bwMode="auto">
              <a:xfrm>
                <a:off x="1210866" y="412650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1" name="Oval 777"/>
              <p:cNvSpPr>
                <a:spLocks/>
              </p:cNvSpPr>
              <p:nvPr/>
            </p:nvSpPr>
            <p:spPr bwMode="auto">
              <a:xfrm>
                <a:off x="1187624" y="416472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2" name="Oval 778"/>
              <p:cNvSpPr>
                <a:spLocks/>
              </p:cNvSpPr>
              <p:nvPr/>
            </p:nvSpPr>
            <p:spPr bwMode="auto">
              <a:xfrm>
                <a:off x="1158824" y="37538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3" name="Oval 779"/>
              <p:cNvSpPr>
                <a:spLocks/>
              </p:cNvSpPr>
              <p:nvPr/>
            </p:nvSpPr>
            <p:spPr bwMode="auto">
              <a:xfrm>
                <a:off x="1266926" y="3839448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4" name="Oval 780"/>
              <p:cNvSpPr>
                <a:spLocks/>
              </p:cNvSpPr>
              <p:nvPr/>
            </p:nvSpPr>
            <p:spPr bwMode="auto">
              <a:xfrm>
                <a:off x="1306566" y="380430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5" name="Oval 781"/>
              <p:cNvSpPr>
                <a:spLocks/>
              </p:cNvSpPr>
              <p:nvPr/>
            </p:nvSpPr>
            <p:spPr bwMode="auto">
              <a:xfrm>
                <a:off x="1259632" y="37610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grpSp>
          <p:nvGrpSpPr>
            <p:cNvPr id="246226" name="Group 480"/>
            <p:cNvGrpSpPr>
              <a:grpSpLocks/>
            </p:cNvGrpSpPr>
            <p:nvPr/>
          </p:nvGrpSpPr>
          <p:grpSpPr bwMode="auto">
            <a:xfrm>
              <a:off x="1924125" y="1925216"/>
              <a:ext cx="847675" cy="1014336"/>
              <a:chOff x="814388" y="1772816"/>
              <a:chExt cx="847675" cy="1014336"/>
            </a:xfrm>
          </p:grpSpPr>
          <p:sp>
            <p:nvSpPr>
              <p:cNvPr id="246227" name="Oval 532"/>
              <p:cNvSpPr>
                <a:spLocks/>
              </p:cNvSpPr>
              <p:nvPr/>
            </p:nvSpPr>
            <p:spPr bwMode="auto">
              <a:xfrm>
                <a:off x="1054116" y="20298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8" name="Oval 533"/>
              <p:cNvSpPr>
                <a:spLocks/>
              </p:cNvSpPr>
              <p:nvPr/>
            </p:nvSpPr>
            <p:spPr bwMode="auto">
              <a:xfrm>
                <a:off x="1468851" y="239706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29" name="Oval 534"/>
              <p:cNvSpPr>
                <a:spLocks/>
              </p:cNvSpPr>
              <p:nvPr/>
            </p:nvSpPr>
            <p:spPr bwMode="auto">
              <a:xfrm>
                <a:off x="1050098" y="234130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0" name="Oval 535"/>
              <p:cNvSpPr>
                <a:spLocks/>
              </p:cNvSpPr>
              <p:nvPr/>
            </p:nvSpPr>
            <p:spPr bwMode="auto">
              <a:xfrm>
                <a:off x="963682" y="23413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1" name="Oval 536"/>
              <p:cNvSpPr>
                <a:spLocks/>
              </p:cNvSpPr>
              <p:nvPr/>
            </p:nvSpPr>
            <p:spPr bwMode="auto">
              <a:xfrm>
                <a:off x="1403648" y="27413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2" name="Oval 537"/>
              <p:cNvSpPr>
                <a:spLocks/>
              </p:cNvSpPr>
              <p:nvPr/>
            </p:nvSpPr>
            <p:spPr bwMode="auto">
              <a:xfrm>
                <a:off x="1474789" y="24019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3" name="Oval 538"/>
              <p:cNvSpPr>
                <a:spLocks/>
              </p:cNvSpPr>
              <p:nvPr/>
            </p:nvSpPr>
            <p:spPr bwMode="auto">
              <a:xfrm>
                <a:off x="1490758" y="239293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4" name="Oval 539"/>
              <p:cNvSpPr>
                <a:spLocks/>
              </p:cNvSpPr>
              <p:nvPr/>
            </p:nvSpPr>
            <p:spPr bwMode="auto">
              <a:xfrm>
                <a:off x="1491605" y="24208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5" name="Oval 540"/>
              <p:cNvSpPr>
                <a:spLocks/>
              </p:cNvSpPr>
              <p:nvPr/>
            </p:nvSpPr>
            <p:spPr bwMode="auto">
              <a:xfrm>
                <a:off x="1209052" y="27501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6" name="Oval 541"/>
              <p:cNvSpPr>
                <a:spLocks/>
              </p:cNvSpPr>
              <p:nvPr/>
            </p:nvSpPr>
            <p:spPr bwMode="auto">
              <a:xfrm>
                <a:off x="1225129" y="275835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7" name="Oval 542"/>
              <p:cNvSpPr>
                <a:spLocks/>
              </p:cNvSpPr>
              <p:nvPr/>
            </p:nvSpPr>
            <p:spPr bwMode="auto">
              <a:xfrm>
                <a:off x="1230832" y="2708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8" name="Oval 543"/>
              <p:cNvSpPr>
                <a:spLocks/>
              </p:cNvSpPr>
              <p:nvPr/>
            </p:nvSpPr>
            <p:spPr bwMode="auto">
              <a:xfrm>
                <a:off x="1266202" y="274079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39" name="Oval 544"/>
              <p:cNvSpPr>
                <a:spLocks/>
              </p:cNvSpPr>
              <p:nvPr/>
            </p:nvSpPr>
            <p:spPr bwMode="auto">
              <a:xfrm>
                <a:off x="899592" y="245459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0" name="Oval 545"/>
              <p:cNvSpPr>
                <a:spLocks/>
              </p:cNvSpPr>
              <p:nvPr/>
            </p:nvSpPr>
            <p:spPr bwMode="auto">
              <a:xfrm>
                <a:off x="1302840" y="27434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1" name="Oval 546"/>
              <p:cNvSpPr>
                <a:spLocks/>
              </p:cNvSpPr>
              <p:nvPr/>
            </p:nvSpPr>
            <p:spPr bwMode="auto">
              <a:xfrm>
                <a:off x="1331640" y="259860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2" name="Oval 547"/>
              <p:cNvSpPr>
                <a:spLocks/>
              </p:cNvSpPr>
              <p:nvPr/>
            </p:nvSpPr>
            <p:spPr bwMode="auto">
              <a:xfrm>
                <a:off x="899592" y="271705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3" name="Oval 548"/>
              <p:cNvSpPr>
                <a:spLocks/>
              </p:cNvSpPr>
              <p:nvPr/>
            </p:nvSpPr>
            <p:spPr bwMode="auto">
              <a:xfrm>
                <a:off x="1189213" y="24661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4" name="Oval 549"/>
              <p:cNvSpPr>
                <a:spLocks/>
              </p:cNvSpPr>
              <p:nvPr/>
            </p:nvSpPr>
            <p:spPr bwMode="auto">
              <a:xfrm>
                <a:off x="1232421" y="24949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5" name="Oval 550"/>
              <p:cNvSpPr>
                <a:spLocks/>
              </p:cNvSpPr>
              <p:nvPr/>
            </p:nvSpPr>
            <p:spPr bwMode="auto">
              <a:xfrm>
                <a:off x="1115616" y="272817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6" name="Oval 551"/>
              <p:cNvSpPr>
                <a:spLocks/>
              </p:cNvSpPr>
              <p:nvPr/>
            </p:nvSpPr>
            <p:spPr bwMode="auto">
              <a:xfrm>
                <a:off x="1132288" y="274132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7" name="Oval 552"/>
              <p:cNvSpPr>
                <a:spLocks/>
              </p:cNvSpPr>
              <p:nvPr/>
            </p:nvSpPr>
            <p:spPr bwMode="auto">
              <a:xfrm>
                <a:off x="1126585" y="27040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8" name="Oval 553"/>
              <p:cNvSpPr>
                <a:spLocks/>
              </p:cNvSpPr>
              <p:nvPr/>
            </p:nvSpPr>
            <p:spPr bwMode="auto">
              <a:xfrm>
                <a:off x="1170799" y="25125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49" name="Oval 554"/>
              <p:cNvSpPr>
                <a:spLocks/>
              </p:cNvSpPr>
              <p:nvPr/>
            </p:nvSpPr>
            <p:spPr bwMode="auto">
              <a:xfrm>
                <a:off x="1009289" y="20487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0" name="Oval 555"/>
              <p:cNvSpPr>
                <a:spLocks/>
              </p:cNvSpPr>
              <p:nvPr/>
            </p:nvSpPr>
            <p:spPr bwMode="auto">
              <a:xfrm>
                <a:off x="1412032" y="241284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1" name="Oval 556"/>
              <p:cNvSpPr>
                <a:spLocks/>
              </p:cNvSpPr>
              <p:nvPr/>
            </p:nvSpPr>
            <p:spPr bwMode="auto">
              <a:xfrm>
                <a:off x="1161846" y="208472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2" name="Oval 557"/>
              <p:cNvSpPr>
                <a:spLocks/>
              </p:cNvSpPr>
              <p:nvPr/>
            </p:nvSpPr>
            <p:spPr bwMode="auto">
              <a:xfrm>
                <a:off x="1267470" y="24668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3" name="Oval 558"/>
              <p:cNvSpPr>
                <a:spLocks/>
              </p:cNvSpPr>
              <p:nvPr/>
            </p:nvSpPr>
            <p:spPr bwMode="auto">
              <a:xfrm>
                <a:off x="1400686" y="242443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4" name="Oval 559"/>
              <p:cNvSpPr>
                <a:spLocks/>
              </p:cNvSpPr>
              <p:nvPr/>
            </p:nvSpPr>
            <p:spPr bwMode="auto">
              <a:xfrm>
                <a:off x="1332184" y="238871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5" name="Oval 560"/>
              <p:cNvSpPr>
                <a:spLocks/>
              </p:cNvSpPr>
              <p:nvPr/>
            </p:nvSpPr>
            <p:spPr bwMode="auto">
              <a:xfrm>
                <a:off x="1199897" y="20414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6" name="Oval 561"/>
              <p:cNvSpPr>
                <a:spLocks/>
              </p:cNvSpPr>
              <p:nvPr/>
            </p:nvSpPr>
            <p:spPr bwMode="auto">
              <a:xfrm>
                <a:off x="1127889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7" name="Oval 562"/>
              <p:cNvSpPr>
                <a:spLocks/>
              </p:cNvSpPr>
              <p:nvPr/>
            </p:nvSpPr>
            <p:spPr bwMode="auto">
              <a:xfrm>
                <a:off x="1216023" y="20283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8" name="Oval 563"/>
              <p:cNvSpPr>
                <a:spLocks/>
              </p:cNvSpPr>
              <p:nvPr/>
            </p:nvSpPr>
            <p:spPr bwMode="auto">
              <a:xfrm>
                <a:off x="1144561" y="203569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59" name="Oval 564"/>
              <p:cNvSpPr>
                <a:spLocks/>
              </p:cNvSpPr>
              <p:nvPr/>
            </p:nvSpPr>
            <p:spPr bwMode="auto">
              <a:xfrm>
                <a:off x="1196008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0" name="Oval 565"/>
              <p:cNvSpPr>
                <a:spLocks/>
              </p:cNvSpPr>
              <p:nvPr/>
            </p:nvSpPr>
            <p:spPr bwMode="auto">
              <a:xfrm>
                <a:off x="1115616" y="2057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1" name="Oval 566"/>
              <p:cNvSpPr>
                <a:spLocks/>
              </p:cNvSpPr>
              <p:nvPr/>
            </p:nvSpPr>
            <p:spPr bwMode="auto">
              <a:xfrm>
                <a:off x="1138858" y="205633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2" name="Oval 567"/>
              <p:cNvSpPr>
                <a:spLocks/>
              </p:cNvSpPr>
              <p:nvPr/>
            </p:nvSpPr>
            <p:spPr bwMode="auto">
              <a:xfrm>
                <a:off x="1215878" y="20341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3" name="Oval 568"/>
              <p:cNvSpPr>
                <a:spLocks/>
              </p:cNvSpPr>
              <p:nvPr/>
            </p:nvSpPr>
            <p:spPr bwMode="auto">
              <a:xfrm>
                <a:off x="827584" y="21665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4" name="Oval 569"/>
              <p:cNvSpPr>
                <a:spLocks/>
              </p:cNvSpPr>
              <p:nvPr/>
            </p:nvSpPr>
            <p:spPr bwMode="auto">
              <a:xfrm>
                <a:off x="932000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5" name="Oval 570"/>
              <p:cNvSpPr>
                <a:spLocks/>
              </p:cNvSpPr>
              <p:nvPr/>
            </p:nvSpPr>
            <p:spPr bwMode="auto">
              <a:xfrm>
                <a:off x="899592" y="24874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6" name="Oval 571"/>
              <p:cNvSpPr>
                <a:spLocks/>
              </p:cNvSpPr>
              <p:nvPr/>
            </p:nvSpPr>
            <p:spPr bwMode="auto">
              <a:xfrm>
                <a:off x="1043608" y="25266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7" name="Oval 572"/>
              <p:cNvSpPr>
                <a:spLocks/>
              </p:cNvSpPr>
              <p:nvPr/>
            </p:nvSpPr>
            <p:spPr bwMode="auto">
              <a:xfrm>
                <a:off x="1065036" y="24159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8" name="Oval 573"/>
              <p:cNvSpPr>
                <a:spLocks/>
              </p:cNvSpPr>
              <p:nvPr/>
            </p:nvSpPr>
            <p:spPr bwMode="auto">
              <a:xfrm>
                <a:off x="1121016" y="177281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69" name="Oval 574"/>
              <p:cNvSpPr>
                <a:spLocks/>
              </p:cNvSpPr>
              <p:nvPr/>
            </p:nvSpPr>
            <p:spPr bwMode="auto">
              <a:xfrm>
                <a:off x="905850" y="200821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0" name="Oval 575"/>
              <p:cNvSpPr>
                <a:spLocks/>
              </p:cNvSpPr>
              <p:nvPr/>
            </p:nvSpPr>
            <p:spPr bwMode="auto">
              <a:xfrm>
                <a:off x="1081113" y="24240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1" name="Oval 576"/>
              <p:cNvSpPr>
                <a:spLocks/>
              </p:cNvSpPr>
              <p:nvPr/>
            </p:nvSpPr>
            <p:spPr bwMode="auto">
              <a:xfrm>
                <a:off x="1086816" y="23746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2" name="Oval 577"/>
              <p:cNvSpPr>
                <a:spLocks/>
              </p:cNvSpPr>
              <p:nvPr/>
            </p:nvSpPr>
            <p:spPr bwMode="auto">
              <a:xfrm>
                <a:off x="1122186" y="24065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3" name="Oval 578"/>
              <p:cNvSpPr>
                <a:spLocks/>
              </p:cNvSpPr>
              <p:nvPr/>
            </p:nvSpPr>
            <p:spPr bwMode="auto">
              <a:xfrm>
                <a:off x="1392390" y="25136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4" name="Oval 579"/>
              <p:cNvSpPr>
                <a:spLocks/>
              </p:cNvSpPr>
              <p:nvPr/>
            </p:nvSpPr>
            <p:spPr bwMode="auto">
              <a:xfrm>
                <a:off x="1431357" y="241784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5" name="Oval 580"/>
              <p:cNvSpPr>
                <a:spLocks/>
              </p:cNvSpPr>
              <p:nvPr/>
            </p:nvSpPr>
            <p:spPr bwMode="auto">
              <a:xfrm>
                <a:off x="1043608" y="216656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6" name="Oval 581"/>
              <p:cNvSpPr>
                <a:spLocks/>
              </p:cNvSpPr>
              <p:nvPr/>
            </p:nvSpPr>
            <p:spPr bwMode="auto">
              <a:xfrm>
                <a:off x="1158824" y="24092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7" name="Oval 582"/>
              <p:cNvSpPr>
                <a:spLocks/>
              </p:cNvSpPr>
              <p:nvPr/>
            </p:nvSpPr>
            <p:spPr bwMode="auto">
              <a:xfrm>
                <a:off x="1403648" y="23825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8" name="Oval 583"/>
              <p:cNvSpPr>
                <a:spLocks/>
              </p:cNvSpPr>
              <p:nvPr/>
            </p:nvSpPr>
            <p:spPr bwMode="auto">
              <a:xfrm>
                <a:off x="846098" y="238990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79" name="Oval 584"/>
              <p:cNvSpPr>
                <a:spLocks/>
              </p:cNvSpPr>
              <p:nvPr/>
            </p:nvSpPr>
            <p:spPr bwMode="auto">
              <a:xfrm>
                <a:off x="834698" y="221747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0" name="Oval 585"/>
              <p:cNvSpPr>
                <a:spLocks/>
              </p:cNvSpPr>
              <p:nvPr/>
            </p:nvSpPr>
            <p:spPr bwMode="auto">
              <a:xfrm>
                <a:off x="1043608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1" name="Oval 586"/>
              <p:cNvSpPr>
                <a:spLocks/>
              </p:cNvSpPr>
              <p:nvPr/>
            </p:nvSpPr>
            <p:spPr bwMode="auto">
              <a:xfrm>
                <a:off x="893731" y="255733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2" name="Oval 587"/>
              <p:cNvSpPr>
                <a:spLocks/>
              </p:cNvSpPr>
              <p:nvPr/>
            </p:nvSpPr>
            <p:spPr bwMode="auto">
              <a:xfrm>
                <a:off x="850523" y="25042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3" name="Oval 588"/>
              <p:cNvSpPr>
                <a:spLocks/>
              </p:cNvSpPr>
              <p:nvPr/>
            </p:nvSpPr>
            <p:spPr bwMode="auto">
              <a:xfrm>
                <a:off x="933371" y="252218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4" name="Oval 589"/>
              <p:cNvSpPr>
                <a:spLocks/>
              </p:cNvSpPr>
              <p:nvPr/>
            </p:nvSpPr>
            <p:spPr bwMode="auto">
              <a:xfrm>
                <a:off x="827584" y="267577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5" name="Oval 590"/>
              <p:cNvSpPr>
                <a:spLocks/>
              </p:cNvSpPr>
              <p:nvPr/>
            </p:nvSpPr>
            <p:spPr bwMode="auto">
              <a:xfrm>
                <a:off x="908297" y="271276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6" name="Oval 591"/>
              <p:cNvSpPr>
                <a:spLocks/>
              </p:cNvSpPr>
              <p:nvPr/>
            </p:nvSpPr>
            <p:spPr bwMode="auto">
              <a:xfrm>
                <a:off x="899592" y="264697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7" name="Oval 592"/>
              <p:cNvSpPr>
                <a:spLocks/>
              </p:cNvSpPr>
              <p:nvPr/>
            </p:nvSpPr>
            <p:spPr bwMode="auto">
              <a:xfrm>
                <a:off x="876350" y="268520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8" name="Oval 593"/>
              <p:cNvSpPr>
                <a:spLocks/>
              </p:cNvSpPr>
              <p:nvPr/>
            </p:nvSpPr>
            <p:spPr bwMode="auto">
              <a:xfrm>
                <a:off x="1106927" y="252197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89" name="Oval 594"/>
              <p:cNvSpPr>
                <a:spLocks/>
              </p:cNvSpPr>
              <p:nvPr/>
            </p:nvSpPr>
            <p:spPr bwMode="auto">
              <a:xfrm>
                <a:off x="890163" y="241331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0" name="Oval 595"/>
              <p:cNvSpPr>
                <a:spLocks/>
              </p:cNvSpPr>
              <p:nvPr/>
            </p:nvSpPr>
            <p:spPr bwMode="auto">
              <a:xfrm>
                <a:off x="971600" y="23105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1" name="Oval 596"/>
              <p:cNvSpPr>
                <a:spLocks/>
              </p:cNvSpPr>
              <p:nvPr/>
            </p:nvSpPr>
            <p:spPr bwMode="auto">
              <a:xfrm>
                <a:off x="1101432" y="266025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2" name="Oval 597"/>
              <p:cNvSpPr>
                <a:spLocks/>
              </p:cNvSpPr>
              <p:nvPr/>
            </p:nvSpPr>
            <p:spPr bwMode="auto">
              <a:xfrm>
                <a:off x="902683" y="270955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3" name="Oval 598"/>
              <p:cNvSpPr>
                <a:spLocks/>
              </p:cNvSpPr>
              <p:nvPr/>
            </p:nvSpPr>
            <p:spPr bwMode="auto">
              <a:xfrm>
                <a:off x="856258" y="265680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4" name="Oval 599"/>
              <p:cNvSpPr>
                <a:spLocks/>
              </p:cNvSpPr>
              <p:nvPr/>
            </p:nvSpPr>
            <p:spPr bwMode="auto">
              <a:xfrm>
                <a:off x="833016" y="269502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5" name="Oval 600"/>
              <p:cNvSpPr>
                <a:spLocks/>
              </p:cNvSpPr>
              <p:nvPr/>
            </p:nvSpPr>
            <p:spPr bwMode="auto">
              <a:xfrm>
                <a:off x="862046" y="266892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6" name="Oval 601"/>
              <p:cNvSpPr>
                <a:spLocks/>
              </p:cNvSpPr>
              <p:nvPr/>
            </p:nvSpPr>
            <p:spPr bwMode="auto">
              <a:xfrm>
                <a:off x="1171074" y="256137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7" name="Oval 602"/>
              <p:cNvSpPr>
                <a:spLocks/>
              </p:cNvSpPr>
              <p:nvPr/>
            </p:nvSpPr>
            <p:spPr bwMode="auto">
              <a:xfrm>
                <a:off x="860431" y="241769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8" name="Oval 603"/>
              <p:cNvSpPr>
                <a:spLocks/>
              </p:cNvSpPr>
              <p:nvPr/>
            </p:nvSpPr>
            <p:spPr bwMode="auto">
              <a:xfrm>
                <a:off x="847343" y="220868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299" name="Oval 604"/>
              <p:cNvSpPr>
                <a:spLocks/>
              </p:cNvSpPr>
              <p:nvPr/>
            </p:nvSpPr>
            <p:spPr bwMode="auto">
              <a:xfrm>
                <a:off x="1092677" y="246306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0" name="Oval 605"/>
              <p:cNvSpPr>
                <a:spLocks/>
              </p:cNvSpPr>
              <p:nvPr/>
            </p:nvSpPr>
            <p:spPr bwMode="auto">
              <a:xfrm>
                <a:off x="1115919" y="246182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1" name="Oval 606"/>
              <p:cNvSpPr>
                <a:spLocks/>
              </p:cNvSpPr>
              <p:nvPr/>
            </p:nvSpPr>
            <p:spPr bwMode="auto">
              <a:xfrm>
                <a:off x="1043608" y="247986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2" name="Oval 607"/>
              <p:cNvSpPr>
                <a:spLocks/>
              </p:cNvSpPr>
              <p:nvPr/>
            </p:nvSpPr>
            <p:spPr bwMode="auto">
              <a:xfrm>
                <a:off x="1126456" y="24978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3" name="Oval 608"/>
              <p:cNvSpPr>
                <a:spLocks/>
              </p:cNvSpPr>
              <p:nvPr/>
            </p:nvSpPr>
            <p:spPr bwMode="auto">
              <a:xfrm>
                <a:off x="1116706" y="24634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4" name="Oval 609"/>
              <p:cNvSpPr>
                <a:spLocks/>
              </p:cNvSpPr>
              <p:nvPr/>
            </p:nvSpPr>
            <p:spPr bwMode="auto">
              <a:xfrm>
                <a:off x="1107427" y="248356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5" name="Oval 610"/>
              <p:cNvSpPr>
                <a:spLocks/>
              </p:cNvSpPr>
              <p:nvPr/>
            </p:nvSpPr>
            <p:spPr bwMode="auto">
              <a:xfrm>
                <a:off x="1050286" y="238842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6" name="Oval 611"/>
              <p:cNvSpPr>
                <a:spLocks/>
              </p:cNvSpPr>
              <p:nvPr/>
            </p:nvSpPr>
            <p:spPr bwMode="auto">
              <a:xfrm>
                <a:off x="973595" y="263691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7" name="Oval 612"/>
              <p:cNvSpPr>
                <a:spLocks/>
              </p:cNvSpPr>
              <p:nvPr/>
            </p:nvSpPr>
            <p:spPr bwMode="auto">
              <a:xfrm>
                <a:off x="1364050" y="238838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8" name="Oval 613"/>
              <p:cNvSpPr>
                <a:spLocks/>
              </p:cNvSpPr>
              <p:nvPr/>
            </p:nvSpPr>
            <p:spPr bwMode="auto">
              <a:xfrm>
                <a:off x="1396628" y="257968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09" name="Oval 614"/>
              <p:cNvSpPr>
                <a:spLocks/>
              </p:cNvSpPr>
              <p:nvPr/>
            </p:nvSpPr>
            <p:spPr bwMode="auto">
              <a:xfrm>
                <a:off x="1425428" y="252660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0" name="Oval 615"/>
              <p:cNvSpPr>
                <a:spLocks/>
              </p:cNvSpPr>
              <p:nvPr/>
            </p:nvSpPr>
            <p:spPr bwMode="auto">
              <a:xfrm>
                <a:off x="1347717" y="25760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1" name="Oval 616"/>
              <p:cNvSpPr>
                <a:spLocks/>
              </p:cNvSpPr>
              <p:nvPr/>
            </p:nvSpPr>
            <p:spPr bwMode="auto">
              <a:xfrm>
                <a:off x="1302840" y="24545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2" name="Oval 617"/>
              <p:cNvSpPr>
                <a:spLocks/>
              </p:cNvSpPr>
              <p:nvPr/>
            </p:nvSpPr>
            <p:spPr bwMode="auto">
              <a:xfrm>
                <a:off x="1259632" y="25986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3" name="Oval 618"/>
              <p:cNvSpPr>
                <a:spLocks/>
              </p:cNvSpPr>
              <p:nvPr/>
            </p:nvSpPr>
            <p:spPr bwMode="auto">
              <a:xfrm>
                <a:off x="1296293" y="25045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4" name="Oval 619"/>
              <p:cNvSpPr>
                <a:spLocks/>
              </p:cNvSpPr>
              <p:nvPr/>
            </p:nvSpPr>
            <p:spPr bwMode="auto">
              <a:xfrm>
                <a:off x="1409157" y="26919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5" name="Oval 620"/>
              <p:cNvSpPr>
                <a:spLocks/>
              </p:cNvSpPr>
              <p:nvPr/>
            </p:nvSpPr>
            <p:spPr bwMode="auto">
              <a:xfrm>
                <a:off x="1382220" y="261425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6" name="Oval 621"/>
              <p:cNvSpPr>
                <a:spLocks/>
              </p:cNvSpPr>
              <p:nvPr/>
            </p:nvSpPr>
            <p:spPr bwMode="auto">
              <a:xfrm>
                <a:off x="1115616" y="248314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7" name="Oval 622"/>
              <p:cNvSpPr>
                <a:spLocks/>
              </p:cNvSpPr>
              <p:nvPr/>
            </p:nvSpPr>
            <p:spPr bwMode="auto">
              <a:xfrm>
                <a:off x="979008" y="204678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8" name="Oval 623"/>
              <p:cNvSpPr>
                <a:spLocks/>
              </p:cNvSpPr>
              <p:nvPr/>
            </p:nvSpPr>
            <p:spPr bwMode="auto">
              <a:xfrm>
                <a:off x="935692" y="20657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19" name="Oval 624"/>
              <p:cNvSpPr>
                <a:spLocks/>
              </p:cNvSpPr>
              <p:nvPr/>
            </p:nvSpPr>
            <p:spPr bwMode="auto">
              <a:xfrm>
                <a:off x="1193873" y="248381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0" name="Oval 625"/>
              <p:cNvSpPr>
                <a:spLocks/>
              </p:cNvSpPr>
              <p:nvPr/>
            </p:nvSpPr>
            <p:spPr bwMode="auto">
              <a:xfrm>
                <a:off x="827584" y="227097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1" name="Oval 626"/>
              <p:cNvSpPr>
                <a:spLocks/>
              </p:cNvSpPr>
              <p:nvPr/>
            </p:nvSpPr>
            <p:spPr bwMode="auto">
              <a:xfrm>
                <a:off x="1259632" y="23105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2" name="Oval 627"/>
              <p:cNvSpPr>
                <a:spLocks/>
              </p:cNvSpPr>
              <p:nvPr/>
            </p:nvSpPr>
            <p:spPr bwMode="auto">
              <a:xfrm>
                <a:off x="948661" y="23995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3" name="Oval 628"/>
              <p:cNvSpPr>
                <a:spLocks/>
              </p:cNvSpPr>
              <p:nvPr/>
            </p:nvSpPr>
            <p:spPr bwMode="auto">
              <a:xfrm>
                <a:off x="1441459" y="24257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4" name="Oval 629"/>
              <p:cNvSpPr>
                <a:spLocks/>
              </p:cNvSpPr>
              <p:nvPr/>
            </p:nvSpPr>
            <p:spPr bwMode="auto">
              <a:xfrm>
                <a:off x="899592" y="24163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5" name="Oval 630"/>
              <p:cNvSpPr>
                <a:spLocks/>
              </p:cNvSpPr>
              <p:nvPr/>
            </p:nvSpPr>
            <p:spPr bwMode="auto">
              <a:xfrm>
                <a:off x="1092677" y="239196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6" name="Oval 631"/>
              <p:cNvSpPr>
                <a:spLocks/>
              </p:cNvSpPr>
              <p:nvPr/>
            </p:nvSpPr>
            <p:spPr bwMode="auto">
              <a:xfrm>
                <a:off x="1175525" y="240989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7" name="Oval 632"/>
              <p:cNvSpPr>
                <a:spLocks/>
              </p:cNvSpPr>
              <p:nvPr/>
            </p:nvSpPr>
            <p:spPr bwMode="auto">
              <a:xfrm>
                <a:off x="1156496" y="239566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8" name="Oval 633"/>
              <p:cNvSpPr>
                <a:spLocks/>
              </p:cNvSpPr>
              <p:nvPr/>
            </p:nvSpPr>
            <p:spPr bwMode="auto">
              <a:xfrm>
                <a:off x="1458966" y="239092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29" name="Oval 634"/>
              <p:cNvSpPr>
                <a:spLocks/>
              </p:cNvSpPr>
              <p:nvPr/>
            </p:nvSpPr>
            <p:spPr bwMode="auto">
              <a:xfrm>
                <a:off x="1475656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0" name="Oval 635"/>
              <p:cNvSpPr>
                <a:spLocks/>
              </p:cNvSpPr>
              <p:nvPr/>
            </p:nvSpPr>
            <p:spPr bwMode="auto">
              <a:xfrm>
                <a:off x="899592" y="209455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1" name="Oval 636"/>
              <p:cNvSpPr>
                <a:spLocks/>
              </p:cNvSpPr>
              <p:nvPr/>
            </p:nvSpPr>
            <p:spPr bwMode="auto">
              <a:xfrm>
                <a:off x="1115616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2" name="Oval 637"/>
              <p:cNvSpPr>
                <a:spLocks/>
              </p:cNvSpPr>
              <p:nvPr/>
            </p:nvSpPr>
            <p:spPr bwMode="auto">
              <a:xfrm>
                <a:off x="1043608" y="209455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3" name="Oval 638"/>
              <p:cNvSpPr>
                <a:spLocks/>
              </p:cNvSpPr>
              <p:nvPr/>
            </p:nvSpPr>
            <p:spPr bwMode="auto">
              <a:xfrm>
                <a:off x="1187624" y="23105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4" name="Oval 639"/>
              <p:cNvSpPr>
                <a:spLocks/>
              </p:cNvSpPr>
              <p:nvPr/>
            </p:nvSpPr>
            <p:spPr bwMode="auto">
              <a:xfrm>
                <a:off x="876653" y="23912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5" name="Oval 640"/>
              <p:cNvSpPr>
                <a:spLocks/>
              </p:cNvSpPr>
              <p:nvPr/>
            </p:nvSpPr>
            <p:spPr bwMode="auto">
              <a:xfrm>
                <a:off x="876653" y="221433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6" name="Oval 641"/>
              <p:cNvSpPr>
                <a:spLocks/>
              </p:cNvSpPr>
              <p:nvPr/>
            </p:nvSpPr>
            <p:spPr bwMode="auto">
              <a:xfrm>
                <a:off x="827584" y="24080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7" name="Oval 642"/>
              <p:cNvSpPr>
                <a:spLocks/>
              </p:cNvSpPr>
              <p:nvPr/>
            </p:nvSpPr>
            <p:spPr bwMode="auto">
              <a:xfrm>
                <a:off x="899592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8" name="Oval 643"/>
              <p:cNvSpPr>
                <a:spLocks/>
              </p:cNvSpPr>
              <p:nvPr/>
            </p:nvSpPr>
            <p:spPr bwMode="auto">
              <a:xfrm>
                <a:off x="814388" y="22507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39" name="Oval 644"/>
              <p:cNvSpPr>
                <a:spLocks/>
              </p:cNvSpPr>
              <p:nvPr/>
            </p:nvSpPr>
            <p:spPr bwMode="auto">
              <a:xfrm>
                <a:off x="1084488" y="238732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0" name="Oval 645"/>
              <p:cNvSpPr>
                <a:spLocks/>
              </p:cNvSpPr>
              <p:nvPr/>
            </p:nvSpPr>
            <p:spPr bwMode="auto">
              <a:xfrm>
                <a:off x="971600" y="199830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1" name="Oval 646"/>
              <p:cNvSpPr>
                <a:spLocks/>
              </p:cNvSpPr>
              <p:nvPr/>
            </p:nvSpPr>
            <p:spPr bwMode="auto">
              <a:xfrm>
                <a:off x="899592" y="201395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2" name="Oval 647"/>
              <p:cNvSpPr>
                <a:spLocks/>
              </p:cNvSpPr>
              <p:nvPr/>
            </p:nvSpPr>
            <p:spPr bwMode="auto">
              <a:xfrm>
                <a:off x="1092677" y="238689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3" name="Oval 648"/>
              <p:cNvSpPr>
                <a:spLocks/>
              </p:cNvSpPr>
              <p:nvPr/>
            </p:nvSpPr>
            <p:spPr bwMode="auto">
              <a:xfrm>
                <a:off x="1115616" y="22385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4" name="Oval 649"/>
              <p:cNvSpPr>
                <a:spLocks/>
              </p:cNvSpPr>
              <p:nvPr/>
            </p:nvSpPr>
            <p:spPr bwMode="auto">
              <a:xfrm>
                <a:off x="1059635" y="216524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5" name="Oval 650"/>
              <p:cNvSpPr>
                <a:spLocks/>
              </p:cNvSpPr>
              <p:nvPr/>
            </p:nvSpPr>
            <p:spPr bwMode="auto">
              <a:xfrm>
                <a:off x="827584" y="223856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6" name="Oval 651"/>
              <p:cNvSpPr>
                <a:spLocks/>
              </p:cNvSpPr>
              <p:nvPr/>
            </p:nvSpPr>
            <p:spPr bwMode="auto">
              <a:xfrm>
                <a:off x="1520375" y="242281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7" name="Oval 652"/>
              <p:cNvSpPr>
                <a:spLocks/>
              </p:cNvSpPr>
              <p:nvPr/>
            </p:nvSpPr>
            <p:spPr bwMode="auto">
              <a:xfrm>
                <a:off x="1162743" y="20642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8" name="Oval 653"/>
              <p:cNvSpPr>
                <a:spLocks/>
              </p:cNvSpPr>
              <p:nvPr/>
            </p:nvSpPr>
            <p:spPr bwMode="auto">
              <a:xfrm>
                <a:off x="1337072" y="270970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49" name="Oval 654"/>
              <p:cNvSpPr>
                <a:spLocks/>
              </p:cNvSpPr>
              <p:nvPr/>
            </p:nvSpPr>
            <p:spPr bwMode="auto">
              <a:xfrm>
                <a:off x="971600" y="25698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0" name="Oval 655"/>
              <p:cNvSpPr>
                <a:spLocks/>
              </p:cNvSpPr>
              <p:nvPr/>
            </p:nvSpPr>
            <p:spPr bwMode="auto">
              <a:xfrm>
                <a:off x="1487967" y="19275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1" name="Oval 656"/>
              <p:cNvSpPr>
                <a:spLocks/>
              </p:cNvSpPr>
              <p:nvPr/>
            </p:nvSpPr>
            <p:spPr bwMode="auto">
              <a:xfrm>
                <a:off x="1611356" y="22134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2" name="Oval 657"/>
              <p:cNvSpPr>
                <a:spLocks/>
              </p:cNvSpPr>
              <p:nvPr/>
            </p:nvSpPr>
            <p:spPr bwMode="auto">
              <a:xfrm>
                <a:off x="1617294" y="22183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3" name="Oval 658"/>
              <p:cNvSpPr>
                <a:spLocks/>
              </p:cNvSpPr>
              <p:nvPr/>
            </p:nvSpPr>
            <p:spPr bwMode="auto">
              <a:xfrm>
                <a:off x="1633263" y="220931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4" name="Oval 659"/>
              <p:cNvSpPr>
                <a:spLocks/>
              </p:cNvSpPr>
              <p:nvPr/>
            </p:nvSpPr>
            <p:spPr bwMode="auto">
              <a:xfrm>
                <a:off x="1494567" y="188649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5" name="Oval 660"/>
              <p:cNvSpPr>
                <a:spLocks/>
              </p:cNvSpPr>
              <p:nvPr/>
            </p:nvSpPr>
            <p:spPr bwMode="auto">
              <a:xfrm>
                <a:off x="1331718" y="228256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6" name="Oval 661"/>
              <p:cNvSpPr>
                <a:spLocks/>
              </p:cNvSpPr>
              <p:nvPr/>
            </p:nvSpPr>
            <p:spPr bwMode="auto">
              <a:xfrm>
                <a:off x="1374926" y="231136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7" name="Oval 662"/>
              <p:cNvSpPr>
                <a:spLocks/>
              </p:cNvSpPr>
              <p:nvPr/>
            </p:nvSpPr>
            <p:spPr bwMode="auto">
              <a:xfrm>
                <a:off x="1187624" y="180652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8" name="Oval 663"/>
              <p:cNvSpPr>
                <a:spLocks/>
              </p:cNvSpPr>
              <p:nvPr/>
            </p:nvSpPr>
            <p:spPr bwMode="auto">
              <a:xfrm>
                <a:off x="1443140" y="194652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59" name="Oval 664"/>
              <p:cNvSpPr>
                <a:spLocks/>
              </p:cNvSpPr>
              <p:nvPr/>
            </p:nvSpPr>
            <p:spPr bwMode="auto">
              <a:xfrm>
                <a:off x="1414994" y="187852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0" name="Oval 665"/>
              <p:cNvSpPr>
                <a:spLocks/>
              </p:cNvSpPr>
              <p:nvPr/>
            </p:nvSpPr>
            <p:spPr bwMode="auto">
              <a:xfrm>
                <a:off x="1415678" y="226260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1" name="Oval 666"/>
              <p:cNvSpPr>
                <a:spLocks/>
              </p:cNvSpPr>
              <p:nvPr/>
            </p:nvSpPr>
            <p:spPr bwMode="auto">
              <a:xfrm>
                <a:off x="1403648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2" name="Oval 667"/>
              <p:cNvSpPr>
                <a:spLocks/>
              </p:cNvSpPr>
              <p:nvPr/>
            </p:nvSpPr>
            <p:spPr bwMode="auto">
              <a:xfrm>
                <a:off x="1403648" y="189011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3" name="Oval 668"/>
              <p:cNvSpPr>
                <a:spLocks/>
              </p:cNvSpPr>
              <p:nvPr/>
            </p:nvSpPr>
            <p:spPr bwMode="auto">
              <a:xfrm>
                <a:off x="1474689" y="22051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4" name="Oval 669"/>
              <p:cNvSpPr>
                <a:spLocks/>
              </p:cNvSpPr>
              <p:nvPr/>
            </p:nvSpPr>
            <p:spPr bwMode="auto">
              <a:xfrm>
                <a:off x="1453729" y="221935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5" name="Oval 670"/>
              <p:cNvSpPr>
                <a:spLocks/>
              </p:cNvSpPr>
              <p:nvPr/>
            </p:nvSpPr>
            <p:spPr bwMode="auto">
              <a:xfrm>
                <a:off x="1381721" y="220043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6" name="Oval 671"/>
              <p:cNvSpPr>
                <a:spLocks/>
              </p:cNvSpPr>
              <p:nvPr/>
            </p:nvSpPr>
            <p:spPr bwMode="auto">
              <a:xfrm>
                <a:off x="1469855" y="220624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7" name="Oval 672"/>
              <p:cNvSpPr>
                <a:spLocks/>
              </p:cNvSpPr>
              <p:nvPr/>
            </p:nvSpPr>
            <p:spPr bwMode="auto">
              <a:xfrm>
                <a:off x="1403648" y="216656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8" name="Oval 673"/>
              <p:cNvSpPr>
                <a:spLocks/>
              </p:cNvSpPr>
              <p:nvPr/>
            </p:nvSpPr>
            <p:spPr bwMode="auto">
              <a:xfrm>
                <a:off x="1127889" y="180522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69" name="Oval 674"/>
              <p:cNvSpPr>
                <a:spLocks/>
              </p:cNvSpPr>
              <p:nvPr/>
            </p:nvSpPr>
            <p:spPr bwMode="auto">
              <a:xfrm>
                <a:off x="1158824" y="184170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0" name="Oval 675"/>
              <p:cNvSpPr>
                <a:spLocks/>
              </p:cNvSpPr>
              <p:nvPr/>
            </p:nvSpPr>
            <p:spPr bwMode="auto">
              <a:xfrm>
                <a:off x="1392690" y="223421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1" name="Oval 676"/>
              <p:cNvSpPr>
                <a:spLocks/>
              </p:cNvSpPr>
              <p:nvPr/>
            </p:nvSpPr>
            <p:spPr bwMode="auto">
              <a:xfrm>
                <a:off x="1469710" y="221201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2" name="Oval 677"/>
              <p:cNvSpPr>
                <a:spLocks/>
              </p:cNvSpPr>
              <p:nvPr/>
            </p:nvSpPr>
            <p:spPr bwMode="auto">
              <a:xfrm>
                <a:off x="1331640" y="1950537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3" name="Oval 678"/>
              <p:cNvSpPr>
                <a:spLocks/>
              </p:cNvSpPr>
              <p:nvPr/>
            </p:nvSpPr>
            <p:spPr bwMode="auto">
              <a:xfrm>
                <a:off x="1479244" y="225665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4" name="Oval 679"/>
              <p:cNvSpPr>
                <a:spLocks/>
              </p:cNvSpPr>
              <p:nvPr/>
            </p:nvSpPr>
            <p:spPr bwMode="auto">
              <a:xfrm>
                <a:off x="1223618" y="224046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5" name="Oval 680"/>
              <p:cNvSpPr>
                <a:spLocks/>
              </p:cNvSpPr>
              <p:nvPr/>
            </p:nvSpPr>
            <p:spPr bwMode="auto">
              <a:xfrm>
                <a:off x="1054067" y="18291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6" name="Oval 681"/>
              <p:cNvSpPr>
                <a:spLocks/>
              </p:cNvSpPr>
              <p:nvPr/>
            </p:nvSpPr>
            <p:spPr bwMode="auto">
              <a:xfrm>
                <a:off x="1534895" y="23300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7" name="Oval 682"/>
              <p:cNvSpPr>
                <a:spLocks/>
              </p:cNvSpPr>
              <p:nvPr/>
            </p:nvSpPr>
            <p:spPr bwMode="auto">
              <a:xfrm>
                <a:off x="1434319" y="188353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8" name="Oval 683"/>
              <p:cNvSpPr>
                <a:spLocks/>
              </p:cNvSpPr>
              <p:nvPr/>
            </p:nvSpPr>
            <p:spPr bwMode="auto">
              <a:xfrm>
                <a:off x="1090705" y="183185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79" name="Oval 684"/>
              <p:cNvSpPr>
                <a:spLocks/>
              </p:cNvSpPr>
              <p:nvPr/>
            </p:nvSpPr>
            <p:spPr bwMode="auto">
              <a:xfrm>
                <a:off x="1546153" y="219896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0" name="Oval 685"/>
              <p:cNvSpPr>
                <a:spLocks/>
              </p:cNvSpPr>
              <p:nvPr/>
            </p:nvSpPr>
            <p:spPr bwMode="auto">
              <a:xfrm>
                <a:off x="1430391" y="223719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1" name="Oval 686"/>
              <p:cNvSpPr>
                <a:spLocks/>
              </p:cNvSpPr>
              <p:nvPr/>
            </p:nvSpPr>
            <p:spPr bwMode="auto">
              <a:xfrm>
                <a:off x="1249432" y="233835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2" name="Oval 687"/>
              <p:cNvSpPr>
                <a:spLocks/>
              </p:cNvSpPr>
              <p:nvPr/>
            </p:nvSpPr>
            <p:spPr bwMode="auto">
              <a:xfrm>
                <a:off x="1331640" y="187852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3" name="Oval 688"/>
              <p:cNvSpPr>
                <a:spLocks/>
              </p:cNvSpPr>
              <p:nvPr/>
            </p:nvSpPr>
            <p:spPr bwMode="auto">
              <a:xfrm>
                <a:off x="1235182" y="227945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4" name="Oval 689"/>
              <p:cNvSpPr>
                <a:spLocks/>
              </p:cNvSpPr>
              <p:nvPr/>
            </p:nvSpPr>
            <p:spPr bwMode="auto">
              <a:xfrm>
                <a:off x="1258424" y="227821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5" name="Oval 690"/>
              <p:cNvSpPr>
                <a:spLocks/>
              </p:cNvSpPr>
              <p:nvPr/>
            </p:nvSpPr>
            <p:spPr bwMode="auto">
              <a:xfrm>
                <a:off x="1268961" y="231418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6" name="Oval 691"/>
              <p:cNvSpPr>
                <a:spLocks/>
              </p:cNvSpPr>
              <p:nvPr/>
            </p:nvSpPr>
            <p:spPr bwMode="auto">
              <a:xfrm>
                <a:off x="1259211" y="227983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7" name="Oval 692"/>
              <p:cNvSpPr>
                <a:spLocks/>
              </p:cNvSpPr>
              <p:nvPr/>
            </p:nvSpPr>
            <p:spPr bwMode="auto">
              <a:xfrm>
                <a:off x="1115616" y="216656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8" name="Oval 693"/>
              <p:cNvSpPr>
                <a:spLocks/>
              </p:cNvSpPr>
              <p:nvPr/>
            </p:nvSpPr>
            <p:spPr bwMode="auto">
              <a:xfrm>
                <a:off x="1259632" y="202254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89" name="Oval 694"/>
              <p:cNvSpPr>
                <a:spLocks/>
              </p:cNvSpPr>
              <p:nvPr/>
            </p:nvSpPr>
            <p:spPr bwMode="auto">
              <a:xfrm>
                <a:off x="1506555" y="22047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0" name="Oval 695"/>
              <p:cNvSpPr>
                <a:spLocks/>
              </p:cNvSpPr>
              <p:nvPr/>
            </p:nvSpPr>
            <p:spPr bwMode="auto">
              <a:xfrm>
                <a:off x="1567933" y="2342985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1" name="Oval 696"/>
              <p:cNvSpPr>
                <a:spLocks/>
              </p:cNvSpPr>
              <p:nvPr/>
            </p:nvSpPr>
            <p:spPr bwMode="auto">
              <a:xfrm>
                <a:off x="1445345" y="22709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2" name="Oval 697"/>
              <p:cNvSpPr>
                <a:spLocks/>
              </p:cNvSpPr>
              <p:nvPr/>
            </p:nvSpPr>
            <p:spPr bwMode="auto">
              <a:xfrm>
                <a:off x="1043608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3" name="Oval 698"/>
              <p:cNvSpPr>
                <a:spLocks/>
              </p:cNvSpPr>
              <p:nvPr/>
            </p:nvSpPr>
            <p:spPr bwMode="auto">
              <a:xfrm>
                <a:off x="1258121" y="22995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4" name="Oval 699"/>
              <p:cNvSpPr>
                <a:spLocks/>
              </p:cNvSpPr>
              <p:nvPr/>
            </p:nvSpPr>
            <p:spPr bwMode="auto">
              <a:xfrm>
                <a:off x="1412859" y="194451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5" name="Oval 700"/>
              <p:cNvSpPr>
                <a:spLocks/>
              </p:cNvSpPr>
              <p:nvPr/>
            </p:nvSpPr>
            <p:spPr bwMode="auto">
              <a:xfrm>
                <a:off x="1619672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6" name="Oval 701"/>
              <p:cNvSpPr>
                <a:spLocks/>
              </p:cNvSpPr>
              <p:nvPr/>
            </p:nvSpPr>
            <p:spPr bwMode="auto">
              <a:xfrm>
                <a:off x="1336378" y="230019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7" name="Oval 702"/>
              <p:cNvSpPr>
                <a:spLocks/>
              </p:cNvSpPr>
              <p:nvPr/>
            </p:nvSpPr>
            <p:spPr bwMode="auto">
              <a:xfrm>
                <a:off x="1444421" y="18914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8" name="Oval 703"/>
              <p:cNvSpPr>
                <a:spLocks/>
              </p:cNvSpPr>
              <p:nvPr/>
            </p:nvSpPr>
            <p:spPr bwMode="auto">
              <a:xfrm>
                <a:off x="1235182" y="22083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399" name="Oval 704"/>
              <p:cNvSpPr>
                <a:spLocks/>
              </p:cNvSpPr>
              <p:nvPr/>
            </p:nvSpPr>
            <p:spPr bwMode="auto">
              <a:xfrm>
                <a:off x="1107406" y="183253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0" name="Oval 705"/>
              <p:cNvSpPr>
                <a:spLocks/>
              </p:cNvSpPr>
              <p:nvPr/>
            </p:nvSpPr>
            <p:spPr bwMode="auto">
              <a:xfrm>
                <a:off x="1088377" y="181830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1" name="Oval 706"/>
              <p:cNvSpPr>
                <a:spLocks/>
              </p:cNvSpPr>
              <p:nvPr/>
            </p:nvSpPr>
            <p:spPr bwMode="auto">
              <a:xfrm>
                <a:off x="1096566" y="18178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2" name="Oval 707"/>
              <p:cNvSpPr>
                <a:spLocks/>
              </p:cNvSpPr>
              <p:nvPr/>
            </p:nvSpPr>
            <p:spPr bwMode="auto">
              <a:xfrm>
                <a:off x="1601471" y="220730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3" name="Oval 708"/>
              <p:cNvSpPr>
                <a:spLocks/>
              </p:cNvSpPr>
              <p:nvPr/>
            </p:nvSpPr>
            <p:spPr bwMode="auto">
              <a:xfrm>
                <a:off x="1558155" y="22262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4" name="Oval 709"/>
              <p:cNvSpPr>
                <a:spLocks/>
              </p:cNvSpPr>
              <p:nvPr/>
            </p:nvSpPr>
            <p:spPr bwMode="auto">
              <a:xfrm>
                <a:off x="1470323" y="197549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5" name="Oval 710"/>
              <p:cNvSpPr>
                <a:spLocks/>
              </p:cNvSpPr>
              <p:nvPr/>
            </p:nvSpPr>
            <p:spPr bwMode="auto">
              <a:xfrm>
                <a:off x="1259632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6" name="Oval 711"/>
              <p:cNvSpPr>
                <a:spLocks/>
              </p:cNvSpPr>
              <p:nvPr/>
            </p:nvSpPr>
            <p:spPr bwMode="auto">
              <a:xfrm>
                <a:off x="971600" y="2022545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7" name="Oval 712"/>
              <p:cNvSpPr>
                <a:spLocks/>
              </p:cNvSpPr>
              <p:nvPr/>
            </p:nvSpPr>
            <p:spPr bwMode="auto">
              <a:xfrm>
                <a:off x="1475656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8" name="Oval 713"/>
              <p:cNvSpPr>
                <a:spLocks/>
              </p:cNvSpPr>
              <p:nvPr/>
            </p:nvSpPr>
            <p:spPr bwMode="auto">
              <a:xfrm>
                <a:off x="1226493" y="224211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09" name="Oval 714"/>
              <p:cNvSpPr>
                <a:spLocks/>
              </p:cNvSpPr>
              <p:nvPr/>
            </p:nvSpPr>
            <p:spPr bwMode="auto">
              <a:xfrm>
                <a:off x="1259632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0" name="Oval 715"/>
              <p:cNvSpPr>
                <a:spLocks/>
              </p:cNvSpPr>
              <p:nvPr/>
            </p:nvSpPr>
            <p:spPr bwMode="auto">
              <a:xfrm>
                <a:off x="1226993" y="220370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1" name="Oval 716"/>
              <p:cNvSpPr>
                <a:spLocks/>
              </p:cNvSpPr>
              <p:nvPr/>
            </p:nvSpPr>
            <p:spPr bwMode="auto">
              <a:xfrm>
                <a:off x="1405451" y="189604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2" name="Oval 717"/>
              <p:cNvSpPr>
                <a:spLocks/>
              </p:cNvSpPr>
              <p:nvPr/>
            </p:nvSpPr>
            <p:spPr bwMode="auto">
              <a:xfrm>
                <a:off x="1475656" y="209455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3" name="Oval 718"/>
              <p:cNvSpPr>
                <a:spLocks/>
              </p:cNvSpPr>
              <p:nvPr/>
            </p:nvSpPr>
            <p:spPr bwMode="auto">
              <a:xfrm>
                <a:off x="1235182" y="22032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4" name="Oval 719"/>
              <p:cNvSpPr>
                <a:spLocks/>
              </p:cNvSpPr>
              <p:nvPr/>
            </p:nvSpPr>
            <p:spPr bwMode="auto">
              <a:xfrm>
                <a:off x="1529463" y="219896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5" name="Oval 720"/>
              <p:cNvSpPr>
                <a:spLocks/>
              </p:cNvSpPr>
              <p:nvPr/>
            </p:nvSpPr>
            <p:spPr bwMode="auto">
              <a:xfrm>
                <a:off x="1475656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6" name="Oval 721"/>
              <p:cNvSpPr>
                <a:spLocks/>
              </p:cNvSpPr>
              <p:nvPr/>
            </p:nvSpPr>
            <p:spPr bwMode="auto">
              <a:xfrm>
                <a:off x="1187624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7" name="Oval 722"/>
              <p:cNvSpPr>
                <a:spLocks/>
              </p:cNvSpPr>
              <p:nvPr/>
            </p:nvSpPr>
            <p:spPr bwMode="auto">
              <a:xfrm>
                <a:off x="1547664" y="195053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8" name="Oval 723"/>
              <p:cNvSpPr>
                <a:spLocks/>
              </p:cNvSpPr>
              <p:nvPr/>
            </p:nvSpPr>
            <p:spPr bwMode="auto">
              <a:xfrm>
                <a:off x="1119505" y="184818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19" name="Oval 724"/>
              <p:cNvSpPr>
                <a:spLocks/>
              </p:cNvSpPr>
              <p:nvPr/>
            </p:nvSpPr>
            <p:spPr bwMode="auto">
              <a:xfrm>
                <a:off x="1127694" y="1847759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0" name="Oval 725"/>
              <p:cNvSpPr>
                <a:spLocks/>
              </p:cNvSpPr>
              <p:nvPr/>
            </p:nvSpPr>
            <p:spPr bwMode="auto">
              <a:xfrm>
                <a:off x="1416575" y="224217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1" name="Oval 726"/>
              <p:cNvSpPr>
                <a:spLocks/>
              </p:cNvSpPr>
              <p:nvPr/>
            </p:nvSpPr>
            <p:spPr bwMode="auto">
              <a:xfrm>
                <a:off x="960625" y="196343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2" name="Oval 727"/>
              <p:cNvSpPr>
                <a:spLocks/>
              </p:cNvSpPr>
              <p:nvPr/>
            </p:nvSpPr>
            <p:spPr bwMode="auto">
              <a:xfrm>
                <a:off x="937821" y="19050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3" name="Oval 728"/>
              <p:cNvSpPr>
                <a:spLocks/>
              </p:cNvSpPr>
              <p:nvPr/>
            </p:nvSpPr>
            <p:spPr bwMode="auto">
              <a:xfrm>
                <a:off x="956489" y="180652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4" name="Oval 729"/>
              <p:cNvSpPr>
                <a:spLocks/>
              </p:cNvSpPr>
              <p:nvPr/>
            </p:nvSpPr>
            <p:spPr bwMode="auto">
              <a:xfrm>
                <a:off x="899592" y="18762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5" name="Oval 730"/>
              <p:cNvSpPr>
                <a:spLocks/>
              </p:cNvSpPr>
              <p:nvPr/>
            </p:nvSpPr>
            <p:spPr bwMode="auto">
              <a:xfrm>
                <a:off x="827584" y="185733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6" name="Oval 731"/>
              <p:cNvSpPr>
                <a:spLocks/>
              </p:cNvSpPr>
              <p:nvPr/>
            </p:nvSpPr>
            <p:spPr bwMode="auto">
              <a:xfrm>
                <a:off x="1002535" y="185857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7" name="Oval 732"/>
              <p:cNvSpPr>
                <a:spLocks/>
              </p:cNvSpPr>
              <p:nvPr/>
            </p:nvSpPr>
            <p:spPr bwMode="auto">
              <a:xfrm>
                <a:off x="1032633" y="2323473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8" name="Oval 733"/>
              <p:cNvSpPr>
                <a:spLocks/>
              </p:cNvSpPr>
              <p:nvPr/>
            </p:nvSpPr>
            <p:spPr bwMode="auto">
              <a:xfrm>
                <a:off x="1009829" y="226510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29" name="Oval 734"/>
              <p:cNvSpPr>
                <a:spLocks/>
              </p:cNvSpPr>
              <p:nvPr/>
            </p:nvSpPr>
            <p:spPr bwMode="auto">
              <a:xfrm>
                <a:off x="1028497" y="216656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0" name="Oval 735"/>
              <p:cNvSpPr>
                <a:spLocks/>
              </p:cNvSpPr>
              <p:nvPr/>
            </p:nvSpPr>
            <p:spPr bwMode="auto">
              <a:xfrm>
                <a:off x="971600" y="223630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1" name="Oval 736"/>
              <p:cNvSpPr>
                <a:spLocks/>
              </p:cNvSpPr>
              <p:nvPr/>
            </p:nvSpPr>
            <p:spPr bwMode="auto">
              <a:xfrm>
                <a:off x="899592" y="221737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2" name="Oval 737"/>
              <p:cNvSpPr>
                <a:spLocks/>
              </p:cNvSpPr>
              <p:nvPr/>
            </p:nvSpPr>
            <p:spPr bwMode="auto">
              <a:xfrm>
                <a:off x="1074543" y="221861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3" name="Oval 738"/>
              <p:cNvSpPr>
                <a:spLocks/>
              </p:cNvSpPr>
              <p:nvPr/>
            </p:nvSpPr>
            <p:spPr bwMode="auto">
              <a:xfrm>
                <a:off x="1297861" y="222416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4" name="Oval 739"/>
              <p:cNvSpPr>
                <a:spLocks/>
              </p:cNvSpPr>
              <p:nvPr/>
            </p:nvSpPr>
            <p:spPr bwMode="auto">
              <a:xfrm>
                <a:off x="1316529" y="2125623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5" name="Oval 740"/>
              <p:cNvSpPr>
                <a:spLocks/>
              </p:cNvSpPr>
              <p:nvPr/>
            </p:nvSpPr>
            <p:spPr bwMode="auto">
              <a:xfrm>
                <a:off x="1259632" y="219536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6" name="Oval 741"/>
              <p:cNvSpPr>
                <a:spLocks/>
              </p:cNvSpPr>
              <p:nvPr/>
            </p:nvSpPr>
            <p:spPr bwMode="auto">
              <a:xfrm>
                <a:off x="1187624" y="2176441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7" name="Oval 742"/>
              <p:cNvSpPr>
                <a:spLocks/>
              </p:cNvSpPr>
              <p:nvPr/>
            </p:nvSpPr>
            <p:spPr bwMode="auto">
              <a:xfrm>
                <a:off x="1363380" y="1977075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8" name="Oval 743"/>
              <p:cNvSpPr>
                <a:spLocks/>
              </p:cNvSpPr>
              <p:nvPr/>
            </p:nvSpPr>
            <p:spPr bwMode="auto">
              <a:xfrm>
                <a:off x="1382048" y="1878529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39" name="Oval 744"/>
              <p:cNvSpPr>
                <a:spLocks/>
              </p:cNvSpPr>
              <p:nvPr/>
            </p:nvSpPr>
            <p:spPr bwMode="auto">
              <a:xfrm>
                <a:off x="1325151" y="1948275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0" name="Oval 745"/>
              <p:cNvSpPr>
                <a:spLocks/>
              </p:cNvSpPr>
              <p:nvPr/>
            </p:nvSpPr>
            <p:spPr bwMode="auto">
              <a:xfrm>
                <a:off x="1253143" y="192934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1" name="Oval 746"/>
              <p:cNvSpPr>
                <a:spLocks/>
              </p:cNvSpPr>
              <p:nvPr/>
            </p:nvSpPr>
            <p:spPr bwMode="auto">
              <a:xfrm>
                <a:off x="1459565" y="275675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2" name="Oval 747"/>
              <p:cNvSpPr>
                <a:spLocks/>
              </p:cNvSpPr>
              <p:nvPr/>
            </p:nvSpPr>
            <p:spPr bwMode="auto">
              <a:xfrm>
                <a:off x="1238032" y="2629679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3" name="Oval 748"/>
              <p:cNvSpPr>
                <a:spLocks/>
              </p:cNvSpPr>
              <p:nvPr/>
            </p:nvSpPr>
            <p:spPr bwMode="auto">
              <a:xfrm>
                <a:off x="1137927" y="269484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4" name="Oval 749"/>
              <p:cNvSpPr>
                <a:spLocks/>
              </p:cNvSpPr>
              <p:nvPr/>
            </p:nvSpPr>
            <p:spPr bwMode="auto">
              <a:xfrm>
                <a:off x="1579404" y="19050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5" name="Oval 750"/>
              <p:cNvSpPr>
                <a:spLocks/>
              </p:cNvSpPr>
              <p:nvPr/>
            </p:nvSpPr>
            <p:spPr bwMode="auto">
              <a:xfrm>
                <a:off x="1598072" y="1806521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6" name="Oval 751"/>
              <p:cNvSpPr>
                <a:spLocks/>
              </p:cNvSpPr>
              <p:nvPr/>
            </p:nvSpPr>
            <p:spPr bwMode="auto">
              <a:xfrm>
                <a:off x="1541175" y="1876267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7" name="Oval 752"/>
              <p:cNvSpPr>
                <a:spLocks/>
              </p:cNvSpPr>
              <p:nvPr/>
            </p:nvSpPr>
            <p:spPr bwMode="auto">
              <a:xfrm>
                <a:off x="1469167" y="1857339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8" name="Oval 753"/>
              <p:cNvSpPr>
                <a:spLocks/>
              </p:cNvSpPr>
              <p:nvPr/>
            </p:nvSpPr>
            <p:spPr bwMode="auto">
              <a:xfrm>
                <a:off x="1022008" y="271705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49" name="Oval 754"/>
              <p:cNvSpPr>
                <a:spLocks/>
              </p:cNvSpPr>
              <p:nvPr/>
            </p:nvSpPr>
            <p:spPr bwMode="auto">
              <a:xfrm>
                <a:off x="893103" y="276787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  <p:grpSp>
          <p:nvGrpSpPr>
            <p:cNvPr id="246450" name="Group 704"/>
            <p:cNvGrpSpPr>
              <a:grpSpLocks/>
            </p:cNvGrpSpPr>
            <p:nvPr/>
          </p:nvGrpSpPr>
          <p:grpSpPr bwMode="auto">
            <a:xfrm>
              <a:off x="2009329" y="2929680"/>
              <a:ext cx="583975" cy="889344"/>
              <a:chOff x="899592" y="2777280"/>
              <a:chExt cx="583975" cy="889344"/>
            </a:xfrm>
          </p:grpSpPr>
          <p:sp>
            <p:nvSpPr>
              <p:cNvPr id="246451" name="Oval 430"/>
              <p:cNvSpPr>
                <a:spLocks/>
              </p:cNvSpPr>
              <p:nvPr/>
            </p:nvSpPr>
            <p:spPr bwMode="auto">
              <a:xfrm>
                <a:off x="987786" y="293980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2" name="Oval 431"/>
              <p:cNvSpPr>
                <a:spLocks/>
              </p:cNvSpPr>
              <p:nvPr/>
            </p:nvSpPr>
            <p:spPr bwMode="auto">
              <a:xfrm>
                <a:off x="1047216" y="299809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3" name="Oval 432"/>
              <p:cNvSpPr>
                <a:spLocks/>
              </p:cNvSpPr>
              <p:nvPr/>
            </p:nvSpPr>
            <p:spPr bwMode="auto">
              <a:xfrm>
                <a:off x="1076016" y="294501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4" name="Oval 433"/>
              <p:cNvSpPr>
                <a:spLocks/>
              </p:cNvSpPr>
              <p:nvPr/>
            </p:nvSpPr>
            <p:spPr bwMode="auto">
              <a:xfrm>
                <a:off x="899592" y="314096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5" name="Oval 434"/>
              <p:cNvSpPr>
                <a:spLocks/>
              </p:cNvSpPr>
              <p:nvPr/>
            </p:nvSpPr>
            <p:spPr bwMode="auto">
              <a:xfrm>
                <a:off x="980766" y="28985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6" name="Oval 435"/>
              <p:cNvSpPr>
                <a:spLocks/>
              </p:cNvSpPr>
              <p:nvPr/>
            </p:nvSpPr>
            <p:spPr bwMode="auto">
              <a:xfrm>
                <a:off x="1016136" y="293040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7" name="Oval 436"/>
              <p:cNvSpPr>
                <a:spLocks/>
              </p:cNvSpPr>
              <p:nvPr/>
            </p:nvSpPr>
            <p:spPr bwMode="auto">
              <a:xfrm>
                <a:off x="975063" y="299568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8" name="Oval 437"/>
              <p:cNvSpPr>
                <a:spLocks/>
              </p:cNvSpPr>
              <p:nvPr/>
            </p:nvSpPr>
            <p:spPr bwMode="auto">
              <a:xfrm>
                <a:off x="1047071" y="296688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59" name="Oval 438"/>
              <p:cNvSpPr>
                <a:spLocks/>
              </p:cNvSpPr>
              <p:nvPr/>
            </p:nvSpPr>
            <p:spPr bwMode="auto">
              <a:xfrm>
                <a:off x="983527" y="336458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0" name="Oval 439"/>
              <p:cNvSpPr>
                <a:spLocks/>
              </p:cNvSpPr>
              <p:nvPr/>
            </p:nvSpPr>
            <p:spPr bwMode="auto">
              <a:xfrm>
                <a:off x="1124321" y="32561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1" name="Oval 440"/>
              <p:cNvSpPr>
                <a:spLocks/>
              </p:cNvSpPr>
              <p:nvPr/>
            </p:nvSpPr>
            <p:spPr bwMode="auto">
              <a:xfrm>
                <a:off x="1070313" y="296564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2" name="Oval 441"/>
              <p:cNvSpPr>
                <a:spLocks/>
              </p:cNvSpPr>
              <p:nvPr/>
            </p:nvSpPr>
            <p:spPr bwMode="auto">
              <a:xfrm>
                <a:off x="1075976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3" name="Oval 442"/>
              <p:cNvSpPr>
                <a:spLocks/>
              </p:cNvSpPr>
              <p:nvPr/>
            </p:nvSpPr>
            <p:spPr bwMode="auto">
              <a:xfrm>
                <a:off x="1140690" y="342208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4" name="Oval 443"/>
              <p:cNvSpPr>
                <a:spLocks/>
              </p:cNvSpPr>
              <p:nvPr/>
            </p:nvSpPr>
            <p:spPr bwMode="auto">
              <a:xfrm>
                <a:off x="1263200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5" name="Oval 444"/>
              <p:cNvSpPr>
                <a:spLocks/>
              </p:cNvSpPr>
              <p:nvPr/>
            </p:nvSpPr>
            <p:spPr bwMode="auto">
              <a:xfrm>
                <a:off x="1219992" y="337592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6" name="Oval 445"/>
              <p:cNvSpPr>
                <a:spLocks/>
              </p:cNvSpPr>
              <p:nvPr/>
            </p:nvSpPr>
            <p:spPr bwMode="auto">
              <a:xfrm>
                <a:off x="1047176" y="342900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7" name="Oval 446"/>
              <p:cNvSpPr>
                <a:spLocks/>
              </p:cNvSpPr>
              <p:nvPr/>
            </p:nvSpPr>
            <p:spPr bwMode="auto">
              <a:xfrm>
                <a:off x="1047071" y="300387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8" name="Oval 447"/>
              <p:cNvSpPr>
                <a:spLocks/>
              </p:cNvSpPr>
              <p:nvPr/>
            </p:nvSpPr>
            <p:spPr bwMode="auto">
              <a:xfrm>
                <a:off x="1147984" y="33569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69" name="Oval 448"/>
              <p:cNvSpPr>
                <a:spLocks/>
              </p:cNvSpPr>
              <p:nvPr/>
            </p:nvSpPr>
            <p:spPr bwMode="auto">
              <a:xfrm>
                <a:off x="1302840" y="339385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0" name="Oval 449"/>
              <p:cNvSpPr>
                <a:spLocks/>
              </p:cNvSpPr>
              <p:nvPr/>
            </p:nvSpPr>
            <p:spPr bwMode="auto">
              <a:xfrm>
                <a:off x="1043608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1" name="Oval 450"/>
              <p:cNvSpPr>
                <a:spLocks/>
              </p:cNvSpPr>
              <p:nvPr/>
            </p:nvSpPr>
            <p:spPr bwMode="auto">
              <a:xfrm>
                <a:off x="1125045" y="355408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2" name="Oval 451"/>
              <p:cNvSpPr>
                <a:spLocks/>
              </p:cNvSpPr>
              <p:nvPr/>
            </p:nvSpPr>
            <p:spPr bwMode="auto">
              <a:xfrm>
                <a:off x="1096245" y="3601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3" name="Oval 452"/>
              <p:cNvSpPr>
                <a:spLocks/>
              </p:cNvSpPr>
              <p:nvPr/>
            </p:nvSpPr>
            <p:spPr bwMode="auto">
              <a:xfrm>
                <a:off x="1197053" y="35730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4" name="Oval 453"/>
              <p:cNvSpPr>
                <a:spLocks/>
              </p:cNvSpPr>
              <p:nvPr/>
            </p:nvSpPr>
            <p:spPr bwMode="auto">
              <a:xfrm>
                <a:off x="1277766" y="361000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5" name="Oval 454"/>
              <p:cNvSpPr>
                <a:spLocks/>
              </p:cNvSpPr>
              <p:nvPr/>
            </p:nvSpPr>
            <p:spPr bwMode="auto">
              <a:xfrm>
                <a:off x="1269061" y="35442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6" name="Oval 455"/>
              <p:cNvSpPr>
                <a:spLocks/>
              </p:cNvSpPr>
              <p:nvPr/>
            </p:nvSpPr>
            <p:spPr bwMode="auto">
              <a:xfrm>
                <a:off x="1245819" y="358243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7" name="Oval 456"/>
              <p:cNvSpPr>
                <a:spLocks/>
              </p:cNvSpPr>
              <p:nvPr/>
            </p:nvSpPr>
            <p:spPr bwMode="auto">
              <a:xfrm>
                <a:off x="1364048" y="281333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8" name="Oval 457"/>
              <p:cNvSpPr>
                <a:spLocks/>
              </p:cNvSpPr>
              <p:nvPr/>
            </p:nvSpPr>
            <p:spPr bwMode="auto">
              <a:xfrm>
                <a:off x="1339931" y="2812139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79" name="Oval 458"/>
              <p:cNvSpPr>
                <a:spLocks/>
              </p:cNvSpPr>
              <p:nvPr/>
            </p:nvSpPr>
            <p:spPr bwMode="auto">
              <a:xfrm>
                <a:off x="1297137" y="27772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0" name="Oval 459"/>
              <p:cNvSpPr>
                <a:spLocks/>
              </p:cNvSpPr>
              <p:nvPr/>
            </p:nvSpPr>
            <p:spPr bwMode="auto">
              <a:xfrm>
                <a:off x="1370548" y="30482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1" name="Oval 460"/>
              <p:cNvSpPr>
                <a:spLocks/>
              </p:cNvSpPr>
              <p:nvPr/>
            </p:nvSpPr>
            <p:spPr bwMode="auto">
              <a:xfrm>
                <a:off x="1259632" y="2996952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2" name="Oval 461"/>
              <p:cNvSpPr>
                <a:spLocks/>
              </p:cNvSpPr>
              <p:nvPr/>
            </p:nvSpPr>
            <p:spPr bwMode="auto">
              <a:xfrm>
                <a:off x="1281060" y="27847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3" name="Oval 462"/>
              <p:cNvSpPr>
                <a:spLocks/>
              </p:cNvSpPr>
              <p:nvPr/>
            </p:nvSpPr>
            <p:spPr bwMode="auto">
              <a:xfrm>
                <a:off x="1418056" y="3212976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4" name="Oval 463"/>
              <p:cNvSpPr>
                <a:spLocks/>
              </p:cNvSpPr>
              <p:nvPr/>
            </p:nvSpPr>
            <p:spPr bwMode="auto">
              <a:xfrm>
                <a:off x="1297137" y="279292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5" name="Oval 464"/>
              <p:cNvSpPr>
                <a:spLocks/>
              </p:cNvSpPr>
              <p:nvPr/>
            </p:nvSpPr>
            <p:spPr bwMode="auto">
              <a:xfrm>
                <a:off x="1259632" y="3284984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6" name="Oval 465"/>
              <p:cNvSpPr>
                <a:spLocks/>
              </p:cNvSpPr>
              <p:nvPr/>
            </p:nvSpPr>
            <p:spPr bwMode="auto">
              <a:xfrm>
                <a:off x="1331640" y="323360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7" name="Oval 466"/>
              <p:cNvSpPr>
                <a:spLocks/>
              </p:cNvSpPr>
              <p:nvPr/>
            </p:nvSpPr>
            <p:spPr bwMode="auto">
              <a:xfrm>
                <a:off x="1417911" y="321875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8" name="Oval 467"/>
              <p:cNvSpPr>
                <a:spLocks/>
              </p:cNvSpPr>
              <p:nvPr/>
            </p:nvSpPr>
            <p:spPr bwMode="auto">
              <a:xfrm>
                <a:off x="1020511" y="281085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89" name="Oval 468"/>
              <p:cNvSpPr>
                <a:spLocks/>
              </p:cNvSpPr>
              <p:nvPr/>
            </p:nvSpPr>
            <p:spPr bwMode="auto">
              <a:xfrm>
                <a:off x="1014808" y="283148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0" name="Oval 469"/>
              <p:cNvSpPr>
                <a:spLocks/>
              </p:cNvSpPr>
              <p:nvPr/>
            </p:nvSpPr>
            <p:spPr bwMode="auto">
              <a:xfrm>
                <a:off x="1067182" y="292608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1" name="Oval 470"/>
              <p:cNvSpPr>
                <a:spLocks/>
              </p:cNvSpPr>
              <p:nvPr/>
            </p:nvSpPr>
            <p:spPr bwMode="auto">
              <a:xfrm>
                <a:off x="1148024" y="3068960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2" name="Oval 471"/>
              <p:cNvSpPr>
                <a:spLocks/>
              </p:cNvSpPr>
              <p:nvPr/>
            </p:nvSpPr>
            <p:spPr bwMode="auto">
              <a:xfrm>
                <a:off x="1082985" y="2780928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3" name="Oval 472"/>
              <p:cNvSpPr>
                <a:spLocks/>
              </p:cNvSpPr>
              <p:nvPr/>
            </p:nvSpPr>
            <p:spPr bwMode="auto">
              <a:xfrm>
                <a:off x="1158824" y="298708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4" name="Oval 473"/>
              <p:cNvSpPr>
                <a:spLocks/>
              </p:cNvSpPr>
              <p:nvPr/>
            </p:nvSpPr>
            <p:spPr bwMode="auto">
              <a:xfrm>
                <a:off x="1259632" y="3140968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5" name="Oval 474"/>
              <p:cNvSpPr>
                <a:spLocks/>
              </p:cNvSpPr>
              <p:nvPr/>
            </p:nvSpPr>
            <p:spPr bwMode="auto">
              <a:xfrm>
                <a:off x="1115616" y="364502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6" name="Oval 475"/>
              <p:cNvSpPr>
                <a:spLocks/>
              </p:cNvSpPr>
              <p:nvPr/>
            </p:nvSpPr>
            <p:spPr bwMode="auto">
              <a:xfrm>
                <a:off x="1063859" y="35887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7" name="Oval 476"/>
              <p:cNvSpPr>
                <a:spLocks/>
              </p:cNvSpPr>
              <p:nvPr/>
            </p:nvSpPr>
            <p:spPr bwMode="auto">
              <a:xfrm>
                <a:off x="1272152" y="36067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8" name="Oval 477"/>
              <p:cNvSpPr>
                <a:spLocks/>
              </p:cNvSpPr>
              <p:nvPr/>
            </p:nvSpPr>
            <p:spPr bwMode="auto">
              <a:xfrm>
                <a:off x="1225727" y="355404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499" name="Oval 478"/>
              <p:cNvSpPr>
                <a:spLocks/>
              </p:cNvSpPr>
              <p:nvPr/>
            </p:nvSpPr>
            <p:spPr bwMode="auto">
              <a:xfrm>
                <a:off x="1202485" y="359226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0" name="Oval 479"/>
              <p:cNvSpPr>
                <a:spLocks/>
              </p:cNvSpPr>
              <p:nvPr/>
            </p:nvSpPr>
            <p:spPr bwMode="auto">
              <a:xfrm>
                <a:off x="1115616" y="353952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1" name="Oval 480"/>
              <p:cNvSpPr>
                <a:spLocks/>
              </p:cNvSpPr>
              <p:nvPr/>
            </p:nvSpPr>
            <p:spPr bwMode="auto">
              <a:xfrm>
                <a:off x="1231515" y="35661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2" name="Oval 481"/>
              <p:cNvSpPr>
                <a:spLocks/>
              </p:cNvSpPr>
              <p:nvPr/>
            </p:nvSpPr>
            <p:spPr bwMode="auto">
              <a:xfrm>
                <a:off x="1167655" y="342277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3" name="Oval 482"/>
              <p:cNvSpPr>
                <a:spLocks/>
              </p:cNvSpPr>
              <p:nvPr/>
            </p:nvSpPr>
            <p:spPr bwMode="auto">
              <a:xfrm>
                <a:off x="1158950" y="335699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4" name="Oval 483"/>
              <p:cNvSpPr>
                <a:spLocks/>
              </p:cNvSpPr>
              <p:nvPr/>
            </p:nvSpPr>
            <p:spPr bwMode="auto">
              <a:xfrm>
                <a:off x="1135708" y="339521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5" name="Oval 484"/>
              <p:cNvSpPr>
                <a:spLocks/>
              </p:cNvSpPr>
              <p:nvPr/>
            </p:nvSpPr>
            <p:spPr bwMode="auto">
              <a:xfrm>
                <a:off x="1162041" y="3419573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6" name="Oval 485"/>
              <p:cNvSpPr>
                <a:spLocks/>
              </p:cNvSpPr>
              <p:nvPr/>
            </p:nvSpPr>
            <p:spPr bwMode="auto">
              <a:xfrm>
                <a:off x="1115616" y="336681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7" name="Oval 486"/>
              <p:cNvSpPr>
                <a:spLocks/>
              </p:cNvSpPr>
              <p:nvPr/>
            </p:nvSpPr>
            <p:spPr bwMode="auto">
              <a:xfrm>
                <a:off x="1121404" y="337893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8" name="Oval 487"/>
              <p:cNvSpPr>
                <a:spLocks/>
              </p:cNvSpPr>
              <p:nvPr/>
            </p:nvSpPr>
            <p:spPr bwMode="auto">
              <a:xfrm>
                <a:off x="1293090" y="3359501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09" name="Oval 488"/>
              <p:cNvSpPr>
                <a:spLocks/>
              </p:cNvSpPr>
              <p:nvPr/>
            </p:nvSpPr>
            <p:spPr bwMode="auto">
              <a:xfrm>
                <a:off x="1320055" y="3360195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0" name="Oval 489"/>
              <p:cNvSpPr>
                <a:spLocks/>
              </p:cNvSpPr>
              <p:nvPr/>
            </p:nvSpPr>
            <p:spPr bwMode="auto">
              <a:xfrm>
                <a:off x="1283811" y="337962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1" name="Oval 490"/>
              <p:cNvSpPr>
                <a:spLocks/>
              </p:cNvSpPr>
              <p:nvPr/>
            </p:nvSpPr>
            <p:spPr bwMode="auto">
              <a:xfrm>
                <a:off x="1331640" y="32129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2" name="Oval 491"/>
              <p:cNvSpPr>
                <a:spLocks/>
              </p:cNvSpPr>
              <p:nvPr/>
            </p:nvSpPr>
            <p:spPr bwMode="auto">
              <a:xfrm>
                <a:off x="976839" y="2917094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3" name="Oval 492"/>
              <p:cNvSpPr>
                <a:spLocks/>
              </p:cNvSpPr>
              <p:nvPr/>
            </p:nvSpPr>
            <p:spPr bwMode="auto">
              <a:xfrm>
                <a:off x="1078151" y="278207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4" name="Oval 493"/>
              <p:cNvSpPr>
                <a:spLocks/>
              </p:cNvSpPr>
              <p:nvPr/>
            </p:nvSpPr>
            <p:spPr bwMode="auto">
              <a:xfrm>
                <a:off x="1043608" y="2966691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5" name="Oval 494"/>
              <p:cNvSpPr>
                <a:spLocks/>
              </p:cNvSpPr>
              <p:nvPr/>
            </p:nvSpPr>
            <p:spPr bwMode="auto">
              <a:xfrm>
                <a:off x="1074543" y="300317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6" name="Oval 495"/>
              <p:cNvSpPr>
                <a:spLocks/>
              </p:cNvSpPr>
              <p:nvPr/>
            </p:nvSpPr>
            <p:spPr bwMode="auto">
              <a:xfrm>
                <a:off x="1078006" y="27878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7" name="Oval 496"/>
              <p:cNvSpPr>
                <a:spLocks/>
              </p:cNvSpPr>
              <p:nvPr/>
            </p:nvSpPr>
            <p:spPr bwMode="auto">
              <a:xfrm>
                <a:off x="1353420" y="3049460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8" name="Oval 497"/>
              <p:cNvSpPr>
                <a:spLocks/>
              </p:cNvSpPr>
              <p:nvPr/>
            </p:nvSpPr>
            <p:spPr bwMode="auto">
              <a:xfrm>
                <a:off x="1331698" y="2939173"/>
                <a:ext cx="39600" cy="39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19" name="Oval 498"/>
              <p:cNvSpPr>
                <a:spLocks/>
              </p:cNvSpPr>
              <p:nvPr/>
            </p:nvSpPr>
            <p:spPr bwMode="auto">
              <a:xfrm>
                <a:off x="1343670" y="3015107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0" name="Oval 499"/>
              <p:cNvSpPr>
                <a:spLocks/>
              </p:cNvSpPr>
              <p:nvPr/>
            </p:nvSpPr>
            <p:spPr bwMode="auto">
              <a:xfrm>
                <a:off x="1370635" y="3015801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1" name="Oval 500"/>
              <p:cNvSpPr>
                <a:spLocks/>
              </p:cNvSpPr>
              <p:nvPr/>
            </p:nvSpPr>
            <p:spPr bwMode="auto">
              <a:xfrm>
                <a:off x="1430353" y="296599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2" name="Oval 501"/>
              <p:cNvSpPr>
                <a:spLocks/>
              </p:cNvSpPr>
              <p:nvPr/>
            </p:nvSpPr>
            <p:spPr bwMode="auto">
              <a:xfrm>
                <a:off x="1331640" y="3087936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3" name="Oval 502"/>
              <p:cNvSpPr>
                <a:spLocks/>
              </p:cNvSpPr>
              <p:nvPr/>
            </p:nvSpPr>
            <p:spPr bwMode="auto">
              <a:xfrm>
                <a:off x="1360314" y="306896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4" name="Oval 503"/>
              <p:cNvSpPr>
                <a:spLocks/>
              </p:cNvSpPr>
              <p:nvPr/>
            </p:nvSpPr>
            <p:spPr bwMode="auto">
              <a:xfrm>
                <a:off x="1366102" y="308108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5" name="Oval 504"/>
              <p:cNvSpPr>
                <a:spLocks/>
              </p:cNvSpPr>
              <p:nvPr/>
            </p:nvSpPr>
            <p:spPr bwMode="auto">
              <a:xfrm>
                <a:off x="1157319" y="327423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6" name="Oval 505"/>
              <p:cNvSpPr>
                <a:spLocks/>
              </p:cNvSpPr>
              <p:nvPr/>
            </p:nvSpPr>
            <p:spPr bwMode="auto">
              <a:xfrm>
                <a:off x="1128519" y="33219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7" name="Oval 506"/>
              <p:cNvSpPr>
                <a:spLocks/>
              </p:cNvSpPr>
              <p:nvPr/>
            </p:nvSpPr>
            <p:spPr bwMode="auto">
              <a:xfrm>
                <a:off x="1229327" y="32931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8" name="Oval 507"/>
              <p:cNvSpPr>
                <a:spLocks/>
              </p:cNvSpPr>
              <p:nvPr/>
            </p:nvSpPr>
            <p:spPr bwMode="auto">
              <a:xfrm>
                <a:off x="1310040" y="3330144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29" name="Oval 508"/>
              <p:cNvSpPr>
                <a:spLocks/>
              </p:cNvSpPr>
              <p:nvPr/>
            </p:nvSpPr>
            <p:spPr bwMode="auto">
              <a:xfrm>
                <a:off x="1301335" y="3264360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0" name="Oval 509"/>
              <p:cNvSpPr>
                <a:spLocks/>
              </p:cNvSpPr>
              <p:nvPr/>
            </p:nvSpPr>
            <p:spPr bwMode="auto">
              <a:xfrm>
                <a:off x="1278093" y="330258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1" name="Oval 510"/>
              <p:cNvSpPr>
                <a:spLocks/>
              </p:cNvSpPr>
              <p:nvPr/>
            </p:nvSpPr>
            <p:spPr bwMode="auto">
              <a:xfrm>
                <a:off x="1173852" y="3400766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2" name="Oval 511"/>
              <p:cNvSpPr>
                <a:spLocks/>
              </p:cNvSpPr>
              <p:nvPr/>
            </p:nvSpPr>
            <p:spPr bwMode="auto">
              <a:xfrm>
                <a:off x="1119090" y="324543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3" name="Oval 512"/>
              <p:cNvSpPr>
                <a:spLocks/>
              </p:cNvSpPr>
              <p:nvPr/>
            </p:nvSpPr>
            <p:spPr bwMode="auto">
              <a:xfrm>
                <a:off x="1243140" y="3414600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4" name="Oval 513"/>
              <p:cNvSpPr>
                <a:spLocks/>
              </p:cNvSpPr>
              <p:nvPr/>
            </p:nvSpPr>
            <p:spPr bwMode="auto">
              <a:xfrm>
                <a:off x="1143695" y="3172786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5" name="Oval 514"/>
              <p:cNvSpPr>
                <a:spLocks/>
              </p:cNvSpPr>
              <p:nvPr/>
            </p:nvSpPr>
            <p:spPr bwMode="auto">
              <a:xfrm>
                <a:off x="1469167" y="29537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6" name="Oval 515"/>
              <p:cNvSpPr>
                <a:spLocks/>
              </p:cNvSpPr>
              <p:nvPr/>
            </p:nvSpPr>
            <p:spPr bwMode="auto">
              <a:xfrm>
                <a:off x="1397159" y="2934824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7" name="Oval 516"/>
              <p:cNvSpPr>
                <a:spLocks/>
              </p:cNvSpPr>
              <p:nvPr/>
            </p:nvSpPr>
            <p:spPr bwMode="auto">
              <a:xfrm>
                <a:off x="1219364" y="29825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8" name="Oval 517"/>
              <p:cNvSpPr>
                <a:spLocks/>
              </p:cNvSpPr>
              <p:nvPr/>
            </p:nvSpPr>
            <p:spPr bwMode="auto">
              <a:xfrm>
                <a:off x="1181135" y="295375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39" name="Oval 518"/>
              <p:cNvSpPr>
                <a:spLocks/>
              </p:cNvSpPr>
              <p:nvPr/>
            </p:nvSpPr>
            <p:spPr bwMode="auto">
              <a:xfrm>
                <a:off x="1003340" y="281560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0" name="Oval 519"/>
              <p:cNvSpPr>
                <a:spLocks/>
              </p:cNvSpPr>
              <p:nvPr/>
            </p:nvSpPr>
            <p:spPr bwMode="auto">
              <a:xfrm>
                <a:off x="965111" y="278680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1" name="Oval 520"/>
              <p:cNvSpPr>
                <a:spLocks/>
              </p:cNvSpPr>
              <p:nvPr/>
            </p:nvSpPr>
            <p:spPr bwMode="auto">
              <a:xfrm>
                <a:off x="1009073" y="3150792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2" name="Oval 521"/>
              <p:cNvSpPr>
                <a:spLocks/>
              </p:cNvSpPr>
              <p:nvPr/>
            </p:nvSpPr>
            <p:spPr bwMode="auto">
              <a:xfrm>
                <a:off x="1048713" y="3115646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3" name="Oval 522"/>
              <p:cNvSpPr>
                <a:spLocks/>
              </p:cNvSpPr>
              <p:nvPr/>
            </p:nvSpPr>
            <p:spPr bwMode="auto">
              <a:xfrm>
                <a:off x="1023639" y="333179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4" name="Oval 523"/>
              <p:cNvSpPr>
                <a:spLocks/>
              </p:cNvSpPr>
              <p:nvPr/>
            </p:nvSpPr>
            <p:spPr bwMode="auto">
              <a:xfrm>
                <a:off x="1014934" y="3266008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5" name="Oval 524"/>
              <p:cNvSpPr>
                <a:spLocks/>
              </p:cNvSpPr>
              <p:nvPr/>
            </p:nvSpPr>
            <p:spPr bwMode="auto">
              <a:xfrm>
                <a:off x="991692" y="3304230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6" name="Oval 525"/>
              <p:cNvSpPr>
                <a:spLocks/>
              </p:cNvSpPr>
              <p:nvPr/>
            </p:nvSpPr>
            <p:spPr bwMode="auto">
              <a:xfrm>
                <a:off x="1018025" y="3328589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7" name="Oval 526"/>
              <p:cNvSpPr>
                <a:spLocks/>
              </p:cNvSpPr>
              <p:nvPr/>
            </p:nvSpPr>
            <p:spPr bwMode="auto">
              <a:xfrm>
                <a:off x="971600" y="3275832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8" name="Oval 527"/>
              <p:cNvSpPr>
                <a:spLocks/>
              </p:cNvSpPr>
              <p:nvPr/>
            </p:nvSpPr>
            <p:spPr bwMode="auto">
              <a:xfrm>
                <a:off x="977388" y="3287952"/>
                <a:ext cx="21600" cy="216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49" name="Oval 528"/>
              <p:cNvSpPr>
                <a:spLocks/>
              </p:cNvSpPr>
              <p:nvPr/>
            </p:nvSpPr>
            <p:spPr bwMode="auto">
              <a:xfrm>
                <a:off x="1038963" y="3081293"/>
                <a:ext cx="28800" cy="288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0" name="Oval 529"/>
              <p:cNvSpPr>
                <a:spLocks/>
              </p:cNvSpPr>
              <p:nvPr/>
            </p:nvSpPr>
            <p:spPr bwMode="auto">
              <a:xfrm>
                <a:off x="1065928" y="3081987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1" name="Oval 530"/>
              <p:cNvSpPr>
                <a:spLocks/>
              </p:cNvSpPr>
              <p:nvPr/>
            </p:nvSpPr>
            <p:spPr bwMode="auto">
              <a:xfrm>
                <a:off x="1029684" y="3101414"/>
                <a:ext cx="25200" cy="252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  <p:sp>
            <p:nvSpPr>
              <p:cNvPr id="246552" name="Oval 531"/>
              <p:cNvSpPr>
                <a:spLocks/>
              </p:cNvSpPr>
              <p:nvPr/>
            </p:nvSpPr>
            <p:spPr bwMode="auto">
              <a:xfrm>
                <a:off x="989013" y="3136392"/>
                <a:ext cx="14400" cy="14400"/>
              </a:xfrm>
              <a:prstGeom prst="ellipse">
                <a:avLst/>
              </a:prstGeom>
              <a:solidFill>
                <a:srgbClr val="99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kumimoji="1" lang="en-US">
                  <a:ea typeface="新細明體" charset="0"/>
                  <a:cs typeface="新細明體" charset="0"/>
                </a:endParaRPr>
              </a:p>
            </p:txBody>
          </p:sp>
        </p:grpSp>
      </p:grpSp>
      <p:sp>
        <p:nvSpPr>
          <p:cNvPr id="801" name="Oval 800"/>
          <p:cNvSpPr/>
          <p:nvPr/>
        </p:nvSpPr>
        <p:spPr bwMode="auto">
          <a:xfrm>
            <a:off x="3292475" y="4933950"/>
            <a:ext cx="144463" cy="1444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kumimoji="1" lang="zh-TW" altLang="en-US">
              <a:ea typeface="新細明體" charset="0"/>
              <a:cs typeface="新細明體" charset="0"/>
            </a:endParaRPr>
          </a:p>
        </p:txBody>
      </p:sp>
      <p:sp>
        <p:nvSpPr>
          <p:cNvPr id="246581" name="Text Box 1845"/>
          <p:cNvSpPr txBox="1">
            <a:spLocks noChangeArrowheads="1"/>
          </p:cNvSpPr>
          <p:nvPr/>
        </p:nvSpPr>
        <p:spPr bwMode="auto">
          <a:xfrm>
            <a:off x="381000" y="914400"/>
            <a:ext cx="6660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/>
              <a:t>Addition of Li to improve conductivity</a:t>
            </a:r>
            <a:endParaRPr lang="en-US" sz="2800" b="1" dirty="0"/>
          </a:p>
        </p:txBody>
      </p:sp>
      <p:pic>
        <p:nvPicPr>
          <p:cNvPr id="816" name="Picture 8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75" y="1415136"/>
            <a:ext cx="5716938" cy="2261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6938" y="3582665"/>
            <a:ext cx="538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 </a:t>
            </a:r>
            <a:r>
              <a:rPr lang="en-US" dirty="0" smtClean="0"/>
              <a:t>images </a:t>
            </a:r>
            <a:r>
              <a:rPr lang="en-US" dirty="0"/>
              <a:t>of 2 at % Li doped CuO sintered at (a) 450</a:t>
            </a:r>
            <a:r>
              <a:rPr lang="en-US" b="1" dirty="0"/>
              <a:t>◦</a:t>
            </a:r>
            <a:r>
              <a:rPr lang="en-US" dirty="0"/>
              <a:t>C for 1 </a:t>
            </a:r>
            <a:r>
              <a:rPr lang="en-US" dirty="0" err="1"/>
              <a:t>hr</a:t>
            </a:r>
            <a:r>
              <a:rPr lang="en-US" dirty="0"/>
              <a:t> and (b) 600</a:t>
            </a:r>
            <a:r>
              <a:rPr lang="en-US" b="1" dirty="0"/>
              <a:t>◦</a:t>
            </a:r>
            <a:r>
              <a:rPr lang="en-US" dirty="0"/>
              <a:t>C for 3 hr</a:t>
            </a:r>
            <a:r>
              <a:rPr lang="en-US" dirty="0" smtClean="0"/>
              <a:t>.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327" y="6202364"/>
            <a:ext cx="545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Aqueous solution of copper nitrate + lithium acetate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51447" y="5527369"/>
            <a:ext cx="4617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Solar to H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efficiency  </a:t>
            </a:r>
            <a:r>
              <a:rPr lang="en-US" sz="2800" dirty="0" smtClean="0">
                <a:solidFill>
                  <a:srgbClr val="FF0000"/>
                </a:solidFill>
              </a:rPr>
              <a:t>1.3 </a:t>
            </a:r>
            <a:r>
              <a:rPr lang="en-US" sz="2800" dirty="0">
                <a:solidFill>
                  <a:srgbClr val="FF0000"/>
                </a:solidFill>
              </a:rPr>
              <a:t>%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2476" y="4600082"/>
            <a:ext cx="5716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err="1" smtClean="0"/>
              <a:t>Conductivity</a:t>
            </a:r>
            <a:r>
              <a:rPr lang="da-DK" sz="2000" dirty="0" smtClean="0"/>
              <a:t> CuO </a:t>
            </a:r>
            <a:r>
              <a:rPr lang="da-DK" sz="2000" dirty="0" err="1" smtClean="0"/>
              <a:t>only</a:t>
            </a:r>
            <a:r>
              <a:rPr lang="da-DK" sz="2000" dirty="0" smtClean="0"/>
              <a:t>:  2 x 10</a:t>
            </a:r>
            <a:r>
              <a:rPr lang="da-DK" sz="2000" baseline="30000" dirty="0"/>
              <a:t>−6 </a:t>
            </a:r>
            <a:r>
              <a:rPr lang="da-DK" sz="2000" dirty="0"/>
              <a:t> </a:t>
            </a:r>
            <a:r>
              <a:rPr lang="da-DK" sz="2000" dirty="0" smtClean="0"/>
              <a:t>to 4 x 10</a:t>
            </a:r>
            <a:r>
              <a:rPr lang="da-DK" sz="2000" baseline="30000" dirty="0"/>
              <a:t>−6 </a:t>
            </a:r>
            <a:r>
              <a:rPr lang="da-DK" sz="2000" dirty="0" smtClean="0"/>
              <a:t>S</a:t>
            </a:r>
            <a:r>
              <a:rPr lang="da-DK" sz="2000" dirty="0"/>
              <a:t>/</a:t>
            </a:r>
            <a:r>
              <a:rPr lang="da-DK" sz="2000" dirty="0" smtClean="0"/>
              <a:t>cm</a:t>
            </a:r>
          </a:p>
          <a:p>
            <a:r>
              <a:rPr lang="da-DK" sz="2000" dirty="0" smtClean="0"/>
              <a:t>                     with 2% Li 7 x 10</a:t>
            </a:r>
            <a:r>
              <a:rPr lang="da-DK" sz="2000" baseline="30000" dirty="0" smtClean="0"/>
              <a:t>−5 </a:t>
            </a:r>
            <a:r>
              <a:rPr lang="da-DK" sz="2000" dirty="0" smtClean="0"/>
              <a:t> </a:t>
            </a:r>
            <a:r>
              <a:rPr lang="da-DK" sz="2000" dirty="0"/>
              <a:t>to </a:t>
            </a:r>
            <a:r>
              <a:rPr lang="da-DK" sz="2000" dirty="0" smtClean="0"/>
              <a:t>3 x 10</a:t>
            </a:r>
            <a:r>
              <a:rPr lang="da-DK" sz="2000" baseline="30000" dirty="0" smtClean="0"/>
              <a:t>−4</a:t>
            </a:r>
            <a:r>
              <a:rPr lang="da-DK" sz="2000" dirty="0" smtClean="0"/>
              <a:t> S/cm</a:t>
            </a:r>
            <a:endParaRPr lang="en-US" sz="2000" dirty="0"/>
          </a:p>
        </p:txBody>
      </p:sp>
      <p:sp>
        <p:nvSpPr>
          <p:cNvPr id="799" name="Rectangle 798"/>
          <p:cNvSpPr/>
          <p:nvPr/>
        </p:nvSpPr>
        <p:spPr>
          <a:xfrm>
            <a:off x="3178223" y="6539110"/>
            <a:ext cx="5965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0" lang="en-US" sz="1400" i="1" dirty="0" smtClean="0">
                <a:latin typeface="Bodoni MT" pitchFamily="18" charset="0"/>
                <a:cs typeface="Times New Roman" pitchFamily="18" charset="0"/>
              </a:rPr>
              <a:t>Chiang et al., J </a:t>
            </a:r>
            <a:r>
              <a:rPr kumimoji="0" lang="en-US" sz="1400" i="1" dirty="0" err="1" smtClean="0">
                <a:latin typeface="Bodoni MT" pitchFamily="18" charset="0"/>
                <a:cs typeface="Times New Roman" pitchFamily="18" charset="0"/>
              </a:rPr>
              <a:t>Electrochem</a:t>
            </a:r>
            <a:r>
              <a:rPr kumimoji="0" lang="en-US" sz="1400" i="1" dirty="0" smtClean="0"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400" i="1" dirty="0" err="1" smtClean="0">
                <a:latin typeface="Bodoni MT" pitchFamily="18" charset="0"/>
                <a:cs typeface="Times New Roman" pitchFamily="18" charset="0"/>
              </a:rPr>
              <a:t>Soc</a:t>
            </a:r>
            <a:r>
              <a:rPr kumimoji="0" lang="en-US" sz="1400" i="1" dirty="0" smtClean="0">
                <a:latin typeface="Bodoni MT" pitchFamily="18" charset="0"/>
                <a:cs typeface="Times New Roman" pitchFamily="18" charset="0"/>
              </a:rPr>
              <a:t> </a:t>
            </a:r>
            <a:r>
              <a:rPr kumimoji="0" lang="en-US" sz="1400" b="1" dirty="0" smtClean="0">
                <a:latin typeface="Bodoni MT" pitchFamily="18" charset="0"/>
                <a:cs typeface="Times New Roman" pitchFamily="18" charset="0"/>
              </a:rPr>
              <a:t>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2301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8"/>
          <p:cNvGrpSpPr/>
          <p:nvPr/>
        </p:nvGrpSpPr>
        <p:grpSpPr>
          <a:xfrm>
            <a:off x="5182910" y="2187212"/>
            <a:ext cx="635394" cy="1789235"/>
            <a:chOff x="4427984" y="4653136"/>
            <a:chExt cx="576064" cy="1368152"/>
          </a:xfrm>
        </p:grpSpPr>
        <p:sp>
          <p:nvSpPr>
            <p:cNvPr id="167" name="Rectangle 166"/>
            <p:cNvSpPr/>
            <p:nvPr/>
          </p:nvSpPr>
          <p:spPr>
            <a:xfrm>
              <a:off x="4427984" y="5877272"/>
              <a:ext cx="576064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499992" y="4653136"/>
              <a:ext cx="72008" cy="12241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686755" y="4653136"/>
              <a:ext cx="72008" cy="12241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860032" y="4653136"/>
              <a:ext cx="72008" cy="122413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4722759" y="4725144"/>
              <a:ext cx="0" cy="1224136"/>
            </a:xfrm>
            <a:prstGeom prst="straightConnector1">
              <a:avLst/>
            </a:prstGeom>
            <a:ln>
              <a:solidFill>
                <a:srgbClr val="FF0000"/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30"/>
          <p:cNvGrpSpPr/>
          <p:nvPr/>
        </p:nvGrpSpPr>
        <p:grpSpPr>
          <a:xfrm>
            <a:off x="3120811" y="2182703"/>
            <a:ext cx="639197" cy="1793744"/>
            <a:chOff x="3635896" y="4649688"/>
            <a:chExt cx="579512" cy="1371600"/>
          </a:xfrm>
        </p:grpSpPr>
        <p:sp>
          <p:nvSpPr>
            <p:cNvPr id="104" name="Rectangle 103"/>
            <p:cNvSpPr/>
            <p:nvPr/>
          </p:nvSpPr>
          <p:spPr>
            <a:xfrm>
              <a:off x="3639344" y="5877272"/>
              <a:ext cx="576064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Hexagon 104"/>
            <p:cNvSpPr/>
            <p:nvPr/>
          </p:nvSpPr>
          <p:spPr>
            <a:xfrm>
              <a:off x="3706416" y="573670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Hexagon 105"/>
            <p:cNvSpPr/>
            <p:nvPr/>
          </p:nvSpPr>
          <p:spPr>
            <a:xfrm>
              <a:off x="3783360" y="538160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Hexagon 106"/>
            <p:cNvSpPr/>
            <p:nvPr/>
          </p:nvSpPr>
          <p:spPr>
            <a:xfrm>
              <a:off x="3783360" y="523758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Hexagon 107"/>
            <p:cNvSpPr/>
            <p:nvPr/>
          </p:nvSpPr>
          <p:spPr>
            <a:xfrm>
              <a:off x="3855368" y="544522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Hexagon 108"/>
            <p:cNvSpPr/>
            <p:nvPr/>
          </p:nvSpPr>
          <p:spPr>
            <a:xfrm>
              <a:off x="3686200" y="5359896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Hexagon 109"/>
            <p:cNvSpPr/>
            <p:nvPr/>
          </p:nvSpPr>
          <p:spPr>
            <a:xfrm>
              <a:off x="3838600" y="558924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xagon 110"/>
            <p:cNvSpPr/>
            <p:nvPr/>
          </p:nvSpPr>
          <p:spPr>
            <a:xfrm>
              <a:off x="3999384" y="559762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Hexagon 111"/>
            <p:cNvSpPr/>
            <p:nvPr/>
          </p:nvSpPr>
          <p:spPr>
            <a:xfrm>
              <a:off x="3855368" y="5733256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xagon 112"/>
            <p:cNvSpPr/>
            <p:nvPr/>
          </p:nvSpPr>
          <p:spPr>
            <a:xfrm>
              <a:off x="3733056" y="504671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xagon 113"/>
            <p:cNvSpPr/>
            <p:nvPr/>
          </p:nvSpPr>
          <p:spPr>
            <a:xfrm>
              <a:off x="3885456" y="519911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xagon 114"/>
            <p:cNvSpPr/>
            <p:nvPr/>
          </p:nvSpPr>
          <p:spPr>
            <a:xfrm>
              <a:off x="3719736" y="466990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xagon 115"/>
            <p:cNvSpPr/>
            <p:nvPr/>
          </p:nvSpPr>
          <p:spPr>
            <a:xfrm>
              <a:off x="3872136" y="482230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exagon 116"/>
            <p:cNvSpPr/>
            <p:nvPr/>
          </p:nvSpPr>
          <p:spPr>
            <a:xfrm>
              <a:off x="3855368" y="494955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Hexagon 117"/>
            <p:cNvSpPr/>
            <p:nvPr/>
          </p:nvSpPr>
          <p:spPr>
            <a:xfrm>
              <a:off x="3669432" y="488248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Hexagon 118"/>
            <p:cNvSpPr/>
            <p:nvPr/>
          </p:nvSpPr>
          <p:spPr>
            <a:xfrm>
              <a:off x="3711352" y="5165576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exagon 119"/>
            <p:cNvSpPr/>
            <p:nvPr/>
          </p:nvSpPr>
          <p:spPr>
            <a:xfrm>
              <a:off x="3711352" y="551723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Hexagon 120"/>
            <p:cNvSpPr/>
            <p:nvPr/>
          </p:nvSpPr>
          <p:spPr>
            <a:xfrm>
              <a:off x="3635896" y="466990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Hexagon 121"/>
            <p:cNvSpPr/>
            <p:nvPr/>
          </p:nvSpPr>
          <p:spPr>
            <a:xfrm>
              <a:off x="3711352" y="558924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exagon 122"/>
            <p:cNvSpPr/>
            <p:nvPr/>
          </p:nvSpPr>
          <p:spPr>
            <a:xfrm>
              <a:off x="3927376" y="4653136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Hexagon 123"/>
            <p:cNvSpPr/>
            <p:nvPr/>
          </p:nvSpPr>
          <p:spPr>
            <a:xfrm>
              <a:off x="3724672" y="4733528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Hexagon 124"/>
            <p:cNvSpPr/>
            <p:nvPr/>
          </p:nvSpPr>
          <p:spPr>
            <a:xfrm>
              <a:off x="3877072" y="481047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xagon 125"/>
            <p:cNvSpPr/>
            <p:nvPr/>
          </p:nvSpPr>
          <p:spPr>
            <a:xfrm>
              <a:off x="3811960" y="503488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xagon 126"/>
            <p:cNvSpPr/>
            <p:nvPr/>
          </p:nvSpPr>
          <p:spPr>
            <a:xfrm>
              <a:off x="3999384" y="5157192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xagon 127"/>
            <p:cNvSpPr/>
            <p:nvPr/>
          </p:nvSpPr>
          <p:spPr>
            <a:xfrm>
              <a:off x="3846984" y="481392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xagon 128"/>
            <p:cNvSpPr/>
            <p:nvPr/>
          </p:nvSpPr>
          <p:spPr>
            <a:xfrm>
              <a:off x="3999384" y="4966320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xagon 129"/>
            <p:cNvSpPr/>
            <p:nvPr/>
          </p:nvSpPr>
          <p:spPr>
            <a:xfrm>
              <a:off x="3927376" y="508518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xagon 130"/>
            <p:cNvSpPr/>
            <p:nvPr/>
          </p:nvSpPr>
          <p:spPr>
            <a:xfrm>
              <a:off x="3783360" y="4649688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xagon 131"/>
            <p:cNvSpPr/>
            <p:nvPr/>
          </p:nvSpPr>
          <p:spPr>
            <a:xfrm>
              <a:off x="3935760" y="4802088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xagon 132"/>
            <p:cNvSpPr/>
            <p:nvPr/>
          </p:nvSpPr>
          <p:spPr>
            <a:xfrm>
              <a:off x="3999384" y="5733256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xagon 133"/>
            <p:cNvSpPr/>
            <p:nvPr/>
          </p:nvSpPr>
          <p:spPr>
            <a:xfrm>
              <a:off x="3999384" y="5445224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xagon 134"/>
            <p:cNvSpPr/>
            <p:nvPr/>
          </p:nvSpPr>
          <p:spPr>
            <a:xfrm>
              <a:off x="3991000" y="5301208"/>
              <a:ext cx="144016" cy="144016"/>
            </a:xfrm>
            <a:prstGeom prst="hexago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3784349" y="4725479"/>
              <a:ext cx="290289" cy="1174574"/>
            </a:xfrm>
            <a:custGeom>
              <a:avLst/>
              <a:gdLst>
                <a:gd name="connsiteX0" fmla="*/ 36213 w 290289"/>
                <a:gd name="connsiteY0" fmla="*/ 9483 h 1174574"/>
                <a:gd name="connsiteX1" fmla="*/ 162962 w 290289"/>
                <a:gd name="connsiteY1" fmla="*/ 9483 h 1174574"/>
                <a:gd name="connsiteX2" fmla="*/ 167489 w 290289"/>
                <a:gd name="connsiteY2" fmla="*/ 23064 h 1174574"/>
                <a:gd name="connsiteX3" fmla="*/ 185596 w 290289"/>
                <a:gd name="connsiteY3" fmla="*/ 41171 h 1174574"/>
                <a:gd name="connsiteX4" fmla="*/ 194649 w 290289"/>
                <a:gd name="connsiteY4" fmla="*/ 72858 h 1174574"/>
                <a:gd name="connsiteX5" fmla="*/ 203702 w 290289"/>
                <a:gd name="connsiteY5" fmla="*/ 86438 h 1174574"/>
                <a:gd name="connsiteX6" fmla="*/ 199176 w 290289"/>
                <a:gd name="connsiteY6" fmla="*/ 131705 h 1174574"/>
                <a:gd name="connsiteX7" fmla="*/ 185596 w 290289"/>
                <a:gd name="connsiteY7" fmla="*/ 136232 h 1174574"/>
                <a:gd name="connsiteX8" fmla="*/ 176542 w 290289"/>
                <a:gd name="connsiteY8" fmla="*/ 145285 h 1174574"/>
                <a:gd name="connsiteX9" fmla="*/ 122221 w 290289"/>
                <a:gd name="connsiteY9" fmla="*/ 154339 h 1174574"/>
                <a:gd name="connsiteX10" fmla="*/ 113168 w 290289"/>
                <a:gd name="connsiteY10" fmla="*/ 181499 h 1174574"/>
                <a:gd name="connsiteX11" fmla="*/ 108641 w 290289"/>
                <a:gd name="connsiteY11" fmla="*/ 195079 h 1174574"/>
                <a:gd name="connsiteX12" fmla="*/ 113168 w 290289"/>
                <a:gd name="connsiteY12" fmla="*/ 262980 h 1174574"/>
                <a:gd name="connsiteX13" fmla="*/ 144855 w 290289"/>
                <a:gd name="connsiteY13" fmla="*/ 276561 h 1174574"/>
                <a:gd name="connsiteX14" fmla="*/ 194649 w 290289"/>
                <a:gd name="connsiteY14" fmla="*/ 294668 h 1174574"/>
                <a:gd name="connsiteX15" fmla="*/ 212756 w 290289"/>
                <a:gd name="connsiteY15" fmla="*/ 299194 h 1174574"/>
                <a:gd name="connsiteX16" fmla="*/ 217283 w 290289"/>
                <a:gd name="connsiteY16" fmla="*/ 312774 h 1174574"/>
                <a:gd name="connsiteX17" fmla="*/ 253497 w 290289"/>
                <a:gd name="connsiteY17" fmla="*/ 348988 h 1174574"/>
                <a:gd name="connsiteX18" fmla="*/ 248970 w 290289"/>
                <a:gd name="connsiteY18" fmla="*/ 376149 h 1174574"/>
                <a:gd name="connsiteX19" fmla="*/ 239916 w 290289"/>
                <a:gd name="connsiteY19" fmla="*/ 385202 h 1174574"/>
                <a:gd name="connsiteX20" fmla="*/ 235390 w 290289"/>
                <a:gd name="connsiteY20" fmla="*/ 398782 h 1174574"/>
                <a:gd name="connsiteX21" fmla="*/ 226336 w 290289"/>
                <a:gd name="connsiteY21" fmla="*/ 407836 h 1174574"/>
                <a:gd name="connsiteX22" fmla="*/ 104114 w 290289"/>
                <a:gd name="connsiteY22" fmla="*/ 412363 h 1174574"/>
                <a:gd name="connsiteX23" fmla="*/ 81481 w 290289"/>
                <a:gd name="connsiteY23" fmla="*/ 416889 h 1174574"/>
                <a:gd name="connsiteX24" fmla="*/ 40740 w 290289"/>
                <a:gd name="connsiteY24" fmla="*/ 425943 h 1174574"/>
                <a:gd name="connsiteX25" fmla="*/ 18106 w 290289"/>
                <a:gd name="connsiteY25" fmla="*/ 444050 h 1174574"/>
                <a:gd name="connsiteX26" fmla="*/ 9053 w 290289"/>
                <a:gd name="connsiteY26" fmla="*/ 462157 h 1174574"/>
                <a:gd name="connsiteX27" fmla="*/ 0 w 290289"/>
                <a:gd name="connsiteY27" fmla="*/ 489317 h 1174574"/>
                <a:gd name="connsiteX28" fmla="*/ 4526 w 290289"/>
                <a:gd name="connsiteY28" fmla="*/ 548165 h 1174574"/>
                <a:gd name="connsiteX29" fmla="*/ 13580 w 290289"/>
                <a:gd name="connsiteY29" fmla="*/ 561745 h 1174574"/>
                <a:gd name="connsiteX30" fmla="*/ 40740 w 290289"/>
                <a:gd name="connsiteY30" fmla="*/ 584378 h 1174574"/>
                <a:gd name="connsiteX31" fmla="*/ 54320 w 290289"/>
                <a:gd name="connsiteY31" fmla="*/ 588905 h 1174574"/>
                <a:gd name="connsiteX32" fmla="*/ 63374 w 290289"/>
                <a:gd name="connsiteY32" fmla="*/ 602485 h 1174574"/>
                <a:gd name="connsiteX33" fmla="*/ 90534 w 290289"/>
                <a:gd name="connsiteY33" fmla="*/ 611539 h 1174574"/>
                <a:gd name="connsiteX34" fmla="*/ 95061 w 290289"/>
                <a:gd name="connsiteY34" fmla="*/ 643226 h 1174574"/>
                <a:gd name="connsiteX35" fmla="*/ 104114 w 290289"/>
                <a:gd name="connsiteY35" fmla="*/ 665860 h 1174574"/>
                <a:gd name="connsiteX36" fmla="*/ 108641 w 290289"/>
                <a:gd name="connsiteY36" fmla="*/ 683967 h 1174574"/>
                <a:gd name="connsiteX37" fmla="*/ 113168 w 290289"/>
                <a:gd name="connsiteY37" fmla="*/ 697547 h 1174574"/>
                <a:gd name="connsiteX38" fmla="*/ 95061 w 290289"/>
                <a:gd name="connsiteY38" fmla="*/ 720180 h 1174574"/>
                <a:gd name="connsiteX39" fmla="*/ 86007 w 290289"/>
                <a:gd name="connsiteY39" fmla="*/ 751868 h 1174574"/>
                <a:gd name="connsiteX40" fmla="*/ 81481 w 290289"/>
                <a:gd name="connsiteY40" fmla="*/ 765448 h 1174574"/>
                <a:gd name="connsiteX41" fmla="*/ 72427 w 290289"/>
                <a:gd name="connsiteY41" fmla="*/ 774501 h 1174574"/>
                <a:gd name="connsiteX42" fmla="*/ 76954 w 290289"/>
                <a:gd name="connsiteY42" fmla="*/ 810715 h 1174574"/>
                <a:gd name="connsiteX43" fmla="*/ 117695 w 290289"/>
                <a:gd name="connsiteY43" fmla="*/ 828822 h 1174574"/>
                <a:gd name="connsiteX44" fmla="*/ 194649 w 290289"/>
                <a:gd name="connsiteY44" fmla="*/ 833349 h 1174574"/>
                <a:gd name="connsiteX45" fmla="*/ 248970 w 290289"/>
                <a:gd name="connsiteY45" fmla="*/ 842402 h 1174574"/>
                <a:gd name="connsiteX46" fmla="*/ 258023 w 290289"/>
                <a:gd name="connsiteY46" fmla="*/ 855982 h 1174574"/>
                <a:gd name="connsiteX47" fmla="*/ 280657 w 290289"/>
                <a:gd name="connsiteY47" fmla="*/ 878616 h 1174574"/>
                <a:gd name="connsiteX48" fmla="*/ 280657 w 290289"/>
                <a:gd name="connsiteY48" fmla="*/ 946517 h 1174574"/>
                <a:gd name="connsiteX49" fmla="*/ 271603 w 290289"/>
                <a:gd name="connsiteY49" fmla="*/ 955571 h 1174574"/>
                <a:gd name="connsiteX50" fmla="*/ 258023 w 290289"/>
                <a:gd name="connsiteY50" fmla="*/ 973677 h 1174574"/>
                <a:gd name="connsiteX51" fmla="*/ 248970 w 290289"/>
                <a:gd name="connsiteY51" fmla="*/ 1000838 h 1174574"/>
                <a:gd name="connsiteX52" fmla="*/ 230863 w 290289"/>
                <a:gd name="connsiteY52" fmla="*/ 1018945 h 1174574"/>
                <a:gd name="connsiteX53" fmla="*/ 176542 w 290289"/>
                <a:gd name="connsiteY53" fmla="*/ 1050632 h 1174574"/>
                <a:gd name="connsiteX54" fmla="*/ 140328 w 290289"/>
                <a:gd name="connsiteY54" fmla="*/ 1073266 h 1174574"/>
                <a:gd name="connsiteX55" fmla="*/ 113168 w 290289"/>
                <a:gd name="connsiteY55" fmla="*/ 1091372 h 1174574"/>
                <a:gd name="connsiteX56" fmla="*/ 108641 w 290289"/>
                <a:gd name="connsiteY56" fmla="*/ 1114006 h 1174574"/>
                <a:gd name="connsiteX57" fmla="*/ 99588 w 290289"/>
                <a:gd name="connsiteY57" fmla="*/ 1141167 h 1174574"/>
                <a:gd name="connsiteX58" fmla="*/ 104114 w 290289"/>
                <a:gd name="connsiteY58" fmla="*/ 1154747 h 1174574"/>
                <a:gd name="connsiteX59" fmla="*/ 108641 w 290289"/>
                <a:gd name="connsiteY59" fmla="*/ 1172854 h 1174574"/>
                <a:gd name="connsiteX60" fmla="*/ 117695 w 290289"/>
                <a:gd name="connsiteY60" fmla="*/ 1159273 h 1174574"/>
                <a:gd name="connsiteX61" fmla="*/ 122221 w 290289"/>
                <a:gd name="connsiteY61" fmla="*/ 1154747 h 117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90289" h="1174574">
                  <a:moveTo>
                    <a:pt x="36213" y="9483"/>
                  </a:moveTo>
                  <a:cubicBezTo>
                    <a:pt x="68085" y="7359"/>
                    <a:pt x="129771" y="0"/>
                    <a:pt x="162962" y="9483"/>
                  </a:cubicBezTo>
                  <a:cubicBezTo>
                    <a:pt x="167550" y="10794"/>
                    <a:pt x="164715" y="19181"/>
                    <a:pt x="167489" y="23064"/>
                  </a:cubicBezTo>
                  <a:cubicBezTo>
                    <a:pt x="172450" y="30010"/>
                    <a:pt x="179560" y="35135"/>
                    <a:pt x="185596" y="41171"/>
                  </a:cubicBezTo>
                  <a:cubicBezTo>
                    <a:pt x="187047" y="46976"/>
                    <a:pt x="191401" y="66362"/>
                    <a:pt x="194649" y="72858"/>
                  </a:cubicBezTo>
                  <a:cubicBezTo>
                    <a:pt x="197082" y="77724"/>
                    <a:pt x="200684" y="81911"/>
                    <a:pt x="203702" y="86438"/>
                  </a:cubicBezTo>
                  <a:cubicBezTo>
                    <a:pt x="206363" y="105065"/>
                    <a:pt x="215491" y="118653"/>
                    <a:pt x="199176" y="131705"/>
                  </a:cubicBezTo>
                  <a:cubicBezTo>
                    <a:pt x="195450" y="134686"/>
                    <a:pt x="190123" y="134723"/>
                    <a:pt x="185596" y="136232"/>
                  </a:cubicBezTo>
                  <a:cubicBezTo>
                    <a:pt x="182578" y="139250"/>
                    <a:pt x="180465" y="143604"/>
                    <a:pt x="176542" y="145285"/>
                  </a:cubicBezTo>
                  <a:cubicBezTo>
                    <a:pt x="169922" y="148122"/>
                    <a:pt x="124809" y="153969"/>
                    <a:pt x="122221" y="154339"/>
                  </a:cubicBezTo>
                  <a:lnTo>
                    <a:pt x="113168" y="181499"/>
                  </a:lnTo>
                  <a:lnTo>
                    <a:pt x="108641" y="195079"/>
                  </a:lnTo>
                  <a:cubicBezTo>
                    <a:pt x="110150" y="217713"/>
                    <a:pt x="109226" y="240641"/>
                    <a:pt x="113168" y="262980"/>
                  </a:cubicBezTo>
                  <a:cubicBezTo>
                    <a:pt x="115323" y="275192"/>
                    <a:pt x="140279" y="275313"/>
                    <a:pt x="144855" y="276561"/>
                  </a:cubicBezTo>
                  <a:cubicBezTo>
                    <a:pt x="185562" y="287663"/>
                    <a:pt x="158184" y="282513"/>
                    <a:pt x="194649" y="294668"/>
                  </a:cubicBezTo>
                  <a:cubicBezTo>
                    <a:pt x="200551" y="296635"/>
                    <a:pt x="206720" y="297685"/>
                    <a:pt x="212756" y="299194"/>
                  </a:cubicBezTo>
                  <a:cubicBezTo>
                    <a:pt x="214265" y="303721"/>
                    <a:pt x="214261" y="309081"/>
                    <a:pt x="217283" y="312774"/>
                  </a:cubicBezTo>
                  <a:cubicBezTo>
                    <a:pt x="228093" y="325987"/>
                    <a:pt x="245863" y="333719"/>
                    <a:pt x="253497" y="348988"/>
                  </a:cubicBezTo>
                  <a:cubicBezTo>
                    <a:pt x="257602" y="357198"/>
                    <a:pt x="252193" y="367555"/>
                    <a:pt x="248970" y="376149"/>
                  </a:cubicBezTo>
                  <a:cubicBezTo>
                    <a:pt x="247471" y="380145"/>
                    <a:pt x="242934" y="382184"/>
                    <a:pt x="239916" y="385202"/>
                  </a:cubicBezTo>
                  <a:cubicBezTo>
                    <a:pt x="238407" y="389729"/>
                    <a:pt x="237845" y="394690"/>
                    <a:pt x="235390" y="398782"/>
                  </a:cubicBezTo>
                  <a:cubicBezTo>
                    <a:pt x="233194" y="402442"/>
                    <a:pt x="230581" y="407397"/>
                    <a:pt x="226336" y="407836"/>
                  </a:cubicBezTo>
                  <a:cubicBezTo>
                    <a:pt x="185784" y="412031"/>
                    <a:pt x="144855" y="410854"/>
                    <a:pt x="104114" y="412363"/>
                  </a:cubicBezTo>
                  <a:lnTo>
                    <a:pt x="81481" y="416889"/>
                  </a:lnTo>
                  <a:cubicBezTo>
                    <a:pt x="70550" y="418876"/>
                    <a:pt x="52143" y="420241"/>
                    <a:pt x="40740" y="425943"/>
                  </a:cubicBezTo>
                  <a:cubicBezTo>
                    <a:pt x="29318" y="431654"/>
                    <a:pt x="26528" y="435628"/>
                    <a:pt x="18106" y="444050"/>
                  </a:cubicBezTo>
                  <a:cubicBezTo>
                    <a:pt x="15088" y="450086"/>
                    <a:pt x="11559" y="455892"/>
                    <a:pt x="9053" y="462157"/>
                  </a:cubicBezTo>
                  <a:cubicBezTo>
                    <a:pt x="5509" y="471018"/>
                    <a:pt x="0" y="489317"/>
                    <a:pt x="0" y="489317"/>
                  </a:cubicBezTo>
                  <a:cubicBezTo>
                    <a:pt x="1509" y="508933"/>
                    <a:pt x="900" y="528828"/>
                    <a:pt x="4526" y="548165"/>
                  </a:cubicBezTo>
                  <a:cubicBezTo>
                    <a:pt x="5529" y="553512"/>
                    <a:pt x="10097" y="557566"/>
                    <a:pt x="13580" y="561745"/>
                  </a:cubicBezTo>
                  <a:cubicBezTo>
                    <a:pt x="20732" y="570327"/>
                    <a:pt x="30565" y="579291"/>
                    <a:pt x="40740" y="584378"/>
                  </a:cubicBezTo>
                  <a:cubicBezTo>
                    <a:pt x="45008" y="586512"/>
                    <a:pt x="49793" y="587396"/>
                    <a:pt x="54320" y="588905"/>
                  </a:cubicBezTo>
                  <a:cubicBezTo>
                    <a:pt x="57338" y="593432"/>
                    <a:pt x="58760" y="599602"/>
                    <a:pt x="63374" y="602485"/>
                  </a:cubicBezTo>
                  <a:cubicBezTo>
                    <a:pt x="71467" y="607543"/>
                    <a:pt x="90534" y="611539"/>
                    <a:pt x="90534" y="611539"/>
                  </a:cubicBezTo>
                  <a:cubicBezTo>
                    <a:pt x="92043" y="622101"/>
                    <a:pt x="92473" y="632875"/>
                    <a:pt x="95061" y="643226"/>
                  </a:cubicBezTo>
                  <a:cubicBezTo>
                    <a:pt x="97032" y="651109"/>
                    <a:pt x="101544" y="658151"/>
                    <a:pt x="104114" y="665860"/>
                  </a:cubicBezTo>
                  <a:cubicBezTo>
                    <a:pt x="106081" y="671762"/>
                    <a:pt x="106932" y="677985"/>
                    <a:pt x="108641" y="683967"/>
                  </a:cubicBezTo>
                  <a:cubicBezTo>
                    <a:pt x="109952" y="688555"/>
                    <a:pt x="111659" y="693020"/>
                    <a:pt x="113168" y="697547"/>
                  </a:cubicBezTo>
                  <a:cubicBezTo>
                    <a:pt x="104746" y="705968"/>
                    <a:pt x="100772" y="708758"/>
                    <a:pt x="95061" y="720180"/>
                  </a:cubicBezTo>
                  <a:cubicBezTo>
                    <a:pt x="91444" y="727415"/>
                    <a:pt x="87941" y="745100"/>
                    <a:pt x="86007" y="751868"/>
                  </a:cubicBezTo>
                  <a:cubicBezTo>
                    <a:pt x="84696" y="756456"/>
                    <a:pt x="83936" y="761357"/>
                    <a:pt x="81481" y="765448"/>
                  </a:cubicBezTo>
                  <a:cubicBezTo>
                    <a:pt x="79285" y="769108"/>
                    <a:pt x="75445" y="771483"/>
                    <a:pt x="72427" y="774501"/>
                  </a:cubicBezTo>
                  <a:cubicBezTo>
                    <a:pt x="73936" y="786572"/>
                    <a:pt x="72436" y="799420"/>
                    <a:pt x="76954" y="810715"/>
                  </a:cubicBezTo>
                  <a:cubicBezTo>
                    <a:pt x="80241" y="818933"/>
                    <a:pt x="117356" y="828802"/>
                    <a:pt x="117695" y="828822"/>
                  </a:cubicBezTo>
                  <a:lnTo>
                    <a:pt x="194649" y="833349"/>
                  </a:lnTo>
                  <a:cubicBezTo>
                    <a:pt x="212756" y="836367"/>
                    <a:pt x="238788" y="827128"/>
                    <a:pt x="248970" y="842402"/>
                  </a:cubicBezTo>
                  <a:cubicBezTo>
                    <a:pt x="251988" y="846929"/>
                    <a:pt x="254441" y="851888"/>
                    <a:pt x="258023" y="855982"/>
                  </a:cubicBezTo>
                  <a:cubicBezTo>
                    <a:pt x="265049" y="864012"/>
                    <a:pt x="280657" y="878616"/>
                    <a:pt x="280657" y="878616"/>
                  </a:cubicBezTo>
                  <a:cubicBezTo>
                    <a:pt x="289693" y="905723"/>
                    <a:pt x="290289" y="901568"/>
                    <a:pt x="280657" y="946517"/>
                  </a:cubicBezTo>
                  <a:cubicBezTo>
                    <a:pt x="279763" y="950690"/>
                    <a:pt x="274335" y="952292"/>
                    <a:pt x="271603" y="955571"/>
                  </a:cubicBezTo>
                  <a:cubicBezTo>
                    <a:pt x="266773" y="961367"/>
                    <a:pt x="262550" y="967642"/>
                    <a:pt x="258023" y="973677"/>
                  </a:cubicBezTo>
                  <a:cubicBezTo>
                    <a:pt x="255005" y="982731"/>
                    <a:pt x="255718" y="994090"/>
                    <a:pt x="248970" y="1000838"/>
                  </a:cubicBezTo>
                  <a:cubicBezTo>
                    <a:pt x="242934" y="1006874"/>
                    <a:pt x="238498" y="1015128"/>
                    <a:pt x="230863" y="1018945"/>
                  </a:cubicBezTo>
                  <a:cubicBezTo>
                    <a:pt x="187901" y="1040426"/>
                    <a:pt x="205446" y="1028954"/>
                    <a:pt x="176542" y="1050632"/>
                  </a:cubicBezTo>
                  <a:cubicBezTo>
                    <a:pt x="154827" y="1083206"/>
                    <a:pt x="185576" y="1043102"/>
                    <a:pt x="140328" y="1073266"/>
                  </a:cubicBezTo>
                  <a:lnTo>
                    <a:pt x="113168" y="1091372"/>
                  </a:lnTo>
                  <a:cubicBezTo>
                    <a:pt x="111659" y="1098917"/>
                    <a:pt x="110665" y="1106583"/>
                    <a:pt x="108641" y="1114006"/>
                  </a:cubicBezTo>
                  <a:cubicBezTo>
                    <a:pt x="106130" y="1123213"/>
                    <a:pt x="99588" y="1141167"/>
                    <a:pt x="99588" y="1141167"/>
                  </a:cubicBezTo>
                  <a:cubicBezTo>
                    <a:pt x="101097" y="1145694"/>
                    <a:pt x="102803" y="1150159"/>
                    <a:pt x="104114" y="1154747"/>
                  </a:cubicBezTo>
                  <a:cubicBezTo>
                    <a:pt x="105823" y="1160729"/>
                    <a:pt x="102739" y="1170887"/>
                    <a:pt x="108641" y="1172854"/>
                  </a:cubicBezTo>
                  <a:cubicBezTo>
                    <a:pt x="113803" y="1174574"/>
                    <a:pt x="114431" y="1163626"/>
                    <a:pt x="117695" y="1159273"/>
                  </a:cubicBezTo>
                  <a:cubicBezTo>
                    <a:pt x="118975" y="1157566"/>
                    <a:pt x="120712" y="1156256"/>
                    <a:pt x="122221" y="1154747"/>
                  </a:cubicBezTo>
                </a:path>
              </a:pathLst>
            </a:custGeom>
            <a:ln>
              <a:solidFill>
                <a:srgbClr val="FF0000"/>
              </a:solidFill>
              <a:headEnd type="diamon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264"/>
          <p:cNvGrpSpPr/>
          <p:nvPr/>
        </p:nvGrpSpPr>
        <p:grpSpPr>
          <a:xfrm>
            <a:off x="456515" y="2176248"/>
            <a:ext cx="1732641" cy="1800199"/>
            <a:chOff x="1691680" y="4644752"/>
            <a:chExt cx="1570856" cy="1376536"/>
          </a:xfrm>
        </p:grpSpPr>
        <p:grpSp>
          <p:nvGrpSpPr>
            <p:cNvPr id="9" name="Group 136"/>
            <p:cNvGrpSpPr/>
            <p:nvPr/>
          </p:nvGrpSpPr>
          <p:grpSpPr>
            <a:xfrm>
              <a:off x="1691680" y="4644752"/>
              <a:ext cx="1570856" cy="1376536"/>
              <a:chOff x="1691680" y="4644752"/>
              <a:chExt cx="1570856" cy="137653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63688" y="5877272"/>
                <a:ext cx="144016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exagon 11"/>
              <p:cNvSpPr/>
              <p:nvPr/>
            </p:nvSpPr>
            <p:spPr>
              <a:xfrm>
                <a:off x="2483768" y="4797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exagon 12"/>
              <p:cNvSpPr/>
              <p:nvPr/>
            </p:nvSpPr>
            <p:spPr>
              <a:xfrm>
                <a:off x="2771800" y="522920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1835696" y="515719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2483768" y="50131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1733600" y="52711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/>
              <p:cNvSpPr/>
              <p:nvPr/>
            </p:nvSpPr>
            <p:spPr>
              <a:xfrm>
                <a:off x="1886000" y="54235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exagon 17"/>
              <p:cNvSpPr/>
              <p:nvPr/>
            </p:nvSpPr>
            <p:spPr>
              <a:xfrm>
                <a:off x="2038400" y="55759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/>
              <p:cNvSpPr/>
              <p:nvPr/>
            </p:nvSpPr>
            <p:spPr>
              <a:xfrm>
                <a:off x="2190800" y="57283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exagon 19"/>
              <p:cNvSpPr/>
              <p:nvPr/>
            </p:nvSpPr>
            <p:spPr>
              <a:xfrm>
                <a:off x="2267744" y="537321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exagon 20"/>
              <p:cNvSpPr/>
              <p:nvPr/>
            </p:nvSpPr>
            <p:spPr>
              <a:xfrm>
                <a:off x="2051720" y="508518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exagon 21"/>
              <p:cNvSpPr/>
              <p:nvPr/>
            </p:nvSpPr>
            <p:spPr>
              <a:xfrm>
                <a:off x="2267744" y="522920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Hexagon 22"/>
              <p:cNvSpPr/>
              <p:nvPr/>
            </p:nvSpPr>
            <p:spPr>
              <a:xfrm>
                <a:off x="2411760" y="537321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Hexagon 23"/>
              <p:cNvSpPr/>
              <p:nvPr/>
            </p:nvSpPr>
            <p:spPr>
              <a:xfrm>
                <a:off x="1691680" y="50131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1865784" y="504671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2018184" y="519911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2170584" y="535151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2322984" y="550391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2411760" y="55892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2483768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2436912" y="47216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2589312" y="48740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2741712" y="50264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894112" y="51788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exagon 35"/>
              <p:cNvSpPr/>
              <p:nvPr/>
            </p:nvSpPr>
            <p:spPr>
              <a:xfrm>
                <a:off x="1907704" y="522920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907704" y="55892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exagon 38"/>
              <p:cNvSpPr/>
              <p:nvPr/>
            </p:nvSpPr>
            <p:spPr>
              <a:xfrm>
                <a:off x="1741984" y="570810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2051720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Hexagon 40"/>
              <p:cNvSpPr/>
              <p:nvPr/>
            </p:nvSpPr>
            <p:spPr>
              <a:xfrm>
                <a:off x="2051720" y="537321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Hexagon 41"/>
              <p:cNvSpPr/>
              <p:nvPr/>
            </p:nvSpPr>
            <p:spPr>
              <a:xfrm>
                <a:off x="2339752" y="566124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exagon 42"/>
              <p:cNvSpPr/>
              <p:nvPr/>
            </p:nvSpPr>
            <p:spPr>
              <a:xfrm>
                <a:off x="1835696" y="46531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Hexagon 43"/>
              <p:cNvSpPr/>
              <p:nvPr/>
            </p:nvSpPr>
            <p:spPr>
              <a:xfrm>
                <a:off x="1912640" y="47335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Hexagon 44"/>
              <p:cNvSpPr/>
              <p:nvPr/>
            </p:nvSpPr>
            <p:spPr>
              <a:xfrm>
                <a:off x="2065040" y="48859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exagon 45"/>
              <p:cNvSpPr/>
              <p:nvPr/>
            </p:nvSpPr>
            <p:spPr>
              <a:xfrm>
                <a:off x="2217440" y="50383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Hexagon 46"/>
              <p:cNvSpPr/>
              <p:nvPr/>
            </p:nvSpPr>
            <p:spPr>
              <a:xfrm>
                <a:off x="2369840" y="51907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Hexagon 47"/>
              <p:cNvSpPr/>
              <p:nvPr/>
            </p:nvSpPr>
            <p:spPr>
              <a:xfrm>
                <a:off x="2522240" y="53431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2674640" y="54955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exagon 49"/>
              <p:cNvSpPr/>
              <p:nvPr/>
            </p:nvSpPr>
            <p:spPr>
              <a:xfrm>
                <a:off x="2827040" y="56479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2915816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exagon 51"/>
              <p:cNvSpPr/>
              <p:nvPr/>
            </p:nvSpPr>
            <p:spPr>
              <a:xfrm>
                <a:off x="2627784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Hexagon 52"/>
              <p:cNvSpPr/>
              <p:nvPr/>
            </p:nvSpPr>
            <p:spPr>
              <a:xfrm>
                <a:off x="2204120" y="46615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Hexagon 53"/>
              <p:cNvSpPr/>
              <p:nvPr/>
            </p:nvSpPr>
            <p:spPr>
              <a:xfrm>
                <a:off x="2356520" y="48139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Hexagon 54"/>
              <p:cNvSpPr/>
              <p:nvPr/>
            </p:nvSpPr>
            <p:spPr>
              <a:xfrm>
                <a:off x="2508920" y="49663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exagon 55"/>
              <p:cNvSpPr/>
              <p:nvPr/>
            </p:nvSpPr>
            <p:spPr>
              <a:xfrm>
                <a:off x="2661320" y="51187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Hexagon 56"/>
              <p:cNvSpPr/>
              <p:nvPr/>
            </p:nvSpPr>
            <p:spPr>
              <a:xfrm>
                <a:off x="2813720" y="52711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Hexagon 57"/>
              <p:cNvSpPr/>
              <p:nvPr/>
            </p:nvSpPr>
            <p:spPr>
              <a:xfrm>
                <a:off x="2966120" y="54235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Hexagon 58"/>
              <p:cNvSpPr/>
              <p:nvPr/>
            </p:nvSpPr>
            <p:spPr>
              <a:xfrm>
                <a:off x="3118520" y="55759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Hexagon 59"/>
              <p:cNvSpPr/>
              <p:nvPr/>
            </p:nvSpPr>
            <p:spPr>
              <a:xfrm>
                <a:off x="3059832" y="55892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Hexagon 60"/>
              <p:cNvSpPr/>
              <p:nvPr/>
            </p:nvSpPr>
            <p:spPr>
              <a:xfrm>
                <a:off x="2339752" y="494116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exagon 61"/>
              <p:cNvSpPr/>
              <p:nvPr/>
            </p:nvSpPr>
            <p:spPr>
              <a:xfrm>
                <a:off x="2001416" y="47216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exagon 62"/>
              <p:cNvSpPr/>
              <p:nvPr/>
            </p:nvSpPr>
            <p:spPr>
              <a:xfrm>
                <a:off x="2153816" y="48740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exagon 63"/>
              <p:cNvSpPr/>
              <p:nvPr/>
            </p:nvSpPr>
            <p:spPr>
              <a:xfrm>
                <a:off x="2195736" y="515719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/>
              <p:cNvSpPr/>
              <p:nvPr/>
            </p:nvSpPr>
            <p:spPr>
              <a:xfrm>
                <a:off x="2458616" y="51788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exagon 65"/>
              <p:cNvSpPr/>
              <p:nvPr/>
            </p:nvSpPr>
            <p:spPr>
              <a:xfrm>
                <a:off x="2611016" y="53312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exagon 66"/>
              <p:cNvSpPr/>
              <p:nvPr/>
            </p:nvSpPr>
            <p:spPr>
              <a:xfrm>
                <a:off x="2763416" y="548369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Hexagon 67"/>
              <p:cNvSpPr/>
              <p:nvPr/>
            </p:nvSpPr>
            <p:spPr>
              <a:xfrm>
                <a:off x="2915816" y="551723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Hexagon 68"/>
              <p:cNvSpPr/>
              <p:nvPr/>
            </p:nvSpPr>
            <p:spPr>
              <a:xfrm>
                <a:off x="1907704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2123728" y="55892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Hexagon 70"/>
              <p:cNvSpPr/>
              <p:nvPr/>
            </p:nvSpPr>
            <p:spPr>
              <a:xfrm>
                <a:off x="1763688" y="551723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Hexagon 71"/>
              <p:cNvSpPr/>
              <p:nvPr/>
            </p:nvSpPr>
            <p:spPr>
              <a:xfrm>
                <a:off x="2915816" y="515719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exagon 72"/>
              <p:cNvSpPr/>
              <p:nvPr/>
            </p:nvSpPr>
            <p:spPr>
              <a:xfrm>
                <a:off x="2555776" y="508518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Hexagon 73"/>
              <p:cNvSpPr/>
              <p:nvPr/>
            </p:nvSpPr>
            <p:spPr>
              <a:xfrm>
                <a:off x="2729880" y="51187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2624336" y="46531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Hexagon 75"/>
              <p:cNvSpPr/>
              <p:nvPr/>
            </p:nvSpPr>
            <p:spPr>
              <a:xfrm>
                <a:off x="2776736" y="48055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Hexagon 73"/>
              <p:cNvSpPr/>
              <p:nvPr/>
            </p:nvSpPr>
            <p:spPr>
              <a:xfrm>
                <a:off x="2929136" y="49579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Hexagon 77"/>
              <p:cNvSpPr/>
              <p:nvPr/>
            </p:nvSpPr>
            <p:spPr>
              <a:xfrm>
                <a:off x="3081536" y="51103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Hexagon 78"/>
              <p:cNvSpPr/>
              <p:nvPr/>
            </p:nvSpPr>
            <p:spPr>
              <a:xfrm>
                <a:off x="2915816" y="46447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79"/>
              <p:cNvSpPr/>
              <p:nvPr/>
            </p:nvSpPr>
            <p:spPr>
              <a:xfrm>
                <a:off x="3059832" y="4797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Hexagon 80"/>
              <p:cNvSpPr/>
              <p:nvPr/>
            </p:nvSpPr>
            <p:spPr>
              <a:xfrm>
                <a:off x="2865512" y="479370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Hexagon 81"/>
              <p:cNvSpPr/>
              <p:nvPr/>
            </p:nvSpPr>
            <p:spPr>
              <a:xfrm>
                <a:off x="3017912" y="494610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Hexagon 82"/>
              <p:cNvSpPr/>
              <p:nvPr/>
            </p:nvSpPr>
            <p:spPr>
              <a:xfrm>
                <a:off x="3059832" y="530120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Hexagon 83"/>
              <p:cNvSpPr/>
              <p:nvPr/>
            </p:nvSpPr>
            <p:spPr>
              <a:xfrm>
                <a:off x="2120280" y="466152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Hexagon 84"/>
              <p:cNvSpPr/>
              <p:nvPr/>
            </p:nvSpPr>
            <p:spPr>
              <a:xfrm>
                <a:off x="2411760" y="46531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Hexagon 85"/>
              <p:cNvSpPr/>
              <p:nvPr/>
            </p:nvSpPr>
            <p:spPr>
              <a:xfrm>
                <a:off x="2209056" y="472514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Hexagon 86"/>
              <p:cNvSpPr/>
              <p:nvPr/>
            </p:nvSpPr>
            <p:spPr>
              <a:xfrm>
                <a:off x="2361456" y="480208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exagon 87"/>
              <p:cNvSpPr/>
              <p:nvPr/>
            </p:nvSpPr>
            <p:spPr>
              <a:xfrm>
                <a:off x="1763688" y="4797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Hexagon 88"/>
              <p:cNvSpPr/>
              <p:nvPr/>
            </p:nvSpPr>
            <p:spPr>
              <a:xfrm>
                <a:off x="1907704" y="4797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Hexagon 89"/>
              <p:cNvSpPr/>
              <p:nvPr/>
            </p:nvSpPr>
            <p:spPr>
              <a:xfrm>
                <a:off x="1818928" y="492784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Hexagon 90"/>
              <p:cNvSpPr/>
              <p:nvPr/>
            </p:nvSpPr>
            <p:spPr>
              <a:xfrm>
                <a:off x="1907704" y="50131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Hexagon 91"/>
              <p:cNvSpPr/>
              <p:nvPr/>
            </p:nvSpPr>
            <p:spPr>
              <a:xfrm>
                <a:off x="1835696" y="508518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Hexagon 92"/>
              <p:cNvSpPr/>
              <p:nvPr/>
            </p:nvSpPr>
            <p:spPr>
              <a:xfrm>
                <a:off x="2627784" y="46447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Hexagon 93"/>
              <p:cNvSpPr/>
              <p:nvPr/>
            </p:nvSpPr>
            <p:spPr>
              <a:xfrm>
                <a:off x="2771800" y="46447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Hexagon 94"/>
              <p:cNvSpPr/>
              <p:nvPr/>
            </p:nvSpPr>
            <p:spPr>
              <a:xfrm>
                <a:off x="2683024" y="471182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Hexagon 95"/>
              <p:cNvSpPr/>
              <p:nvPr/>
            </p:nvSpPr>
            <p:spPr>
              <a:xfrm>
                <a:off x="2771800" y="4797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Hexagon 96"/>
              <p:cNvSpPr/>
              <p:nvPr/>
            </p:nvSpPr>
            <p:spPr>
              <a:xfrm>
                <a:off x="2699792" y="486916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exagon 97"/>
              <p:cNvSpPr/>
              <p:nvPr/>
            </p:nvSpPr>
            <p:spPr>
              <a:xfrm>
                <a:off x="2627784" y="544522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exagon 98"/>
              <p:cNvSpPr/>
              <p:nvPr/>
            </p:nvSpPr>
            <p:spPr>
              <a:xfrm>
                <a:off x="2771800" y="544522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Hexagon 99"/>
              <p:cNvSpPr/>
              <p:nvPr/>
            </p:nvSpPr>
            <p:spPr>
              <a:xfrm>
                <a:off x="3059832" y="530120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Hexagon 100"/>
              <p:cNvSpPr/>
              <p:nvPr/>
            </p:nvSpPr>
            <p:spPr>
              <a:xfrm>
                <a:off x="2771800" y="566124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Hexagon 101"/>
              <p:cNvSpPr/>
              <p:nvPr/>
            </p:nvSpPr>
            <p:spPr>
              <a:xfrm>
                <a:off x="2555776" y="55892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Hexagon 102"/>
              <p:cNvSpPr/>
              <p:nvPr/>
            </p:nvSpPr>
            <p:spPr>
              <a:xfrm>
                <a:off x="3059832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1973655" y="4762123"/>
              <a:ext cx="1123494" cy="1149790"/>
            </a:xfrm>
            <a:custGeom>
              <a:avLst/>
              <a:gdLst>
                <a:gd name="connsiteX0" fmla="*/ 0 w 1123494"/>
                <a:gd name="connsiteY0" fmla="*/ 27160 h 1149790"/>
                <a:gd name="connsiteX1" fmla="*/ 4527 w 1123494"/>
                <a:gd name="connsiteY1" fmla="*/ 40740 h 1149790"/>
                <a:gd name="connsiteX2" fmla="*/ 67901 w 1123494"/>
                <a:gd name="connsiteY2" fmla="*/ 58847 h 1149790"/>
                <a:gd name="connsiteX3" fmla="*/ 144856 w 1123494"/>
                <a:gd name="connsiteY3" fmla="*/ 54321 h 1149790"/>
                <a:gd name="connsiteX4" fmla="*/ 208230 w 1123494"/>
                <a:gd name="connsiteY4" fmla="*/ 45267 h 1149790"/>
                <a:gd name="connsiteX5" fmla="*/ 226337 w 1123494"/>
                <a:gd name="connsiteY5" fmla="*/ 9053 h 1149790"/>
                <a:gd name="connsiteX6" fmla="*/ 239917 w 1123494"/>
                <a:gd name="connsiteY6" fmla="*/ 4527 h 1149790"/>
                <a:gd name="connsiteX7" fmla="*/ 258024 w 1123494"/>
                <a:gd name="connsiteY7" fmla="*/ 0 h 1149790"/>
                <a:gd name="connsiteX8" fmla="*/ 303292 w 1123494"/>
                <a:gd name="connsiteY8" fmla="*/ 4527 h 1149790"/>
                <a:gd name="connsiteX9" fmla="*/ 325925 w 1123494"/>
                <a:gd name="connsiteY9" fmla="*/ 18107 h 1149790"/>
                <a:gd name="connsiteX10" fmla="*/ 353086 w 1123494"/>
                <a:gd name="connsiteY10" fmla="*/ 36214 h 1149790"/>
                <a:gd name="connsiteX11" fmla="*/ 384773 w 1123494"/>
                <a:gd name="connsiteY11" fmla="*/ 58847 h 1149790"/>
                <a:gd name="connsiteX12" fmla="*/ 398353 w 1123494"/>
                <a:gd name="connsiteY12" fmla="*/ 90534 h 1149790"/>
                <a:gd name="connsiteX13" fmla="*/ 411933 w 1123494"/>
                <a:gd name="connsiteY13" fmla="*/ 95061 h 1149790"/>
                <a:gd name="connsiteX14" fmla="*/ 561315 w 1123494"/>
                <a:gd name="connsiteY14" fmla="*/ 104115 h 1149790"/>
                <a:gd name="connsiteX15" fmla="*/ 574895 w 1123494"/>
                <a:gd name="connsiteY15" fmla="*/ 95061 h 1149790"/>
                <a:gd name="connsiteX16" fmla="*/ 602056 w 1123494"/>
                <a:gd name="connsiteY16" fmla="*/ 86008 h 1149790"/>
                <a:gd name="connsiteX17" fmla="*/ 674484 w 1123494"/>
                <a:gd name="connsiteY17" fmla="*/ 90534 h 1149790"/>
                <a:gd name="connsiteX18" fmla="*/ 701644 w 1123494"/>
                <a:gd name="connsiteY18" fmla="*/ 104115 h 1149790"/>
                <a:gd name="connsiteX19" fmla="*/ 724278 w 1123494"/>
                <a:gd name="connsiteY19" fmla="*/ 108641 h 1149790"/>
                <a:gd name="connsiteX20" fmla="*/ 769545 w 1123494"/>
                <a:gd name="connsiteY20" fmla="*/ 117695 h 1149790"/>
                <a:gd name="connsiteX21" fmla="*/ 828393 w 1123494"/>
                <a:gd name="connsiteY21" fmla="*/ 113168 h 1149790"/>
                <a:gd name="connsiteX22" fmla="*/ 832919 w 1123494"/>
                <a:gd name="connsiteY22" fmla="*/ 99588 h 1149790"/>
                <a:gd name="connsiteX23" fmla="*/ 855553 w 1123494"/>
                <a:gd name="connsiteY23" fmla="*/ 86008 h 1149790"/>
                <a:gd name="connsiteX24" fmla="*/ 864606 w 1123494"/>
                <a:gd name="connsiteY24" fmla="*/ 76954 h 1149790"/>
                <a:gd name="connsiteX25" fmla="*/ 891767 w 1123494"/>
                <a:gd name="connsiteY25" fmla="*/ 90534 h 1149790"/>
                <a:gd name="connsiteX26" fmla="*/ 927981 w 1123494"/>
                <a:gd name="connsiteY26" fmla="*/ 113168 h 1149790"/>
                <a:gd name="connsiteX27" fmla="*/ 941561 w 1123494"/>
                <a:gd name="connsiteY27" fmla="*/ 122222 h 1149790"/>
                <a:gd name="connsiteX28" fmla="*/ 950614 w 1123494"/>
                <a:gd name="connsiteY28" fmla="*/ 167489 h 1149790"/>
                <a:gd name="connsiteX29" fmla="*/ 955141 w 1123494"/>
                <a:gd name="connsiteY29" fmla="*/ 181069 h 1149790"/>
                <a:gd name="connsiteX30" fmla="*/ 968721 w 1123494"/>
                <a:gd name="connsiteY30" fmla="*/ 185596 h 1149790"/>
                <a:gd name="connsiteX31" fmla="*/ 973248 w 1123494"/>
                <a:gd name="connsiteY31" fmla="*/ 199176 h 1149790"/>
                <a:gd name="connsiteX32" fmla="*/ 977775 w 1123494"/>
                <a:gd name="connsiteY32" fmla="*/ 217283 h 1149790"/>
                <a:gd name="connsiteX33" fmla="*/ 1018515 w 1123494"/>
                <a:gd name="connsiteY33" fmla="*/ 239917 h 1149790"/>
                <a:gd name="connsiteX34" fmla="*/ 1027569 w 1123494"/>
                <a:gd name="connsiteY34" fmla="*/ 253497 h 1149790"/>
                <a:gd name="connsiteX35" fmla="*/ 1036622 w 1123494"/>
                <a:gd name="connsiteY35" fmla="*/ 280657 h 1149790"/>
                <a:gd name="connsiteX36" fmla="*/ 1054729 w 1123494"/>
                <a:gd name="connsiteY36" fmla="*/ 294237 h 1149790"/>
                <a:gd name="connsiteX37" fmla="*/ 1081890 w 1123494"/>
                <a:gd name="connsiteY37" fmla="*/ 325925 h 1149790"/>
                <a:gd name="connsiteX38" fmla="*/ 1109050 w 1123494"/>
                <a:gd name="connsiteY38" fmla="*/ 339505 h 1149790"/>
                <a:gd name="connsiteX39" fmla="*/ 1122630 w 1123494"/>
                <a:gd name="connsiteY39" fmla="*/ 348558 h 1149790"/>
                <a:gd name="connsiteX40" fmla="*/ 1113577 w 1123494"/>
                <a:gd name="connsiteY40" fmla="*/ 411932 h 1149790"/>
                <a:gd name="connsiteX41" fmla="*/ 1099996 w 1123494"/>
                <a:gd name="connsiteY41" fmla="*/ 434566 h 1149790"/>
                <a:gd name="connsiteX42" fmla="*/ 1072836 w 1123494"/>
                <a:gd name="connsiteY42" fmla="*/ 448146 h 1149790"/>
                <a:gd name="connsiteX43" fmla="*/ 1063783 w 1123494"/>
                <a:gd name="connsiteY43" fmla="*/ 457200 h 1149790"/>
                <a:gd name="connsiteX44" fmla="*/ 1050202 w 1123494"/>
                <a:gd name="connsiteY44" fmla="*/ 466253 h 1149790"/>
                <a:gd name="connsiteX45" fmla="*/ 1041149 w 1123494"/>
                <a:gd name="connsiteY45" fmla="*/ 475307 h 1149790"/>
                <a:gd name="connsiteX46" fmla="*/ 1013989 w 1123494"/>
                <a:gd name="connsiteY46" fmla="*/ 484360 h 1149790"/>
                <a:gd name="connsiteX47" fmla="*/ 991355 w 1123494"/>
                <a:gd name="connsiteY47" fmla="*/ 502467 h 1149790"/>
                <a:gd name="connsiteX48" fmla="*/ 955141 w 1123494"/>
                <a:gd name="connsiteY48" fmla="*/ 506994 h 1149790"/>
                <a:gd name="connsiteX49" fmla="*/ 914400 w 1123494"/>
                <a:gd name="connsiteY49" fmla="*/ 529627 h 1149790"/>
                <a:gd name="connsiteX50" fmla="*/ 846499 w 1123494"/>
                <a:gd name="connsiteY50" fmla="*/ 520574 h 1149790"/>
                <a:gd name="connsiteX51" fmla="*/ 819339 w 1123494"/>
                <a:gd name="connsiteY51" fmla="*/ 506994 h 1149790"/>
                <a:gd name="connsiteX52" fmla="*/ 805759 w 1123494"/>
                <a:gd name="connsiteY52" fmla="*/ 502467 h 1149790"/>
                <a:gd name="connsiteX53" fmla="*/ 796705 w 1123494"/>
                <a:gd name="connsiteY53" fmla="*/ 493414 h 1149790"/>
                <a:gd name="connsiteX54" fmla="*/ 733331 w 1123494"/>
                <a:gd name="connsiteY54" fmla="*/ 484360 h 1149790"/>
                <a:gd name="connsiteX55" fmla="*/ 701644 w 1123494"/>
                <a:gd name="connsiteY55" fmla="*/ 479833 h 1149790"/>
                <a:gd name="connsiteX56" fmla="*/ 656377 w 1123494"/>
                <a:gd name="connsiteY56" fmla="*/ 470780 h 1149790"/>
                <a:gd name="connsiteX57" fmla="*/ 529628 w 1123494"/>
                <a:gd name="connsiteY57" fmla="*/ 475307 h 1149790"/>
                <a:gd name="connsiteX58" fmla="*/ 493414 w 1123494"/>
                <a:gd name="connsiteY58" fmla="*/ 479833 h 1149790"/>
                <a:gd name="connsiteX59" fmla="*/ 457200 w 1123494"/>
                <a:gd name="connsiteY59" fmla="*/ 493414 h 1149790"/>
                <a:gd name="connsiteX60" fmla="*/ 443620 w 1123494"/>
                <a:gd name="connsiteY60" fmla="*/ 506994 h 1149790"/>
                <a:gd name="connsiteX61" fmla="*/ 425513 w 1123494"/>
                <a:gd name="connsiteY61" fmla="*/ 552261 h 1149790"/>
                <a:gd name="connsiteX62" fmla="*/ 402880 w 1123494"/>
                <a:gd name="connsiteY62" fmla="*/ 543208 h 1149790"/>
                <a:gd name="connsiteX63" fmla="*/ 393826 w 1123494"/>
                <a:gd name="connsiteY63" fmla="*/ 529627 h 1149790"/>
                <a:gd name="connsiteX64" fmla="*/ 375719 w 1123494"/>
                <a:gd name="connsiteY64" fmla="*/ 511521 h 1149790"/>
                <a:gd name="connsiteX65" fmla="*/ 362139 w 1123494"/>
                <a:gd name="connsiteY65" fmla="*/ 493414 h 1149790"/>
                <a:gd name="connsiteX66" fmla="*/ 348559 w 1123494"/>
                <a:gd name="connsiteY66" fmla="*/ 479833 h 1149790"/>
                <a:gd name="connsiteX67" fmla="*/ 334979 w 1123494"/>
                <a:gd name="connsiteY67" fmla="*/ 461727 h 1149790"/>
                <a:gd name="connsiteX68" fmla="*/ 298765 w 1123494"/>
                <a:gd name="connsiteY68" fmla="*/ 430039 h 1149790"/>
                <a:gd name="connsiteX69" fmla="*/ 289711 w 1123494"/>
                <a:gd name="connsiteY69" fmla="*/ 420986 h 1149790"/>
                <a:gd name="connsiteX70" fmla="*/ 262551 w 1123494"/>
                <a:gd name="connsiteY70" fmla="*/ 389299 h 1149790"/>
                <a:gd name="connsiteX71" fmla="*/ 248971 w 1123494"/>
                <a:gd name="connsiteY71" fmla="*/ 380245 h 1149790"/>
                <a:gd name="connsiteX72" fmla="*/ 226337 w 1123494"/>
                <a:gd name="connsiteY72" fmla="*/ 366665 h 1149790"/>
                <a:gd name="connsiteX73" fmla="*/ 167490 w 1123494"/>
                <a:gd name="connsiteY73" fmla="*/ 371192 h 1149790"/>
                <a:gd name="connsiteX74" fmla="*/ 144856 w 1123494"/>
                <a:gd name="connsiteY74" fmla="*/ 375719 h 1149790"/>
                <a:gd name="connsiteX75" fmla="*/ 131276 w 1123494"/>
                <a:gd name="connsiteY75" fmla="*/ 389299 h 1149790"/>
                <a:gd name="connsiteX76" fmla="*/ 108642 w 1123494"/>
                <a:gd name="connsiteY76" fmla="*/ 407406 h 1149790"/>
                <a:gd name="connsiteX77" fmla="*/ 90535 w 1123494"/>
                <a:gd name="connsiteY77" fmla="*/ 430039 h 1149790"/>
                <a:gd name="connsiteX78" fmla="*/ 86008 w 1123494"/>
                <a:gd name="connsiteY78" fmla="*/ 443620 h 1149790"/>
                <a:gd name="connsiteX79" fmla="*/ 67901 w 1123494"/>
                <a:gd name="connsiteY79" fmla="*/ 466253 h 1149790"/>
                <a:gd name="connsiteX80" fmla="*/ 72428 w 1123494"/>
                <a:gd name="connsiteY80" fmla="*/ 506994 h 1149790"/>
                <a:gd name="connsiteX81" fmla="*/ 81482 w 1123494"/>
                <a:gd name="connsiteY81" fmla="*/ 516047 h 1149790"/>
                <a:gd name="connsiteX82" fmla="*/ 86008 w 1123494"/>
                <a:gd name="connsiteY82" fmla="*/ 534154 h 1149790"/>
                <a:gd name="connsiteX83" fmla="*/ 95062 w 1123494"/>
                <a:gd name="connsiteY83" fmla="*/ 561315 h 1149790"/>
                <a:gd name="connsiteX84" fmla="*/ 95062 w 1123494"/>
                <a:gd name="connsiteY84" fmla="*/ 642796 h 1149790"/>
                <a:gd name="connsiteX85" fmla="*/ 126749 w 1123494"/>
                <a:gd name="connsiteY85" fmla="*/ 669956 h 1149790"/>
                <a:gd name="connsiteX86" fmla="*/ 149383 w 1123494"/>
                <a:gd name="connsiteY86" fmla="*/ 674483 h 1149790"/>
                <a:gd name="connsiteX87" fmla="*/ 190123 w 1123494"/>
                <a:gd name="connsiteY87" fmla="*/ 688063 h 1149790"/>
                <a:gd name="connsiteX88" fmla="*/ 208230 w 1123494"/>
                <a:gd name="connsiteY88" fmla="*/ 692590 h 1149790"/>
                <a:gd name="connsiteX89" fmla="*/ 271604 w 1123494"/>
                <a:gd name="connsiteY89" fmla="*/ 710697 h 1149790"/>
                <a:gd name="connsiteX90" fmla="*/ 375719 w 1123494"/>
                <a:gd name="connsiteY90" fmla="*/ 715224 h 1149790"/>
                <a:gd name="connsiteX91" fmla="*/ 402880 w 1123494"/>
                <a:gd name="connsiteY91" fmla="*/ 751437 h 1149790"/>
                <a:gd name="connsiteX92" fmla="*/ 407406 w 1123494"/>
                <a:gd name="connsiteY92" fmla="*/ 805758 h 1149790"/>
                <a:gd name="connsiteX93" fmla="*/ 416460 w 1123494"/>
                <a:gd name="connsiteY93" fmla="*/ 819338 h 1149790"/>
                <a:gd name="connsiteX94" fmla="*/ 434567 w 1123494"/>
                <a:gd name="connsiteY94" fmla="*/ 855552 h 1149790"/>
                <a:gd name="connsiteX95" fmla="*/ 443620 w 1123494"/>
                <a:gd name="connsiteY95" fmla="*/ 882713 h 1149790"/>
                <a:gd name="connsiteX96" fmla="*/ 452674 w 1123494"/>
                <a:gd name="connsiteY96" fmla="*/ 891766 h 1149790"/>
                <a:gd name="connsiteX97" fmla="*/ 525101 w 1123494"/>
                <a:gd name="connsiteY97" fmla="*/ 909873 h 1149790"/>
                <a:gd name="connsiteX98" fmla="*/ 597529 w 1123494"/>
                <a:gd name="connsiteY98" fmla="*/ 918927 h 1149790"/>
                <a:gd name="connsiteX99" fmla="*/ 624690 w 1123494"/>
                <a:gd name="connsiteY99" fmla="*/ 914400 h 1149790"/>
                <a:gd name="connsiteX100" fmla="*/ 633743 w 1123494"/>
                <a:gd name="connsiteY100" fmla="*/ 905346 h 1149790"/>
                <a:gd name="connsiteX101" fmla="*/ 660903 w 1123494"/>
                <a:gd name="connsiteY101" fmla="*/ 896293 h 1149790"/>
                <a:gd name="connsiteX102" fmla="*/ 692591 w 1123494"/>
                <a:gd name="connsiteY102" fmla="*/ 909873 h 1149790"/>
                <a:gd name="connsiteX103" fmla="*/ 701644 w 1123494"/>
                <a:gd name="connsiteY103" fmla="*/ 937033 h 1149790"/>
                <a:gd name="connsiteX104" fmla="*/ 706171 w 1123494"/>
                <a:gd name="connsiteY104" fmla="*/ 973247 h 1149790"/>
                <a:gd name="connsiteX105" fmla="*/ 719751 w 1123494"/>
                <a:gd name="connsiteY105" fmla="*/ 1077362 h 1149790"/>
                <a:gd name="connsiteX106" fmla="*/ 710697 w 1123494"/>
                <a:gd name="connsiteY106" fmla="*/ 1104523 h 1149790"/>
                <a:gd name="connsiteX107" fmla="*/ 706171 w 1123494"/>
                <a:gd name="connsiteY107" fmla="*/ 1122629 h 1149790"/>
                <a:gd name="connsiteX108" fmla="*/ 697117 w 1123494"/>
                <a:gd name="connsiteY108" fmla="*/ 1131683 h 1149790"/>
                <a:gd name="connsiteX109" fmla="*/ 697117 w 1123494"/>
                <a:gd name="connsiteY109" fmla="*/ 1149790 h 114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123494" h="1149790">
                  <a:moveTo>
                    <a:pt x="0" y="27160"/>
                  </a:moveTo>
                  <a:cubicBezTo>
                    <a:pt x="1509" y="31687"/>
                    <a:pt x="338" y="38455"/>
                    <a:pt x="4527" y="40740"/>
                  </a:cubicBezTo>
                  <a:cubicBezTo>
                    <a:pt x="13202" y="45472"/>
                    <a:pt x="51315" y="54701"/>
                    <a:pt x="67901" y="58847"/>
                  </a:cubicBezTo>
                  <a:lnTo>
                    <a:pt x="144856" y="54321"/>
                  </a:lnTo>
                  <a:cubicBezTo>
                    <a:pt x="195343" y="50715"/>
                    <a:pt x="180001" y="54677"/>
                    <a:pt x="208230" y="45267"/>
                  </a:cubicBezTo>
                  <a:cubicBezTo>
                    <a:pt x="212743" y="31729"/>
                    <a:pt x="213171" y="16953"/>
                    <a:pt x="226337" y="9053"/>
                  </a:cubicBezTo>
                  <a:cubicBezTo>
                    <a:pt x="230428" y="6598"/>
                    <a:pt x="235329" y="5838"/>
                    <a:pt x="239917" y="4527"/>
                  </a:cubicBezTo>
                  <a:cubicBezTo>
                    <a:pt x="245899" y="2818"/>
                    <a:pt x="251988" y="1509"/>
                    <a:pt x="258024" y="0"/>
                  </a:cubicBezTo>
                  <a:cubicBezTo>
                    <a:pt x="273113" y="1509"/>
                    <a:pt x="288639" y="620"/>
                    <a:pt x="303292" y="4527"/>
                  </a:cubicBezTo>
                  <a:cubicBezTo>
                    <a:pt x="311793" y="6794"/>
                    <a:pt x="318502" y="13383"/>
                    <a:pt x="325925" y="18107"/>
                  </a:cubicBezTo>
                  <a:cubicBezTo>
                    <a:pt x="335105" y="23949"/>
                    <a:pt x="345392" y="28520"/>
                    <a:pt x="353086" y="36214"/>
                  </a:cubicBezTo>
                  <a:cubicBezTo>
                    <a:pt x="374567" y="57695"/>
                    <a:pt x="363095" y="51622"/>
                    <a:pt x="384773" y="58847"/>
                  </a:cubicBezTo>
                  <a:cubicBezTo>
                    <a:pt x="387491" y="69722"/>
                    <a:pt x="388582" y="82718"/>
                    <a:pt x="398353" y="90534"/>
                  </a:cubicBezTo>
                  <a:cubicBezTo>
                    <a:pt x="402079" y="93515"/>
                    <a:pt x="407406" y="93552"/>
                    <a:pt x="411933" y="95061"/>
                  </a:cubicBezTo>
                  <a:cubicBezTo>
                    <a:pt x="431477" y="153688"/>
                    <a:pt x="414332" y="116713"/>
                    <a:pt x="561315" y="104115"/>
                  </a:cubicBezTo>
                  <a:cubicBezTo>
                    <a:pt x="566736" y="103650"/>
                    <a:pt x="569923" y="97271"/>
                    <a:pt x="574895" y="95061"/>
                  </a:cubicBezTo>
                  <a:cubicBezTo>
                    <a:pt x="583616" y="91185"/>
                    <a:pt x="602056" y="86008"/>
                    <a:pt x="602056" y="86008"/>
                  </a:cubicBezTo>
                  <a:cubicBezTo>
                    <a:pt x="626199" y="87517"/>
                    <a:pt x="650427" y="88002"/>
                    <a:pt x="674484" y="90534"/>
                  </a:cubicBezTo>
                  <a:cubicBezTo>
                    <a:pt x="694024" y="92591"/>
                    <a:pt x="683184" y="97192"/>
                    <a:pt x="701644" y="104115"/>
                  </a:cubicBezTo>
                  <a:cubicBezTo>
                    <a:pt x="708848" y="106817"/>
                    <a:pt x="716767" y="106972"/>
                    <a:pt x="724278" y="108641"/>
                  </a:cubicBezTo>
                  <a:cubicBezTo>
                    <a:pt x="764814" y="117649"/>
                    <a:pt x="716295" y="108819"/>
                    <a:pt x="769545" y="117695"/>
                  </a:cubicBezTo>
                  <a:cubicBezTo>
                    <a:pt x="789161" y="116186"/>
                    <a:pt x="809476" y="118573"/>
                    <a:pt x="828393" y="113168"/>
                  </a:cubicBezTo>
                  <a:cubicBezTo>
                    <a:pt x="832981" y="111857"/>
                    <a:pt x="830464" y="103680"/>
                    <a:pt x="832919" y="99588"/>
                  </a:cubicBezTo>
                  <a:cubicBezTo>
                    <a:pt x="839133" y="89231"/>
                    <a:pt x="844871" y="89568"/>
                    <a:pt x="855553" y="86008"/>
                  </a:cubicBezTo>
                  <a:cubicBezTo>
                    <a:pt x="858571" y="82990"/>
                    <a:pt x="860396" y="77656"/>
                    <a:pt x="864606" y="76954"/>
                  </a:cubicBezTo>
                  <a:cubicBezTo>
                    <a:pt x="881319" y="74168"/>
                    <a:pt x="882110" y="82809"/>
                    <a:pt x="891767" y="90534"/>
                  </a:cubicBezTo>
                  <a:cubicBezTo>
                    <a:pt x="899163" y="96451"/>
                    <a:pt x="922522" y="109756"/>
                    <a:pt x="927981" y="113168"/>
                  </a:cubicBezTo>
                  <a:cubicBezTo>
                    <a:pt x="932595" y="116051"/>
                    <a:pt x="937034" y="119204"/>
                    <a:pt x="941561" y="122222"/>
                  </a:cubicBezTo>
                  <a:cubicBezTo>
                    <a:pt x="951789" y="152902"/>
                    <a:pt x="940211" y="115474"/>
                    <a:pt x="950614" y="167489"/>
                  </a:cubicBezTo>
                  <a:cubicBezTo>
                    <a:pt x="951550" y="172168"/>
                    <a:pt x="951767" y="177695"/>
                    <a:pt x="955141" y="181069"/>
                  </a:cubicBezTo>
                  <a:cubicBezTo>
                    <a:pt x="958515" y="184443"/>
                    <a:pt x="964194" y="184087"/>
                    <a:pt x="968721" y="185596"/>
                  </a:cubicBezTo>
                  <a:cubicBezTo>
                    <a:pt x="970230" y="190123"/>
                    <a:pt x="971937" y="194588"/>
                    <a:pt x="973248" y="199176"/>
                  </a:cubicBezTo>
                  <a:cubicBezTo>
                    <a:pt x="974957" y="205158"/>
                    <a:pt x="974159" y="212220"/>
                    <a:pt x="977775" y="217283"/>
                  </a:cubicBezTo>
                  <a:cubicBezTo>
                    <a:pt x="986387" y="229340"/>
                    <a:pt x="1006105" y="234952"/>
                    <a:pt x="1018515" y="239917"/>
                  </a:cubicBezTo>
                  <a:cubicBezTo>
                    <a:pt x="1021533" y="244444"/>
                    <a:pt x="1025359" y="248525"/>
                    <a:pt x="1027569" y="253497"/>
                  </a:cubicBezTo>
                  <a:cubicBezTo>
                    <a:pt x="1031445" y="262217"/>
                    <a:pt x="1028988" y="274931"/>
                    <a:pt x="1036622" y="280657"/>
                  </a:cubicBezTo>
                  <a:lnTo>
                    <a:pt x="1054729" y="294237"/>
                  </a:lnTo>
                  <a:cubicBezTo>
                    <a:pt x="1063270" y="307049"/>
                    <a:pt x="1068169" y="316320"/>
                    <a:pt x="1081890" y="325925"/>
                  </a:cubicBezTo>
                  <a:cubicBezTo>
                    <a:pt x="1090182" y="331730"/>
                    <a:pt x="1100202" y="334589"/>
                    <a:pt x="1109050" y="339505"/>
                  </a:cubicBezTo>
                  <a:cubicBezTo>
                    <a:pt x="1113806" y="342147"/>
                    <a:pt x="1118103" y="345540"/>
                    <a:pt x="1122630" y="348558"/>
                  </a:cubicBezTo>
                  <a:cubicBezTo>
                    <a:pt x="1111413" y="382208"/>
                    <a:pt x="1123494" y="342511"/>
                    <a:pt x="1113577" y="411932"/>
                  </a:cubicBezTo>
                  <a:cubicBezTo>
                    <a:pt x="1112242" y="421280"/>
                    <a:pt x="1108363" y="429546"/>
                    <a:pt x="1099996" y="434566"/>
                  </a:cubicBezTo>
                  <a:cubicBezTo>
                    <a:pt x="1066540" y="454639"/>
                    <a:pt x="1107164" y="420683"/>
                    <a:pt x="1072836" y="448146"/>
                  </a:cubicBezTo>
                  <a:cubicBezTo>
                    <a:pt x="1069503" y="450812"/>
                    <a:pt x="1067116" y="454534"/>
                    <a:pt x="1063783" y="457200"/>
                  </a:cubicBezTo>
                  <a:cubicBezTo>
                    <a:pt x="1059535" y="460599"/>
                    <a:pt x="1054450" y="462854"/>
                    <a:pt x="1050202" y="466253"/>
                  </a:cubicBezTo>
                  <a:cubicBezTo>
                    <a:pt x="1046869" y="468919"/>
                    <a:pt x="1044966" y="473398"/>
                    <a:pt x="1041149" y="475307"/>
                  </a:cubicBezTo>
                  <a:cubicBezTo>
                    <a:pt x="1032614" y="479575"/>
                    <a:pt x="1013989" y="484360"/>
                    <a:pt x="1013989" y="484360"/>
                  </a:cubicBezTo>
                  <a:cubicBezTo>
                    <a:pt x="1008368" y="489981"/>
                    <a:pt x="999207" y="500325"/>
                    <a:pt x="991355" y="502467"/>
                  </a:cubicBezTo>
                  <a:cubicBezTo>
                    <a:pt x="979618" y="505668"/>
                    <a:pt x="967212" y="505485"/>
                    <a:pt x="955141" y="506994"/>
                  </a:cubicBezTo>
                  <a:cubicBezTo>
                    <a:pt x="924011" y="527748"/>
                    <a:pt x="938304" y="521661"/>
                    <a:pt x="914400" y="529627"/>
                  </a:cubicBezTo>
                  <a:cubicBezTo>
                    <a:pt x="891766" y="526609"/>
                    <a:pt x="869022" y="524328"/>
                    <a:pt x="846499" y="520574"/>
                  </a:cubicBezTo>
                  <a:cubicBezTo>
                    <a:pt x="829435" y="517730"/>
                    <a:pt x="834977" y="514813"/>
                    <a:pt x="819339" y="506994"/>
                  </a:cubicBezTo>
                  <a:cubicBezTo>
                    <a:pt x="815071" y="504860"/>
                    <a:pt x="810286" y="503976"/>
                    <a:pt x="805759" y="502467"/>
                  </a:cubicBezTo>
                  <a:cubicBezTo>
                    <a:pt x="802741" y="499449"/>
                    <a:pt x="800365" y="495610"/>
                    <a:pt x="796705" y="493414"/>
                  </a:cubicBezTo>
                  <a:cubicBezTo>
                    <a:pt x="782698" y="485010"/>
                    <a:pt x="734141" y="484450"/>
                    <a:pt x="733331" y="484360"/>
                  </a:cubicBezTo>
                  <a:cubicBezTo>
                    <a:pt x="722727" y="483182"/>
                    <a:pt x="712151" y="481687"/>
                    <a:pt x="701644" y="479833"/>
                  </a:cubicBezTo>
                  <a:cubicBezTo>
                    <a:pt x="686490" y="477159"/>
                    <a:pt x="656377" y="470780"/>
                    <a:pt x="656377" y="470780"/>
                  </a:cubicBezTo>
                  <a:lnTo>
                    <a:pt x="529628" y="475307"/>
                  </a:lnTo>
                  <a:cubicBezTo>
                    <a:pt x="517481" y="475982"/>
                    <a:pt x="505414" y="477833"/>
                    <a:pt x="493414" y="479833"/>
                  </a:cubicBezTo>
                  <a:cubicBezTo>
                    <a:pt x="481052" y="481893"/>
                    <a:pt x="467540" y="486028"/>
                    <a:pt x="457200" y="493414"/>
                  </a:cubicBezTo>
                  <a:cubicBezTo>
                    <a:pt x="451991" y="497135"/>
                    <a:pt x="448147" y="502467"/>
                    <a:pt x="443620" y="506994"/>
                  </a:cubicBezTo>
                  <a:cubicBezTo>
                    <a:pt x="433532" y="547348"/>
                    <a:pt x="443366" y="534410"/>
                    <a:pt x="425513" y="552261"/>
                  </a:cubicBezTo>
                  <a:cubicBezTo>
                    <a:pt x="417969" y="549243"/>
                    <a:pt x="409492" y="547931"/>
                    <a:pt x="402880" y="543208"/>
                  </a:cubicBezTo>
                  <a:cubicBezTo>
                    <a:pt x="398453" y="540046"/>
                    <a:pt x="397367" y="533758"/>
                    <a:pt x="393826" y="529627"/>
                  </a:cubicBezTo>
                  <a:cubicBezTo>
                    <a:pt x="388271" y="523146"/>
                    <a:pt x="381340" y="517945"/>
                    <a:pt x="375719" y="511521"/>
                  </a:cubicBezTo>
                  <a:cubicBezTo>
                    <a:pt x="370751" y="505843"/>
                    <a:pt x="367049" y="499142"/>
                    <a:pt x="362139" y="493414"/>
                  </a:cubicBezTo>
                  <a:cubicBezTo>
                    <a:pt x="357973" y="488553"/>
                    <a:pt x="352725" y="484694"/>
                    <a:pt x="348559" y="479833"/>
                  </a:cubicBezTo>
                  <a:cubicBezTo>
                    <a:pt x="343649" y="474105"/>
                    <a:pt x="340314" y="467062"/>
                    <a:pt x="334979" y="461727"/>
                  </a:cubicBezTo>
                  <a:cubicBezTo>
                    <a:pt x="323637" y="450385"/>
                    <a:pt x="310688" y="440769"/>
                    <a:pt x="298765" y="430039"/>
                  </a:cubicBezTo>
                  <a:cubicBezTo>
                    <a:pt x="295593" y="427184"/>
                    <a:pt x="292443" y="424265"/>
                    <a:pt x="289711" y="420986"/>
                  </a:cubicBezTo>
                  <a:cubicBezTo>
                    <a:pt x="276084" y="404634"/>
                    <a:pt x="278247" y="402379"/>
                    <a:pt x="262551" y="389299"/>
                  </a:cubicBezTo>
                  <a:cubicBezTo>
                    <a:pt x="258372" y="385816"/>
                    <a:pt x="253219" y="383644"/>
                    <a:pt x="248971" y="380245"/>
                  </a:cubicBezTo>
                  <a:cubicBezTo>
                    <a:pt x="231219" y="366043"/>
                    <a:pt x="249918" y="374526"/>
                    <a:pt x="226337" y="366665"/>
                  </a:cubicBezTo>
                  <a:cubicBezTo>
                    <a:pt x="206721" y="368174"/>
                    <a:pt x="187043" y="369019"/>
                    <a:pt x="167490" y="371192"/>
                  </a:cubicBezTo>
                  <a:cubicBezTo>
                    <a:pt x="159843" y="372042"/>
                    <a:pt x="151738" y="372278"/>
                    <a:pt x="144856" y="375719"/>
                  </a:cubicBezTo>
                  <a:cubicBezTo>
                    <a:pt x="139130" y="378582"/>
                    <a:pt x="136194" y="385201"/>
                    <a:pt x="131276" y="389299"/>
                  </a:cubicBezTo>
                  <a:cubicBezTo>
                    <a:pt x="117154" y="401066"/>
                    <a:pt x="119180" y="394232"/>
                    <a:pt x="108642" y="407406"/>
                  </a:cubicBezTo>
                  <a:cubicBezTo>
                    <a:pt x="85811" y="435946"/>
                    <a:pt x="112387" y="408189"/>
                    <a:pt x="90535" y="430039"/>
                  </a:cubicBezTo>
                  <a:cubicBezTo>
                    <a:pt x="89026" y="434566"/>
                    <a:pt x="88142" y="439352"/>
                    <a:pt x="86008" y="443620"/>
                  </a:cubicBezTo>
                  <a:cubicBezTo>
                    <a:pt x="80297" y="455042"/>
                    <a:pt x="76323" y="457832"/>
                    <a:pt x="67901" y="466253"/>
                  </a:cubicBezTo>
                  <a:cubicBezTo>
                    <a:pt x="69410" y="479833"/>
                    <a:pt x="68833" y="493812"/>
                    <a:pt x="72428" y="506994"/>
                  </a:cubicBezTo>
                  <a:cubicBezTo>
                    <a:pt x="73551" y="511111"/>
                    <a:pt x="79573" y="512230"/>
                    <a:pt x="81482" y="516047"/>
                  </a:cubicBezTo>
                  <a:cubicBezTo>
                    <a:pt x="84264" y="521612"/>
                    <a:pt x="84220" y="528195"/>
                    <a:pt x="86008" y="534154"/>
                  </a:cubicBezTo>
                  <a:cubicBezTo>
                    <a:pt x="88750" y="543295"/>
                    <a:pt x="95062" y="561315"/>
                    <a:pt x="95062" y="561315"/>
                  </a:cubicBezTo>
                  <a:cubicBezTo>
                    <a:pt x="93448" y="583907"/>
                    <a:pt x="84412" y="617946"/>
                    <a:pt x="95062" y="642796"/>
                  </a:cubicBezTo>
                  <a:cubicBezTo>
                    <a:pt x="101244" y="657221"/>
                    <a:pt x="111986" y="664051"/>
                    <a:pt x="126749" y="669956"/>
                  </a:cubicBezTo>
                  <a:cubicBezTo>
                    <a:pt x="133893" y="672813"/>
                    <a:pt x="141985" y="672369"/>
                    <a:pt x="149383" y="674483"/>
                  </a:cubicBezTo>
                  <a:cubicBezTo>
                    <a:pt x="163147" y="678416"/>
                    <a:pt x="176236" y="684591"/>
                    <a:pt x="190123" y="688063"/>
                  </a:cubicBezTo>
                  <a:cubicBezTo>
                    <a:pt x="196159" y="689572"/>
                    <a:pt x="202284" y="690760"/>
                    <a:pt x="208230" y="692590"/>
                  </a:cubicBezTo>
                  <a:cubicBezTo>
                    <a:pt x="224349" y="697550"/>
                    <a:pt x="252090" y="709303"/>
                    <a:pt x="271604" y="710697"/>
                  </a:cubicBezTo>
                  <a:cubicBezTo>
                    <a:pt x="306254" y="713172"/>
                    <a:pt x="341014" y="713715"/>
                    <a:pt x="375719" y="715224"/>
                  </a:cubicBezTo>
                  <a:cubicBezTo>
                    <a:pt x="401727" y="741231"/>
                    <a:pt x="394979" y="727735"/>
                    <a:pt x="402880" y="751437"/>
                  </a:cubicBezTo>
                  <a:cubicBezTo>
                    <a:pt x="404389" y="769544"/>
                    <a:pt x="403843" y="787941"/>
                    <a:pt x="407406" y="805758"/>
                  </a:cubicBezTo>
                  <a:cubicBezTo>
                    <a:pt x="408473" y="811093"/>
                    <a:pt x="414250" y="814366"/>
                    <a:pt x="416460" y="819338"/>
                  </a:cubicBezTo>
                  <a:cubicBezTo>
                    <a:pt x="433105" y="856790"/>
                    <a:pt x="415973" y="836960"/>
                    <a:pt x="434567" y="855552"/>
                  </a:cubicBezTo>
                  <a:cubicBezTo>
                    <a:pt x="437585" y="864606"/>
                    <a:pt x="436871" y="875965"/>
                    <a:pt x="443620" y="882713"/>
                  </a:cubicBezTo>
                  <a:cubicBezTo>
                    <a:pt x="446638" y="885731"/>
                    <a:pt x="448789" y="890000"/>
                    <a:pt x="452674" y="891766"/>
                  </a:cubicBezTo>
                  <a:cubicBezTo>
                    <a:pt x="485283" y="906588"/>
                    <a:pt x="492849" y="904911"/>
                    <a:pt x="525101" y="909873"/>
                  </a:cubicBezTo>
                  <a:cubicBezTo>
                    <a:pt x="577247" y="917896"/>
                    <a:pt x="526563" y="911830"/>
                    <a:pt x="597529" y="918927"/>
                  </a:cubicBezTo>
                  <a:cubicBezTo>
                    <a:pt x="606583" y="917418"/>
                    <a:pt x="616096" y="917623"/>
                    <a:pt x="624690" y="914400"/>
                  </a:cubicBezTo>
                  <a:cubicBezTo>
                    <a:pt x="628686" y="912901"/>
                    <a:pt x="629926" y="907255"/>
                    <a:pt x="633743" y="905346"/>
                  </a:cubicBezTo>
                  <a:cubicBezTo>
                    <a:pt x="642278" y="901078"/>
                    <a:pt x="660903" y="896293"/>
                    <a:pt x="660903" y="896293"/>
                  </a:cubicBezTo>
                  <a:cubicBezTo>
                    <a:pt x="673203" y="898753"/>
                    <a:pt x="686150" y="896991"/>
                    <a:pt x="692591" y="909873"/>
                  </a:cubicBezTo>
                  <a:cubicBezTo>
                    <a:pt x="696859" y="918408"/>
                    <a:pt x="701644" y="937033"/>
                    <a:pt x="701644" y="937033"/>
                  </a:cubicBezTo>
                  <a:cubicBezTo>
                    <a:pt x="703153" y="949104"/>
                    <a:pt x="705304" y="961113"/>
                    <a:pt x="706171" y="973247"/>
                  </a:cubicBezTo>
                  <a:cubicBezTo>
                    <a:pt x="713272" y="1072671"/>
                    <a:pt x="693521" y="1038019"/>
                    <a:pt x="719751" y="1077362"/>
                  </a:cubicBezTo>
                  <a:cubicBezTo>
                    <a:pt x="716733" y="1086416"/>
                    <a:pt x="713011" y="1095264"/>
                    <a:pt x="710697" y="1104523"/>
                  </a:cubicBezTo>
                  <a:cubicBezTo>
                    <a:pt x="709188" y="1110558"/>
                    <a:pt x="710570" y="1118230"/>
                    <a:pt x="706171" y="1122629"/>
                  </a:cubicBezTo>
                  <a:cubicBezTo>
                    <a:pt x="703153" y="1125647"/>
                    <a:pt x="698467" y="1127634"/>
                    <a:pt x="697117" y="1131683"/>
                  </a:cubicBezTo>
                  <a:cubicBezTo>
                    <a:pt x="695208" y="1137409"/>
                    <a:pt x="697117" y="1143754"/>
                    <a:pt x="697117" y="1149790"/>
                  </a:cubicBezTo>
                </a:path>
              </a:pathLst>
            </a:custGeom>
            <a:ln>
              <a:solidFill>
                <a:srgbClr val="FF0000"/>
              </a:solidFill>
              <a:headEnd type="diamon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96475" y="413265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Polycrystalline </a:t>
            </a:r>
          </a:p>
          <a:p>
            <a:pPr algn="ctr"/>
            <a:r>
              <a:rPr lang="en-US" altLang="zh-TW" sz="2000" dirty="0" smtClean="0"/>
              <a:t>film</a:t>
            </a:r>
            <a:endParaRPr lang="zh-TW" altLang="en-US" sz="2000" dirty="0"/>
          </a:p>
        </p:txBody>
      </p:sp>
      <p:sp>
        <p:nvSpPr>
          <p:cNvPr id="183" name="TextBox 182"/>
          <p:cNvSpPr txBox="1"/>
          <p:nvPr/>
        </p:nvSpPr>
        <p:spPr>
          <a:xfrm>
            <a:off x="2112699" y="413265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Polycrystalline </a:t>
            </a:r>
            <a:r>
              <a:rPr lang="en-US" altLang="zh-TW" sz="2000" dirty="0" err="1" smtClean="0"/>
              <a:t>nanorod</a:t>
            </a:r>
            <a:endParaRPr lang="zh-TW" altLang="en-US" sz="2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272939" y="413265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Single crystalline </a:t>
            </a:r>
            <a:r>
              <a:rPr lang="en-US" altLang="zh-TW" sz="2000" dirty="0" err="1" smtClean="0"/>
              <a:t>nanowire</a:t>
            </a:r>
            <a:endParaRPr lang="zh-TW" altLang="en-US" sz="2000" dirty="0"/>
          </a:p>
        </p:txBody>
      </p:sp>
      <p:grpSp>
        <p:nvGrpSpPr>
          <p:cNvPr id="175" name="Group 174"/>
          <p:cNvGrpSpPr/>
          <p:nvPr/>
        </p:nvGrpSpPr>
        <p:grpSpPr>
          <a:xfrm>
            <a:off x="6505187" y="2183324"/>
            <a:ext cx="2736304" cy="2657220"/>
            <a:chOff x="6444208" y="1491860"/>
            <a:chExt cx="2736304" cy="2657220"/>
          </a:xfrm>
        </p:grpSpPr>
        <p:grpSp>
          <p:nvGrpSpPr>
            <p:cNvPr id="6" name="Group 144"/>
            <p:cNvGrpSpPr/>
            <p:nvPr/>
          </p:nvGrpSpPr>
          <p:grpSpPr>
            <a:xfrm>
              <a:off x="7392990" y="1491860"/>
              <a:ext cx="635394" cy="1793123"/>
              <a:chOff x="5220072" y="4650163"/>
              <a:chExt cx="576064" cy="1371125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5220072" y="5877272"/>
                <a:ext cx="576064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5292080" y="4653136"/>
                <a:ext cx="72008" cy="1224136"/>
              </a:xfrm>
              <a:prstGeom prst="rect">
                <a:avLst/>
              </a:prstGeom>
              <a:solidFill>
                <a:srgbClr val="CCFF66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478843" y="4653136"/>
                <a:ext cx="72008" cy="1224136"/>
              </a:xfrm>
              <a:prstGeom prst="rect">
                <a:avLst/>
              </a:prstGeom>
              <a:solidFill>
                <a:srgbClr val="CCFF66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52120" y="4653136"/>
                <a:ext cx="72008" cy="1224136"/>
              </a:xfrm>
              <a:prstGeom prst="rect">
                <a:avLst/>
              </a:prstGeom>
              <a:solidFill>
                <a:srgbClr val="CCFF66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Hexagon 140"/>
              <p:cNvSpPr/>
              <p:nvPr/>
            </p:nvSpPr>
            <p:spPr>
              <a:xfrm>
                <a:off x="5290592" y="57332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Hexagon 141"/>
              <p:cNvSpPr/>
              <p:nvPr/>
            </p:nvSpPr>
            <p:spPr>
              <a:xfrm>
                <a:off x="5367536" y="537815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Hexagon 142"/>
              <p:cNvSpPr/>
              <p:nvPr/>
            </p:nvSpPr>
            <p:spPr>
              <a:xfrm>
                <a:off x="5367536" y="52341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Hexagon 143"/>
              <p:cNvSpPr/>
              <p:nvPr/>
            </p:nvSpPr>
            <p:spPr>
              <a:xfrm>
                <a:off x="5439544" y="54417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Hexagon 144"/>
              <p:cNvSpPr/>
              <p:nvPr/>
            </p:nvSpPr>
            <p:spPr>
              <a:xfrm>
                <a:off x="5220072" y="535644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Hexagon 145"/>
              <p:cNvSpPr/>
              <p:nvPr/>
            </p:nvSpPr>
            <p:spPr>
              <a:xfrm>
                <a:off x="5652120" y="55941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Hexagon 146"/>
              <p:cNvSpPr/>
              <p:nvPr/>
            </p:nvSpPr>
            <p:spPr>
              <a:xfrm>
                <a:off x="5456312" y="48188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Hexagon 147"/>
              <p:cNvSpPr/>
              <p:nvPr/>
            </p:nvSpPr>
            <p:spPr>
              <a:xfrm>
                <a:off x="5439544" y="494610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Hexagon 148"/>
              <p:cNvSpPr/>
              <p:nvPr/>
            </p:nvSpPr>
            <p:spPr>
              <a:xfrm>
                <a:off x="5253608" y="487903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Hexagon 149"/>
              <p:cNvSpPr/>
              <p:nvPr/>
            </p:nvSpPr>
            <p:spPr>
              <a:xfrm>
                <a:off x="5295528" y="516212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Hexagon 150"/>
              <p:cNvSpPr/>
              <p:nvPr/>
            </p:nvSpPr>
            <p:spPr>
              <a:xfrm>
                <a:off x="5295528" y="551378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Hexagon 151"/>
              <p:cNvSpPr/>
              <p:nvPr/>
            </p:nvSpPr>
            <p:spPr>
              <a:xfrm>
                <a:off x="5220072" y="466645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Hexagon 152"/>
              <p:cNvSpPr/>
              <p:nvPr/>
            </p:nvSpPr>
            <p:spPr>
              <a:xfrm>
                <a:off x="5220072" y="558579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Hexagon 153"/>
              <p:cNvSpPr/>
              <p:nvPr/>
            </p:nvSpPr>
            <p:spPr>
              <a:xfrm>
                <a:off x="5531435" y="4650163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Hexagon 154"/>
              <p:cNvSpPr/>
              <p:nvPr/>
            </p:nvSpPr>
            <p:spPr>
              <a:xfrm>
                <a:off x="5308848" y="473008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Hexagon 155"/>
              <p:cNvSpPr/>
              <p:nvPr/>
            </p:nvSpPr>
            <p:spPr>
              <a:xfrm>
                <a:off x="5461248" y="480702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Hexagon 156"/>
              <p:cNvSpPr/>
              <p:nvPr/>
            </p:nvSpPr>
            <p:spPr>
              <a:xfrm>
                <a:off x="5220072" y="503143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Hexagon 157"/>
              <p:cNvSpPr/>
              <p:nvPr/>
            </p:nvSpPr>
            <p:spPr>
              <a:xfrm>
                <a:off x="5583560" y="5153744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Hexagon 158"/>
              <p:cNvSpPr/>
              <p:nvPr/>
            </p:nvSpPr>
            <p:spPr>
              <a:xfrm>
                <a:off x="5583560" y="4962872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Hexagon 159"/>
              <p:cNvSpPr/>
              <p:nvPr/>
            </p:nvSpPr>
            <p:spPr>
              <a:xfrm>
                <a:off x="5511552" y="508173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Hexagon 160"/>
              <p:cNvSpPr/>
              <p:nvPr/>
            </p:nvSpPr>
            <p:spPr>
              <a:xfrm>
                <a:off x="5652120" y="479864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Hexagon 161"/>
              <p:cNvSpPr/>
              <p:nvPr/>
            </p:nvSpPr>
            <p:spPr>
              <a:xfrm>
                <a:off x="5508104" y="5729808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Hexagon 162"/>
              <p:cNvSpPr/>
              <p:nvPr/>
            </p:nvSpPr>
            <p:spPr>
              <a:xfrm>
                <a:off x="5583560" y="5441776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Hexagon 163"/>
              <p:cNvSpPr/>
              <p:nvPr/>
            </p:nvSpPr>
            <p:spPr>
              <a:xfrm>
                <a:off x="5652120" y="5297760"/>
                <a:ext cx="144016" cy="144016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5" name="Straight Arrow Connector 164"/>
              <p:cNvCxnSpPr/>
              <p:nvPr/>
            </p:nvCxnSpPr>
            <p:spPr>
              <a:xfrm>
                <a:off x="5508104" y="4725144"/>
                <a:ext cx="0" cy="122413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Freeform 165"/>
              <p:cNvSpPr/>
              <p:nvPr/>
            </p:nvSpPr>
            <p:spPr>
              <a:xfrm>
                <a:off x="5509034" y="4694222"/>
                <a:ext cx="113168" cy="32524"/>
              </a:xfrm>
              <a:custGeom>
                <a:avLst/>
                <a:gdLst>
                  <a:gd name="connsiteX0" fmla="*/ 113168 w 113168"/>
                  <a:gd name="connsiteY0" fmla="*/ 31687 h 32524"/>
                  <a:gd name="connsiteX1" fmla="*/ 99588 w 113168"/>
                  <a:gd name="connsiteY1" fmla="*/ 9053 h 32524"/>
                  <a:gd name="connsiteX2" fmla="*/ 72427 w 113168"/>
                  <a:gd name="connsiteY2" fmla="*/ 0 h 32524"/>
                  <a:gd name="connsiteX3" fmla="*/ 58847 w 113168"/>
                  <a:gd name="connsiteY3" fmla="*/ 4527 h 32524"/>
                  <a:gd name="connsiteX4" fmla="*/ 45267 w 113168"/>
                  <a:gd name="connsiteY4" fmla="*/ 13580 h 32524"/>
                  <a:gd name="connsiteX5" fmla="*/ 18107 w 113168"/>
                  <a:gd name="connsiteY5" fmla="*/ 22633 h 32524"/>
                  <a:gd name="connsiteX6" fmla="*/ 0 w 113168"/>
                  <a:gd name="connsiteY6" fmla="*/ 31687 h 32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168" h="32524">
                    <a:moveTo>
                      <a:pt x="113168" y="31687"/>
                    </a:moveTo>
                    <a:cubicBezTo>
                      <a:pt x="110071" y="22396"/>
                      <a:pt x="109529" y="14023"/>
                      <a:pt x="99588" y="9053"/>
                    </a:cubicBezTo>
                    <a:cubicBezTo>
                      <a:pt x="91052" y="4785"/>
                      <a:pt x="72427" y="0"/>
                      <a:pt x="72427" y="0"/>
                    </a:cubicBezTo>
                    <a:cubicBezTo>
                      <a:pt x="67900" y="1509"/>
                      <a:pt x="63115" y="2393"/>
                      <a:pt x="58847" y="4527"/>
                    </a:cubicBezTo>
                    <a:cubicBezTo>
                      <a:pt x="53981" y="6960"/>
                      <a:pt x="50238" y="11371"/>
                      <a:pt x="45267" y="13580"/>
                    </a:cubicBezTo>
                    <a:cubicBezTo>
                      <a:pt x="36546" y="17456"/>
                      <a:pt x="18107" y="22633"/>
                      <a:pt x="18107" y="22633"/>
                    </a:cubicBezTo>
                    <a:cubicBezTo>
                      <a:pt x="3271" y="32524"/>
                      <a:pt x="9967" y="31687"/>
                      <a:pt x="0" y="31687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44208" y="3441194"/>
              <a:ext cx="27363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/>
                <a:t>Current collector + polycrystalline </a:t>
              </a:r>
              <a:endParaRPr lang="zh-TW" altLang="en-US" sz="2000" dirty="0"/>
            </a:p>
          </p:txBody>
        </p:sp>
      </p:grpSp>
      <p:sp>
        <p:nvSpPr>
          <p:cNvPr id="176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990600"/>
          </a:xfrm>
        </p:spPr>
        <p:txBody>
          <a:bodyPr/>
          <a:lstStyle/>
          <a:p>
            <a:r>
              <a:rPr lang="en-US" dirty="0" smtClean="0"/>
              <a:t>Additional structures</a:t>
            </a:r>
            <a:endParaRPr lang="en-US" dirty="0"/>
          </a:p>
        </p:txBody>
      </p:sp>
      <p:sp>
        <p:nvSpPr>
          <p:cNvPr id="17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18288"/>
            <a:ext cx="5227065" cy="329184"/>
          </a:xfrm>
        </p:spPr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75362" y="5105400"/>
            <a:ext cx="233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3.2 % efficiency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18068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ChBE</a:t>
            </a:r>
            <a:r>
              <a:rPr lang="en-US" dirty="0" smtClean="0">
                <a:cs typeface="+mj-cs"/>
              </a:rPr>
              <a:t> by the numbers</a:t>
            </a:r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723" r="6831"/>
          <a:stretch/>
        </p:blipFill>
        <p:spPr>
          <a:xfrm>
            <a:off x="3866134" y="3733800"/>
            <a:ext cx="5277866" cy="2454216"/>
          </a:xfrm>
          <a:prstGeom prst="rect">
            <a:avLst/>
          </a:prstGeom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81000" y="1905000"/>
            <a:ext cx="80010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200" dirty="0" smtClean="0"/>
              <a:t>15 faculty, 2 assistant, 5 associate, 8 full professors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 smtClean="0"/>
              <a:t>~ 340 </a:t>
            </a:r>
            <a:r>
              <a:rPr lang="en-US" sz="2200" dirty="0"/>
              <a:t>undergraduate </a:t>
            </a:r>
            <a:r>
              <a:rPr lang="en-US" sz="2200" dirty="0" smtClean="0"/>
              <a:t>students with emphasis on undergraduate research experience</a:t>
            </a:r>
            <a:endParaRPr lang="en-US" sz="2200" dirty="0"/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200" dirty="0" smtClean="0"/>
              <a:t> 44 PhD, 18 MS students  </a:t>
            </a:r>
            <a:endParaRPr lang="en-US" sz="2200" dirty="0"/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2200" dirty="0" smtClean="0"/>
              <a:t>~ 3 </a:t>
            </a:r>
            <a:r>
              <a:rPr lang="en-US" sz="2200" dirty="0"/>
              <a:t>M external research expenditures FY </a:t>
            </a:r>
            <a:r>
              <a:rPr lang="en-US" sz="2200" dirty="0" smtClean="0"/>
              <a:t>2013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endParaRPr lang="en-US" sz="2200" dirty="0"/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endParaRPr lang="en-US" sz="2200" dirty="0" smtClean="0"/>
          </a:p>
          <a:p>
            <a:pPr eaLnBrk="0" hangingPunct="0">
              <a:spcBef>
                <a:spcPct val="50000"/>
              </a:spcBef>
            </a:pPr>
            <a:r>
              <a:rPr lang="en-US" sz="2200" dirty="0" smtClean="0"/>
              <a:t>			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6389" name="Picture 15" descr="emilyLin.jpg                                                   00A4FDA7Macintosh HD                   C73ACC00: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239" y="11666"/>
            <a:ext cx="2102761" cy="279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052046" cy="461665"/>
          </a:xfrm>
          <a:prstGeom prst="rect">
            <a:avLst/>
          </a:prstGeom>
          <a:noFill/>
          <a:ln w="57150" cmpd="sng">
            <a:solidFill>
              <a:srgbClr val="005FA7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CHBE Strengths: scholarly, entrepreneurial, diverse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817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55 gallon drum of silicon tetrachloride</a:t>
            </a:r>
            <a:br>
              <a:rPr lang="en-US" smtClean="0">
                <a:cs typeface="+mj-cs"/>
              </a:rPr>
            </a:br>
            <a:r>
              <a:rPr lang="en-US" smtClean="0">
                <a:cs typeface="+mj-cs"/>
              </a:rPr>
              <a:t>vs fumed silica</a:t>
            </a: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125413" y="6508750"/>
            <a:ext cx="3771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https://www.khlubes.com/images/55_gallon_drum.jpg</a:t>
            </a:r>
          </a:p>
        </p:txBody>
      </p:sp>
      <p:pic>
        <p:nvPicPr>
          <p:cNvPr id="41987" name="Picture 8" descr="55_gallon_drum.jpg                                             007059ABMacintosh HD                   C1E6AA4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530475"/>
            <a:ext cx="20891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9"/>
          <p:cNvGrpSpPr>
            <a:grpSpLocks/>
          </p:cNvGrpSpPr>
          <p:nvPr/>
        </p:nvGrpSpPr>
        <p:grpSpPr bwMode="auto">
          <a:xfrm>
            <a:off x="5562600" y="1905000"/>
            <a:ext cx="2757488" cy="3509963"/>
            <a:chOff x="4320" y="2496"/>
            <a:chExt cx="1340" cy="1706"/>
          </a:xfrm>
        </p:grpSpPr>
        <p:pic>
          <p:nvPicPr>
            <p:cNvPr id="41991" name="Picture 10" descr="&#10;silica.JPG                                                     0009FD6BMacintosh HD                   C1E6AA4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96"/>
              <a:ext cx="1340" cy="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7" name="Text Box 11"/>
            <p:cNvSpPr txBox="1">
              <a:spLocks noChangeArrowheads="1"/>
            </p:cNvSpPr>
            <p:nvPr/>
          </p:nvSpPr>
          <p:spPr bwMode="auto">
            <a:xfrm>
              <a:off x="4565" y="3449"/>
              <a:ext cx="33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silica</a:t>
              </a:r>
            </a:p>
          </p:txBody>
        </p:sp>
      </p:grp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547688" y="5713413"/>
            <a:ext cx="3595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cs typeface="+mn-cs"/>
              </a:rPr>
              <a:t>surface area = 1.6 m</a:t>
            </a:r>
            <a:r>
              <a:rPr lang="en-US" sz="2800" baseline="30000" dirty="0">
                <a:cs typeface="+mn-cs"/>
              </a:rPr>
              <a:t>2</a:t>
            </a:r>
            <a:endParaRPr lang="en-US" sz="2800" dirty="0">
              <a:cs typeface="+mn-cs"/>
            </a:endParaRPr>
          </a:p>
        </p:txBody>
      </p:sp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4891088" y="5643563"/>
            <a:ext cx="4184650" cy="88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cs typeface="+mn-cs"/>
              </a:rPr>
              <a:t>surface area = 2.4 x 10</a:t>
            </a:r>
            <a:r>
              <a:rPr lang="en-US" sz="2600" baseline="30000" dirty="0">
                <a:cs typeface="+mn-cs"/>
              </a:rPr>
              <a:t>7</a:t>
            </a:r>
            <a:r>
              <a:rPr lang="en-US" sz="2600" dirty="0">
                <a:cs typeface="+mn-cs"/>
              </a:rPr>
              <a:t> m</a:t>
            </a:r>
            <a:r>
              <a:rPr lang="en-US" sz="2600" baseline="30000" dirty="0">
                <a:cs typeface="+mn-cs"/>
              </a:rPr>
              <a:t>2</a:t>
            </a:r>
            <a:endParaRPr lang="en-US" sz="2600" dirty="0">
              <a:cs typeface="+mn-cs"/>
            </a:endParaRPr>
          </a:p>
          <a:p>
            <a:pPr algn="ctr">
              <a:defRPr/>
            </a:pPr>
            <a:r>
              <a:rPr lang="en-US" sz="2600" dirty="0">
                <a:cs typeface="+mn-cs"/>
              </a:rPr>
              <a:t>assuming 300 m</a:t>
            </a:r>
            <a:r>
              <a:rPr lang="en-US" sz="2600" baseline="30000" dirty="0">
                <a:cs typeface="+mn-cs"/>
              </a:rPr>
              <a:t>2</a:t>
            </a:r>
            <a:r>
              <a:rPr lang="en-US" sz="2600" dirty="0">
                <a:cs typeface="+mn-cs"/>
              </a:rPr>
              <a:t>/g</a:t>
            </a:r>
          </a:p>
        </p:txBody>
      </p:sp>
    </p:spTree>
    <p:extLst>
      <p:ext uri="{BB962C8B-B14F-4D97-AF65-F5344CB8AC3E}">
        <p14:creationId xmlns:p14="http://schemas.microsoft.com/office/powerpoint/2010/main" val="990894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Potential risks associated with engineered nanomaterials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6962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Exposure opportunities over the life cycle of the nanomaterial, intended, unintended</a:t>
            </a:r>
          </a:p>
          <a:p>
            <a:pPr lvl="1" eaLnBrk="1" hangingPunct="1">
              <a:defRPr/>
            </a:pPr>
            <a:r>
              <a:rPr lang="en-US" smtClean="0"/>
              <a:t>Raw materials</a:t>
            </a:r>
          </a:p>
          <a:p>
            <a:pPr lvl="1" eaLnBrk="1" hangingPunct="1">
              <a:defRPr/>
            </a:pPr>
            <a:r>
              <a:rPr lang="en-US" smtClean="0"/>
              <a:t>Manufacturing</a:t>
            </a:r>
          </a:p>
          <a:p>
            <a:pPr lvl="1" eaLnBrk="1" hangingPunct="1">
              <a:defRPr/>
            </a:pPr>
            <a:r>
              <a:rPr lang="en-US" smtClean="0"/>
              <a:t>Use</a:t>
            </a:r>
          </a:p>
          <a:p>
            <a:pPr lvl="1" eaLnBrk="1" hangingPunct="1">
              <a:defRPr/>
            </a:pPr>
            <a:r>
              <a:rPr lang="en-US" smtClean="0"/>
              <a:t>Disposal/reclamation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158115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24463"/>
            <a:ext cx="1804988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4029075"/>
            <a:ext cx="14938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26604" b="24268"/>
          <a:stretch>
            <a:fillRect/>
          </a:stretch>
        </p:blipFill>
        <p:spPr bwMode="auto">
          <a:xfrm>
            <a:off x="4800600" y="3429000"/>
            <a:ext cx="25336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631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Routes for exposure, intentional or unintentional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cs typeface="+mn-cs"/>
              </a:rPr>
              <a:t>Dermal</a:t>
            </a:r>
          </a:p>
          <a:p>
            <a:pPr eaLnBrk="1" hangingPunct="1">
              <a:defRPr/>
            </a:pPr>
            <a:r>
              <a:rPr lang="en-US" sz="3200" smtClean="0">
                <a:cs typeface="+mn-cs"/>
              </a:rPr>
              <a:t>Gastrointestinal</a:t>
            </a:r>
          </a:p>
          <a:p>
            <a:pPr eaLnBrk="1" hangingPunct="1">
              <a:defRPr/>
            </a:pPr>
            <a:r>
              <a:rPr lang="en-US" sz="3200" smtClean="0">
                <a:cs typeface="+mn-cs"/>
              </a:rPr>
              <a:t>Inhalation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505200" y="3200400"/>
            <a:ext cx="5638800" cy="3140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Toxicity measurements in animals</a:t>
            </a:r>
          </a:p>
          <a:p>
            <a:pPr>
              <a:defRPr/>
            </a:pPr>
            <a:r>
              <a:rPr lang="en-US" sz="2000">
                <a:cs typeface="+mn-cs"/>
              </a:rPr>
              <a:t>LD50 = dose required to kill 50% of a population of test animals (mg/kg)</a:t>
            </a:r>
          </a:p>
          <a:p>
            <a:pPr>
              <a:defRPr/>
            </a:pPr>
            <a:endParaRPr lang="en-US" sz="2000">
              <a:cs typeface="+mn-cs"/>
            </a:endParaRPr>
          </a:p>
          <a:p>
            <a:pPr>
              <a:defRPr/>
            </a:pPr>
            <a:r>
              <a:rPr lang="en-US" sz="2000">
                <a:cs typeface="+mn-cs"/>
              </a:rPr>
              <a:t>OSHA  Permissible exposure limits (PELs) in humans, 8 h time weighted average (mg/m</a:t>
            </a:r>
            <a:r>
              <a:rPr lang="en-US" sz="2000" baseline="30000">
                <a:cs typeface="+mn-cs"/>
              </a:rPr>
              <a:t>3</a:t>
            </a:r>
            <a:r>
              <a:rPr lang="en-US" sz="2000">
                <a:cs typeface="+mn-cs"/>
              </a:rPr>
              <a:t>)</a:t>
            </a:r>
          </a:p>
          <a:p>
            <a:pPr>
              <a:defRPr/>
            </a:pPr>
            <a:endParaRPr lang="en-US" sz="2000">
              <a:cs typeface="+mn-cs"/>
            </a:endParaRPr>
          </a:p>
          <a:p>
            <a:pPr>
              <a:defRPr/>
            </a:pPr>
            <a:r>
              <a:rPr lang="en-US" sz="2000">
                <a:cs typeface="+mn-cs"/>
              </a:rPr>
              <a:t>Size of material considered in some cases, </a:t>
            </a:r>
          </a:p>
          <a:p>
            <a:pPr>
              <a:defRPr/>
            </a:pPr>
            <a:r>
              <a:rPr lang="en-US" sz="2000">
                <a:cs typeface="+mn-cs"/>
              </a:rPr>
              <a:t>ex:  respirable quartz, but no separate standards for nanomaterials</a:t>
            </a:r>
          </a:p>
        </p:txBody>
      </p:sp>
    </p:spTree>
    <p:extLst>
      <p:ext uri="{BB962C8B-B14F-4D97-AF65-F5344CB8AC3E}">
        <p14:creationId xmlns:p14="http://schemas.microsoft.com/office/powerpoint/2010/main" val="3776332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900" smtClean="0">
                <a:solidFill>
                  <a:schemeClr val="tx1"/>
                </a:solidFill>
                <a:cs typeface="+mj-cs"/>
              </a:rPr>
              <a:t>MSDS info on titania, not nano</a:t>
            </a:r>
            <a:endParaRPr lang="en-US" sz="2900" smtClean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2568575"/>
            <a:ext cx="8054975" cy="39925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smtClean="0">
                <a:solidFill>
                  <a:srgbClr val="000000"/>
                </a:solidFill>
                <a:latin typeface="Courier New" charset="0"/>
                <a:cs typeface="+mn-cs"/>
              </a:rPr>
              <a:t>Cas: 13463-67-7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smtClean="0">
                <a:solidFill>
                  <a:srgbClr val="000000"/>
                </a:solidFill>
                <a:latin typeface="Courier New" charset="0"/>
                <a:cs typeface="+mn-cs"/>
              </a:rPr>
              <a:t>RTECS #: XR2275000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smtClean="0">
                <a:solidFill>
                  <a:srgbClr val="000000"/>
                </a:solidFill>
                <a:latin typeface="Courier New" charset="0"/>
                <a:cs typeface="+mn-cs"/>
              </a:rPr>
              <a:t>Name: TITANIUM DIOXIDE. MOLECULAR FORMULA: TIO*2. MOLECULAR WEIGHT: 79.9.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000" b="1" smtClean="0">
              <a:solidFill>
                <a:srgbClr val="000000"/>
              </a:solidFill>
              <a:latin typeface="Courier New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smtClean="0">
                <a:solidFill>
                  <a:srgbClr val="000000"/>
                </a:solidFill>
                <a:latin typeface="Courier New" charset="0"/>
                <a:cs typeface="+mn-cs"/>
              </a:rPr>
              <a:t>OSHA PEL: 15 MG/M3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000" b="1" smtClean="0">
              <a:solidFill>
                <a:srgbClr val="000000"/>
              </a:solidFill>
              <a:latin typeface="Courier New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sz="2000" b="1" smtClean="0">
              <a:solidFill>
                <a:srgbClr val="000000"/>
              </a:solidFill>
              <a:latin typeface="Courier New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smtClean="0">
                <a:latin typeface="Courier New" charset="0"/>
                <a:cs typeface="+mn-cs"/>
              </a:rPr>
              <a:t>*</a:t>
            </a:r>
            <a:r>
              <a:rPr lang="en-US" sz="1800" smtClean="0">
                <a:latin typeface="Courier New" charset="0"/>
                <a:cs typeface="+mn-cs"/>
              </a:rPr>
              <a:t>PEL 8 hour time weighted permissible exposure limit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1800" b="1" smtClean="0">
              <a:latin typeface="Courier New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smtClean="0">
                <a:latin typeface="Times New Roman" charset="0"/>
                <a:cs typeface="+mn-cs"/>
              </a:rPr>
              <a:t>https://fscimage.fishersci.com/msds/23510.htm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b="1" smtClean="0">
              <a:cs typeface="+mn-cs"/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772025" y="1570038"/>
            <a:ext cx="4267200" cy="1143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5 nm particles have 100 x 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the surface area per gram 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+mn-cs"/>
              </a:rPr>
              <a:t>as 500 nm particles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581400" y="3816350"/>
            <a:ext cx="5427663" cy="6413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chemeClr val="bg1"/>
                </a:solidFill>
                <a:cs typeface="+mn-cs"/>
              </a:rPr>
              <a:t>~ 275 x EPA 24 h standard for 2.5 micron diameter or less particulate air pollution</a:t>
            </a:r>
            <a:endParaRPr lang="en-US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281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 animBg="1" autoUpdateAnimBg="0"/>
      <p:bldP spid="113669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364163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>
          <a:xfrm>
            <a:off x="977900" y="8763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Primary pathways hypothesized at the 					     cellular level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5029200" y="1981200"/>
            <a:ext cx="426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>
                <a:cs typeface="+mn-cs"/>
              </a:rPr>
              <a:t>Particle surface/cell interactions cause oxidative stress, increased intercellular calcium and gene activation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>
                <a:cs typeface="+mn-cs"/>
              </a:rPr>
              <a:t>Transition metals from NPs cause same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>
                <a:cs typeface="+mn-cs"/>
              </a:rPr>
              <a:t>Cell surface receptors are activated by transition metals from NPS leading to gene activation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>
                <a:cs typeface="+mn-cs"/>
              </a:rPr>
              <a:t>NP/mitochondria interactions cause oxidative stress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>
              <a:cs typeface="+mn-cs"/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265113" y="6048375"/>
            <a:ext cx="8462962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i="1">
                <a:solidFill>
                  <a:schemeClr val="accent2"/>
                </a:solidFill>
                <a:cs typeface="+mn-cs"/>
              </a:rPr>
              <a:t>Figure in Oberdoerster et al., Environmental Health Perspectives, 113, 823-838 (2005)</a:t>
            </a:r>
          </a:p>
          <a:p>
            <a:pPr>
              <a:defRPr/>
            </a:pPr>
            <a:r>
              <a:rPr lang="en-US" i="1">
                <a:solidFill>
                  <a:schemeClr val="accent2"/>
                </a:solidFill>
                <a:cs typeface="+mn-cs"/>
              </a:rPr>
              <a:t>Adapted from Donaldson and Tran Inhal. Toxicol. 14 5-27 (2002) </a:t>
            </a:r>
          </a:p>
        </p:txBody>
      </p:sp>
    </p:spTree>
    <p:extLst>
      <p:ext uri="{BB962C8B-B14F-4D97-AF65-F5344CB8AC3E}">
        <p14:creationId xmlns:p14="http://schemas.microsoft.com/office/powerpoint/2010/main" val="35003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oberdoerstersurfacearea.jpg                                    000DECF1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3188"/>
            <a:ext cx="678021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1319213" y="738188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500" smtClean="0">
                <a:solidFill>
                  <a:schemeClr val="tx1"/>
                </a:solidFill>
                <a:cs typeface="+mj-cs"/>
              </a:rPr>
              <a:t>Response in rats and mice correlates well with surface area, for inhaled engineered NPs </a:t>
            </a:r>
            <a:endParaRPr lang="en-US" sz="2500" smtClean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80963" y="6232525"/>
            <a:ext cx="71564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Oberdörster G,  Philos Trans R Soc Lond A 358(2000) 2719–2740</a:t>
            </a:r>
            <a:endParaRPr lang="en-US" sz="1600" i="1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i="1">
                <a:cs typeface="+mn-cs"/>
              </a:rPr>
              <a:t>Oberdörster et al., Environ. Health Perspectives, 113 (2005) 823-839</a:t>
            </a:r>
            <a:endParaRPr lang="en-US" sz="1600" i="1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42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Not just surface area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8001000" cy="3992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Free silanol group intensity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smtClean="0">
                <a:ea typeface="MS Mincho" charset="0"/>
                <a:cs typeface="MS Mincho" charset="0"/>
              </a:rPr>
              <a:t>Pandurangi et al., </a:t>
            </a:r>
            <a:r>
              <a:rPr lang="en-US" sz="2400" i="1" smtClean="0">
                <a:ea typeface="MS Mincho" charset="0"/>
                <a:cs typeface="MS Mincho" charset="0"/>
              </a:rPr>
              <a:t>Environ Health Perspect</a:t>
            </a:r>
            <a:r>
              <a:rPr lang="en-US" sz="2400" smtClean="0">
                <a:ea typeface="MS Mincho" charset="0"/>
                <a:cs typeface="MS Mincho" charset="0"/>
              </a:rPr>
              <a:t> </a:t>
            </a:r>
            <a:r>
              <a:rPr lang="en-US" sz="2400" b="1" smtClean="0">
                <a:ea typeface="MS Mincho" charset="0"/>
                <a:cs typeface="MS Mincho" charset="0"/>
              </a:rPr>
              <a:t>86</a:t>
            </a:r>
            <a:r>
              <a:rPr lang="en-US" sz="2400" smtClean="0">
                <a:ea typeface="MS Mincho" charset="0"/>
                <a:cs typeface="MS Mincho" charset="0"/>
              </a:rPr>
              <a:t>: 327-36 (1990)</a:t>
            </a:r>
            <a:endParaRPr lang="en-US" sz="2400" smtClean="0">
              <a:cs typeface="+mn-cs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Ability to catalyze reactive oxygen species formation </a:t>
            </a:r>
            <a:r>
              <a:rPr lang="en-US" i="1" smtClean="0">
                <a:cs typeface="+mn-cs"/>
              </a:rPr>
              <a:t>in vitro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smtClean="0">
                <a:ea typeface="MS Mincho" charset="0"/>
                <a:cs typeface="MS Mincho" charset="0"/>
              </a:rPr>
              <a:t>Limbach et al.</a:t>
            </a:r>
            <a:r>
              <a:rPr lang="en-US" sz="2400" i="1" smtClean="0">
                <a:cs typeface="+mn-cs"/>
              </a:rPr>
              <a:t> </a:t>
            </a:r>
            <a:r>
              <a:rPr lang="en-US" sz="2400" i="1" smtClean="0">
                <a:ea typeface="MS Mincho" charset="0"/>
                <a:cs typeface="MS Mincho" charset="0"/>
              </a:rPr>
              <a:t>Environ Sci Tech</a:t>
            </a:r>
            <a:r>
              <a:rPr lang="en-US" sz="2400" smtClean="0">
                <a:ea typeface="MS Mincho" charset="0"/>
                <a:cs typeface="MS Mincho" charset="0"/>
              </a:rPr>
              <a:t> </a:t>
            </a:r>
            <a:r>
              <a:rPr lang="en-US" sz="2400" b="1" smtClean="0">
                <a:ea typeface="MS Mincho" charset="0"/>
                <a:cs typeface="MS Mincho" charset="0"/>
              </a:rPr>
              <a:t>41</a:t>
            </a:r>
            <a:r>
              <a:rPr lang="en-US" sz="2400" smtClean="0">
                <a:ea typeface="MS Mincho" charset="0"/>
                <a:cs typeface="MS Mincho" charset="0"/>
              </a:rPr>
              <a:t>: 4158-4163 (2007)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n-US" sz="3600" i="1" smtClean="0">
                <a:cs typeface="+mn-cs"/>
              </a:rPr>
              <a:t>…..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No generalized trends have emerged across all material systems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066800" y="5788025"/>
            <a:ext cx="7483475" cy="946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What about combinations of nanoparticles with other substances?</a:t>
            </a:r>
          </a:p>
        </p:txBody>
      </p:sp>
    </p:spTree>
    <p:extLst>
      <p:ext uri="{BB962C8B-B14F-4D97-AF65-F5344CB8AC3E}">
        <p14:creationId xmlns:p14="http://schemas.microsoft.com/office/powerpoint/2010/main" val="39243606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Real exposure scenarios - may not be single component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6962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Other components physi- or chemisorbed to the engineered nanomaterial surface</a:t>
            </a:r>
          </a:p>
          <a:p>
            <a:pPr lvl="1" eaLnBrk="1" hangingPunct="1">
              <a:defRPr/>
            </a:pPr>
            <a:r>
              <a:rPr lang="en-US" smtClean="0"/>
              <a:t>Nanoparticle based targeted therapeutics</a:t>
            </a:r>
          </a:p>
          <a:p>
            <a:pPr lvl="1" eaLnBrk="1" hangingPunct="1">
              <a:defRPr/>
            </a:pPr>
            <a:r>
              <a:rPr lang="en-US" smtClean="0"/>
              <a:t>Consumer product formulations</a:t>
            </a:r>
          </a:p>
          <a:p>
            <a:pPr lvl="1" eaLnBrk="1" hangingPunct="1">
              <a:defRPr/>
            </a:pPr>
            <a:r>
              <a:rPr lang="en-US" smtClean="0"/>
              <a:t>Accidental release of nanoparticles together with condensable or reactive species</a:t>
            </a:r>
          </a:p>
          <a:p>
            <a:pPr lvl="1" eaLnBrk="1" hangingPunct="1">
              <a:defRPr/>
            </a:pPr>
            <a:r>
              <a:rPr lang="en-US" smtClean="0"/>
              <a:t>Nanoparticles modified by environment between release and exposure</a:t>
            </a:r>
          </a:p>
        </p:txBody>
      </p:sp>
    </p:spTree>
    <p:extLst>
      <p:ext uri="{BB962C8B-B14F-4D97-AF65-F5344CB8AC3E}">
        <p14:creationId xmlns:p14="http://schemas.microsoft.com/office/powerpoint/2010/main" val="449943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Our testable hypothesis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5105400" cy="39925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Initially non-toxic nanoparticles may serve as carriers of toxic compounds into biological systems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Adverse effects may correlate with nanoparticle specific surface area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50838" y="6448425"/>
            <a:ext cx="7456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Image:  http://www.php4windows.com/Articles/trojan_horse_in_business_home_software.jpg</a:t>
            </a:r>
          </a:p>
        </p:txBody>
      </p:sp>
      <p:pic>
        <p:nvPicPr>
          <p:cNvPr id="62468" name="Picture 5" descr="trojan_horse_in_busi#1F1D05.jpg                                000DE14C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947863"/>
            <a:ext cx="37433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187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Testing this hypothesis, system components	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Relatively non-toxic ubiquitous nanoparticles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Fumed silica, Aerosil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 smtClean="0"/>
              <a:t>Evonik</a:t>
            </a:r>
            <a:r>
              <a:rPr lang="en-US" dirty="0" smtClean="0"/>
              <a:t>, ~ 50 through 350 m</a:t>
            </a:r>
            <a:r>
              <a:rPr lang="en-US" baseline="30000" dirty="0" smtClean="0"/>
              <a:t>2</a:t>
            </a:r>
            <a:r>
              <a:rPr lang="en-US" dirty="0" smtClean="0"/>
              <a:t>/g specific surface area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Low molecular weight water soluble (~ 2.4 g/L) toxic molecule, cisplatin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Positive control, quartz, ~ 1 micron mass median diameter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Cell line, bovine chondrocytes</a:t>
            </a:r>
          </a:p>
        </p:txBody>
      </p:sp>
    </p:spTree>
    <p:extLst>
      <p:ext uri="{BB962C8B-B14F-4D97-AF65-F5344CB8AC3E}">
        <p14:creationId xmlns:p14="http://schemas.microsoft.com/office/powerpoint/2010/main" val="2750631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ChBE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esearch 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8458200" cy="3992563"/>
          </a:xfrm>
        </p:spPr>
        <p:txBody>
          <a:bodyPr/>
          <a:lstStyle/>
          <a:p>
            <a:r>
              <a:rPr lang="en-US" dirty="0" smtClean="0"/>
              <a:t>Transport phenomena, multiphase flow and process intensification</a:t>
            </a:r>
          </a:p>
          <a:p>
            <a:r>
              <a:rPr lang="en-US" dirty="0" smtClean="0"/>
              <a:t>Processing of advanced materials for catalysis, energy conversion and energy storage applications</a:t>
            </a:r>
          </a:p>
          <a:p>
            <a:r>
              <a:rPr lang="en-US" dirty="0" err="1"/>
              <a:t>Biomolecular</a:t>
            </a:r>
            <a:r>
              <a:rPr lang="en-US" dirty="0"/>
              <a:t> engineering </a:t>
            </a:r>
            <a:endParaRPr lang="en-US" dirty="0" smtClean="0"/>
          </a:p>
          <a:p>
            <a:r>
              <a:rPr lang="en-US" dirty="0" smtClean="0"/>
              <a:t>Systems engineering</a:t>
            </a:r>
          </a:p>
        </p:txBody>
      </p:sp>
    </p:spTree>
    <p:extLst>
      <p:ext uri="{BB962C8B-B14F-4D97-AF65-F5344CB8AC3E}">
        <p14:creationId xmlns:p14="http://schemas.microsoft.com/office/powerpoint/2010/main" val="673118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About cisplatin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133600"/>
            <a:ext cx="7696200" cy="42672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Potent antitumor agent used to treat different type of cancers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Cytotoxic mode of action 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Interacts with DNA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Forms intra-strand cross-linkages	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Leads to activation of apoptosis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Arial" charset="0"/>
              </a:rPr>
              <a:t>Cisplatin and some other chemo agents adversely effect skeletal system of children, thus effects on chondrocytes previously studied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848600" y="381000"/>
            <a:ext cx="520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Cl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705600" y="381000"/>
            <a:ext cx="520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Cl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862888" y="1558925"/>
            <a:ext cx="1128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NH</a:t>
            </a:r>
            <a:r>
              <a:rPr lang="en-US" sz="2800" baseline="-25000">
                <a:cs typeface="+mn-cs"/>
              </a:rPr>
              <a:t>2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297613" y="1558925"/>
            <a:ext cx="1128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H</a:t>
            </a:r>
            <a:r>
              <a:rPr lang="en-US" sz="2800" baseline="-25000">
                <a:cs typeface="+mn-cs"/>
              </a:rPr>
              <a:t>2</a:t>
            </a:r>
            <a:r>
              <a:rPr lang="en-US" sz="2800">
                <a:cs typeface="+mn-cs"/>
              </a:rPr>
              <a:t>N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7269163" y="903288"/>
            <a:ext cx="627062" cy="6556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FFFF66"/>
                </a:solidFill>
                <a:cs typeface="+mn-cs"/>
              </a:rPr>
              <a:t>Pt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rot="18900000" flipV="1">
            <a:off x="7269163" y="746125"/>
            <a:ext cx="0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rot="8100000" flipV="1">
            <a:off x="7895432" y="1402556"/>
            <a:ext cx="0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rot="13500000" flipV="1">
            <a:off x="7269163" y="1397000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rot="2700000" flipV="1">
            <a:off x="7896225" y="738188"/>
            <a:ext cx="0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663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Experimental approach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696200" cy="4724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Times" charset="0"/>
              <a:buChar char="•"/>
              <a:defRPr/>
            </a:pPr>
            <a:r>
              <a:rPr lang="en-US" smtClean="0">
                <a:cs typeface="Arial" charset="0"/>
              </a:rPr>
              <a:t>Attachment of toxin (cisplatin) to non-toxic (fumed silica) surface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Times" charset="0"/>
              <a:buChar char="•"/>
              <a:defRPr/>
            </a:pPr>
            <a:r>
              <a:rPr lang="en-US" smtClean="0">
                <a:cs typeface="Arial" charset="0"/>
              </a:rPr>
              <a:t>Characterization of the surface modified silica particles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Times" charset="0"/>
              <a:buChar char="•"/>
              <a:defRPr/>
            </a:pPr>
            <a:r>
              <a:rPr lang="en-US" i="1" smtClean="0">
                <a:cs typeface="Arial" charset="0"/>
              </a:rPr>
              <a:t>in vitro</a:t>
            </a:r>
            <a:r>
              <a:rPr lang="en-US" smtClean="0">
                <a:cs typeface="Arial" charset="0"/>
              </a:rPr>
              <a:t> tests on chondrocytes 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Char char="-"/>
              <a:defRPr/>
            </a:pPr>
            <a:r>
              <a:rPr lang="en-US" smtClean="0">
                <a:cs typeface="Arial" charset="0"/>
              </a:rPr>
              <a:t>Membrane integrity  via fluorescence microscopy using the Live/Dead (calcein/ ethedium bromide) stain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Char char="-"/>
              <a:defRPr/>
            </a:pPr>
            <a:r>
              <a:rPr lang="en-US" smtClean="0">
                <a:cs typeface="Arial" charset="0"/>
              </a:rPr>
              <a:t>Metabolic function via the MTT (methylthiazol tetrazolium) assay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Tx/>
              <a:buChar char="-"/>
              <a:defRPr/>
            </a:pPr>
            <a:r>
              <a:rPr lang="en-US" smtClean="0">
                <a:cs typeface="Arial" charset="0"/>
              </a:rPr>
              <a:t>Electron microscopy</a:t>
            </a:r>
          </a:p>
        </p:txBody>
      </p:sp>
    </p:spTree>
    <p:extLst>
      <p:ext uri="{BB962C8B-B14F-4D97-AF65-F5344CB8AC3E}">
        <p14:creationId xmlns:p14="http://schemas.microsoft.com/office/powerpoint/2010/main" val="2777275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Attachment of cisplatin to silica</a:t>
            </a:r>
          </a:p>
        </p:txBody>
      </p:sp>
      <p:grpSp>
        <p:nvGrpSpPr>
          <p:cNvPr id="68610" name="Group 3"/>
          <p:cNvGrpSpPr>
            <a:grpSpLocks/>
          </p:cNvGrpSpPr>
          <p:nvPr/>
        </p:nvGrpSpPr>
        <p:grpSpPr bwMode="auto">
          <a:xfrm>
            <a:off x="152400" y="2209800"/>
            <a:ext cx="8077200" cy="3262313"/>
            <a:chOff x="144" y="576"/>
            <a:chExt cx="5616" cy="2558"/>
          </a:xfrm>
        </p:grpSpPr>
        <p:sp>
          <p:nvSpPr>
            <p:cNvPr id="21508" name="Oval 4"/>
            <p:cNvSpPr>
              <a:spLocks noChangeAspect="1" noChangeArrowheads="1"/>
            </p:cNvSpPr>
            <p:nvPr/>
          </p:nvSpPr>
          <p:spPr bwMode="auto">
            <a:xfrm>
              <a:off x="2952" y="859"/>
              <a:ext cx="583" cy="697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7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>
              <a:off x="3546" y="119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3600" y="1085"/>
              <a:ext cx="22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O</a:t>
              </a: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4410" y="1085"/>
              <a:ext cx="376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NH</a:t>
              </a:r>
              <a:r>
                <a:rPr lang="en-US" sz="1400" baseline="-25000">
                  <a:cs typeface="+mn-cs"/>
                </a:rPr>
                <a:t>2</a:t>
              </a: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2815" y="1112"/>
              <a:ext cx="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4733" y="1028"/>
              <a:ext cx="252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>
                  <a:cs typeface="+mn-cs"/>
                </a:rPr>
                <a:t>+</a:t>
              </a: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4896" y="1548"/>
              <a:ext cx="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>
              <a:off x="3816" y="576"/>
              <a:ext cx="179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~</a:t>
              </a:r>
            </a:p>
          </p:txBody>
        </p:sp>
        <p:grpSp>
          <p:nvGrpSpPr>
            <p:cNvPr id="68623" name="Group 12"/>
            <p:cNvGrpSpPr>
              <a:grpSpLocks/>
            </p:cNvGrpSpPr>
            <p:nvPr/>
          </p:nvGrpSpPr>
          <p:grpSpPr bwMode="auto">
            <a:xfrm>
              <a:off x="3762" y="746"/>
              <a:ext cx="702" cy="1032"/>
              <a:chOff x="3888" y="624"/>
              <a:chExt cx="624" cy="875"/>
            </a:xfrm>
          </p:grpSpPr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 flipV="1">
                <a:off x="4032" y="62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18" name="Line 14"/>
              <p:cNvSpPr>
                <a:spLocks noChangeShapeType="1"/>
              </p:cNvSpPr>
              <p:nvPr/>
            </p:nvSpPr>
            <p:spPr bwMode="auto">
              <a:xfrm flipV="1">
                <a:off x="4032" y="10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19" name="Text Box 15"/>
              <p:cNvSpPr txBox="1">
                <a:spLocks noChangeArrowheads="1"/>
              </p:cNvSpPr>
              <p:nvPr/>
            </p:nvSpPr>
            <p:spPr bwMode="auto">
              <a:xfrm>
                <a:off x="3935" y="672"/>
                <a:ext cx="199" cy="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O</a:t>
                </a:r>
              </a:p>
            </p:txBody>
          </p:sp>
          <p:sp>
            <p:nvSpPr>
              <p:cNvPr id="21520" name="Text Box 16"/>
              <p:cNvSpPr txBox="1">
                <a:spLocks noChangeArrowheads="1"/>
              </p:cNvSpPr>
              <p:nvPr/>
            </p:nvSpPr>
            <p:spPr bwMode="auto">
              <a:xfrm>
                <a:off x="3935" y="1110"/>
                <a:ext cx="199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O</a:t>
                </a:r>
              </a:p>
            </p:txBody>
          </p:sp>
          <p:grpSp>
            <p:nvGrpSpPr>
              <p:cNvPr id="68674" name="Group 17"/>
              <p:cNvGrpSpPr>
                <a:grpSpLocks/>
              </p:cNvGrpSpPr>
              <p:nvPr/>
            </p:nvGrpSpPr>
            <p:grpSpPr bwMode="auto">
              <a:xfrm>
                <a:off x="4128" y="1008"/>
                <a:ext cx="384" cy="96"/>
                <a:chOff x="4656" y="1008"/>
                <a:chExt cx="384" cy="96"/>
              </a:xfrm>
            </p:grpSpPr>
            <p:sp>
              <p:nvSpPr>
                <p:cNvPr id="21522" name="Line 18"/>
                <p:cNvSpPr>
                  <a:spLocks noChangeShapeType="1"/>
                </p:cNvSpPr>
                <p:nvPr/>
              </p:nvSpPr>
              <p:spPr bwMode="auto">
                <a:xfrm>
                  <a:off x="4658" y="1012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2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756" y="1012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24" name="Line 20"/>
                <p:cNvSpPr>
                  <a:spLocks noChangeShapeType="1"/>
                </p:cNvSpPr>
                <p:nvPr/>
              </p:nvSpPr>
              <p:spPr bwMode="auto">
                <a:xfrm>
                  <a:off x="4852" y="1012"/>
                  <a:ext cx="92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2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4944" y="1012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1526" name="Line 22"/>
              <p:cNvSpPr>
                <a:spLocks noChangeShapeType="1"/>
              </p:cNvSpPr>
              <p:nvPr/>
            </p:nvSpPr>
            <p:spPr bwMode="auto">
              <a:xfrm flipV="1">
                <a:off x="4032" y="82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27" name="Text Box 23"/>
              <p:cNvSpPr txBox="1">
                <a:spLocks noChangeArrowheads="1"/>
              </p:cNvSpPr>
              <p:nvPr/>
            </p:nvSpPr>
            <p:spPr bwMode="auto">
              <a:xfrm>
                <a:off x="3936" y="1300"/>
                <a:ext cx="159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~</a:t>
                </a:r>
              </a:p>
            </p:txBody>
          </p:sp>
          <p:sp>
            <p:nvSpPr>
              <p:cNvPr id="21528" name="Line 24"/>
              <p:cNvSpPr>
                <a:spLocks noChangeShapeType="1"/>
              </p:cNvSpPr>
              <p:nvPr/>
            </p:nvSpPr>
            <p:spPr bwMode="auto">
              <a:xfrm flipV="1">
                <a:off x="4032" y="124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29" name="Line 25"/>
              <p:cNvSpPr>
                <a:spLocks noChangeShapeType="1"/>
              </p:cNvSpPr>
              <p:nvPr/>
            </p:nvSpPr>
            <p:spPr bwMode="auto">
              <a:xfrm>
                <a:off x="3888" y="101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30" name="Text Box 26"/>
              <p:cNvSpPr txBox="1">
                <a:spLocks noChangeArrowheads="1"/>
              </p:cNvSpPr>
              <p:nvPr/>
            </p:nvSpPr>
            <p:spPr bwMode="auto">
              <a:xfrm>
                <a:off x="3935" y="916"/>
                <a:ext cx="213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Si</a:t>
                </a:r>
              </a:p>
            </p:txBody>
          </p:sp>
        </p:grpSp>
        <p:sp>
          <p:nvSpPr>
            <p:cNvPr id="21531" name="Text Box 27"/>
            <p:cNvSpPr txBox="1">
              <a:spLocks noChangeArrowheads="1"/>
            </p:cNvSpPr>
            <p:nvPr/>
          </p:nvSpPr>
          <p:spPr bwMode="auto">
            <a:xfrm>
              <a:off x="5348" y="859"/>
              <a:ext cx="24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Cl</a:t>
              </a:r>
            </a:p>
          </p:txBody>
        </p:sp>
        <p:sp>
          <p:nvSpPr>
            <p:cNvPr id="21532" name="Text Box 28"/>
            <p:cNvSpPr txBox="1">
              <a:spLocks noChangeArrowheads="1"/>
            </p:cNvSpPr>
            <p:nvPr/>
          </p:nvSpPr>
          <p:spPr bwMode="auto">
            <a:xfrm>
              <a:off x="4950" y="859"/>
              <a:ext cx="24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Cl</a:t>
              </a:r>
            </a:p>
          </p:txBody>
        </p:sp>
        <p:sp>
          <p:nvSpPr>
            <p:cNvPr id="21533" name="Text Box 29"/>
            <p:cNvSpPr txBox="1">
              <a:spLocks noChangeArrowheads="1"/>
            </p:cNvSpPr>
            <p:nvPr/>
          </p:nvSpPr>
          <p:spPr bwMode="auto">
            <a:xfrm>
              <a:off x="5371" y="1310"/>
              <a:ext cx="389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NH</a:t>
              </a:r>
              <a:r>
                <a:rPr lang="en-US" sz="1400" baseline="-25000">
                  <a:cs typeface="+mn-cs"/>
                </a:rPr>
                <a:t>2</a:t>
              </a:r>
            </a:p>
          </p:txBody>
        </p:sp>
        <p:sp>
          <p:nvSpPr>
            <p:cNvPr id="21534" name="Text Box 30"/>
            <p:cNvSpPr txBox="1">
              <a:spLocks noChangeArrowheads="1"/>
            </p:cNvSpPr>
            <p:nvPr/>
          </p:nvSpPr>
          <p:spPr bwMode="auto">
            <a:xfrm>
              <a:off x="4831" y="1310"/>
              <a:ext cx="39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H</a:t>
              </a:r>
              <a:r>
                <a:rPr lang="en-US" sz="1400" baseline="-25000">
                  <a:cs typeface="+mn-cs"/>
                </a:rPr>
                <a:t>2</a:t>
              </a:r>
              <a:r>
                <a:rPr lang="en-US" sz="1400">
                  <a:cs typeface="+mn-cs"/>
                </a:rPr>
                <a:t>N</a:t>
              </a:r>
            </a:p>
          </p:txBody>
        </p:sp>
        <p:sp>
          <p:nvSpPr>
            <p:cNvPr id="21535" name="Oval 31"/>
            <p:cNvSpPr>
              <a:spLocks noChangeArrowheads="1"/>
            </p:cNvSpPr>
            <p:nvPr/>
          </p:nvSpPr>
          <p:spPr bwMode="auto">
            <a:xfrm>
              <a:off x="5166" y="1085"/>
              <a:ext cx="216" cy="2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 b="1">
                  <a:solidFill>
                    <a:srgbClr val="FFFF66"/>
                  </a:solidFill>
                  <a:cs typeface="+mn-cs"/>
                </a:rPr>
                <a:t>Pt</a:t>
              </a:r>
            </a:p>
          </p:txBody>
        </p:sp>
        <p:sp>
          <p:nvSpPr>
            <p:cNvPr id="21536" name="Line 32"/>
            <p:cNvSpPr>
              <a:spLocks noChangeShapeType="1"/>
            </p:cNvSpPr>
            <p:nvPr/>
          </p:nvSpPr>
          <p:spPr bwMode="auto">
            <a:xfrm rot="18900000" flipV="1">
              <a:off x="5166" y="1031"/>
              <a:ext cx="0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37" name="Line 33"/>
            <p:cNvSpPr>
              <a:spLocks noChangeShapeType="1"/>
            </p:cNvSpPr>
            <p:nvPr/>
          </p:nvSpPr>
          <p:spPr bwMode="auto">
            <a:xfrm rot="8100000" flipV="1">
              <a:off x="5382" y="1257"/>
              <a:ext cx="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38" name="Line 34"/>
            <p:cNvSpPr>
              <a:spLocks noChangeShapeType="1"/>
            </p:cNvSpPr>
            <p:nvPr/>
          </p:nvSpPr>
          <p:spPr bwMode="auto">
            <a:xfrm rot="13500000" flipV="1">
              <a:off x="5166" y="1254"/>
              <a:ext cx="0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39" name="Line 35"/>
            <p:cNvSpPr>
              <a:spLocks noChangeShapeType="1"/>
            </p:cNvSpPr>
            <p:nvPr/>
          </p:nvSpPr>
          <p:spPr bwMode="auto">
            <a:xfrm rot="2700000" flipV="1">
              <a:off x="5383" y="1028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40" name="Line 36"/>
            <p:cNvSpPr>
              <a:spLocks noChangeShapeType="1"/>
            </p:cNvSpPr>
            <p:nvPr/>
          </p:nvSpPr>
          <p:spPr bwMode="auto">
            <a:xfrm>
              <a:off x="4788" y="1594"/>
              <a:ext cx="0" cy="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8634" name="Group 37"/>
            <p:cNvGrpSpPr>
              <a:grpSpLocks/>
            </p:cNvGrpSpPr>
            <p:nvPr/>
          </p:nvGrpSpPr>
          <p:grpSpPr bwMode="auto">
            <a:xfrm>
              <a:off x="144" y="689"/>
              <a:ext cx="2754" cy="1246"/>
              <a:chOff x="672" y="576"/>
              <a:chExt cx="2448" cy="1058"/>
            </a:xfrm>
          </p:grpSpPr>
          <p:sp>
            <p:nvSpPr>
              <p:cNvPr id="21542" name="Oval 38"/>
              <p:cNvSpPr>
                <a:spLocks noChangeAspect="1" noChangeArrowheads="1"/>
              </p:cNvSpPr>
              <p:nvPr/>
            </p:nvSpPr>
            <p:spPr bwMode="auto">
              <a:xfrm>
                <a:off x="672" y="720"/>
                <a:ext cx="518" cy="592"/>
              </a:xfrm>
              <a:prstGeom prst="ellipse">
                <a:avLst/>
              </a:prstGeom>
              <a:gradFill rotWithShape="1">
                <a:gsLst>
                  <a:gs pos="0">
                    <a:srgbClr val="00FF00"/>
                  </a:gs>
                  <a:gs pos="100000">
                    <a:srgbClr val="00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43" name="Text Box 39"/>
              <p:cNvSpPr txBox="1">
                <a:spLocks noChangeArrowheads="1"/>
              </p:cNvSpPr>
              <p:nvPr/>
            </p:nvSpPr>
            <p:spPr bwMode="auto">
              <a:xfrm>
                <a:off x="1200" y="864"/>
                <a:ext cx="223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b="1">
                    <a:cs typeface="+mn-cs"/>
                  </a:rPr>
                  <a:t>+</a:t>
                </a:r>
              </a:p>
            </p:txBody>
          </p:sp>
          <p:pic>
            <p:nvPicPr>
              <p:cNvPr id="21544" name="Picture 4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576"/>
                <a:ext cx="1118" cy="8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1545" name="Line 41"/>
              <p:cNvSpPr>
                <a:spLocks noChangeShapeType="1"/>
              </p:cNvSpPr>
              <p:nvPr/>
            </p:nvSpPr>
            <p:spPr bwMode="auto">
              <a:xfrm>
                <a:off x="2592" y="1012"/>
                <a:ext cx="52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46" name="Text Box 42"/>
              <p:cNvSpPr txBox="1">
                <a:spLocks noChangeArrowheads="1"/>
              </p:cNvSpPr>
              <p:nvPr/>
            </p:nvSpPr>
            <p:spPr bwMode="auto">
              <a:xfrm>
                <a:off x="672" y="1391"/>
                <a:ext cx="452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cs typeface="+mn-cs"/>
                  </a:rPr>
                  <a:t>Silica</a:t>
                </a:r>
              </a:p>
            </p:txBody>
          </p:sp>
          <p:sp>
            <p:nvSpPr>
              <p:cNvPr id="21547" name="Text Box 43"/>
              <p:cNvSpPr txBox="1">
                <a:spLocks noChangeArrowheads="1"/>
              </p:cNvSpPr>
              <p:nvPr/>
            </p:nvSpPr>
            <p:spPr bwMode="auto">
              <a:xfrm>
                <a:off x="1586" y="1392"/>
                <a:ext cx="543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cs typeface="+mn-cs"/>
                  </a:rPr>
                  <a:t>APTES</a:t>
                </a:r>
                <a:endParaRPr lang="en-US">
                  <a:cs typeface="+mn-cs"/>
                </a:endParaRPr>
              </a:p>
            </p:txBody>
          </p:sp>
        </p:grpSp>
        <p:grpSp>
          <p:nvGrpSpPr>
            <p:cNvPr id="68635" name="Group 44"/>
            <p:cNvGrpSpPr>
              <a:grpSpLocks/>
            </p:cNvGrpSpPr>
            <p:nvPr/>
          </p:nvGrpSpPr>
          <p:grpSpPr bwMode="auto">
            <a:xfrm>
              <a:off x="3168" y="1933"/>
              <a:ext cx="2484" cy="1201"/>
              <a:chOff x="3024" y="2544"/>
              <a:chExt cx="2208" cy="1020"/>
            </a:xfrm>
          </p:grpSpPr>
          <p:sp>
            <p:nvSpPr>
              <p:cNvPr id="21549" name="Oval 45"/>
              <p:cNvSpPr>
                <a:spLocks noChangeAspect="1" noChangeArrowheads="1"/>
              </p:cNvSpPr>
              <p:nvPr/>
            </p:nvSpPr>
            <p:spPr bwMode="auto">
              <a:xfrm>
                <a:off x="3024" y="2784"/>
                <a:ext cx="518" cy="592"/>
              </a:xfrm>
              <a:prstGeom prst="ellipse">
                <a:avLst/>
              </a:prstGeom>
              <a:gradFill rotWithShape="1">
                <a:gsLst>
                  <a:gs pos="0">
                    <a:srgbClr val="00FF00"/>
                  </a:gs>
                  <a:gs pos="100000">
                    <a:srgbClr val="0076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50" name="Text Box 46"/>
              <p:cNvSpPr txBox="1">
                <a:spLocks noChangeArrowheads="1"/>
              </p:cNvSpPr>
              <p:nvPr/>
            </p:nvSpPr>
            <p:spPr bwMode="auto">
              <a:xfrm>
                <a:off x="4319" y="2976"/>
                <a:ext cx="286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NH</a:t>
                </a:r>
                <a:endParaRPr lang="en-US" sz="1400" baseline="-25000">
                  <a:cs typeface="+mn-cs"/>
                </a:endParaRPr>
              </a:p>
            </p:txBody>
          </p:sp>
          <p:sp>
            <p:nvSpPr>
              <p:cNvPr id="21551" name="Text Box 47"/>
              <p:cNvSpPr txBox="1">
                <a:spLocks noChangeArrowheads="1"/>
              </p:cNvSpPr>
              <p:nvPr/>
            </p:nvSpPr>
            <p:spPr bwMode="auto">
              <a:xfrm>
                <a:off x="4656" y="2734"/>
                <a:ext cx="218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Cl</a:t>
                </a:r>
              </a:p>
            </p:txBody>
          </p:sp>
          <p:sp>
            <p:nvSpPr>
              <p:cNvPr id="21552" name="Text Box 48"/>
              <p:cNvSpPr txBox="1">
                <a:spLocks noChangeArrowheads="1"/>
              </p:cNvSpPr>
              <p:nvPr/>
            </p:nvSpPr>
            <p:spPr bwMode="auto">
              <a:xfrm>
                <a:off x="4896" y="2976"/>
                <a:ext cx="336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NH</a:t>
                </a:r>
                <a:r>
                  <a:rPr lang="en-US" sz="1400" baseline="-25000">
                    <a:cs typeface="+mn-cs"/>
                  </a:rPr>
                  <a:t>2</a:t>
                </a:r>
              </a:p>
            </p:txBody>
          </p:sp>
          <p:sp>
            <p:nvSpPr>
              <p:cNvPr id="21553" name="Text Box 49"/>
              <p:cNvSpPr txBox="1">
                <a:spLocks noChangeArrowheads="1"/>
              </p:cNvSpPr>
              <p:nvPr/>
            </p:nvSpPr>
            <p:spPr bwMode="auto">
              <a:xfrm>
                <a:off x="4656" y="3215"/>
                <a:ext cx="333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NH</a:t>
                </a:r>
                <a:r>
                  <a:rPr lang="en-US" sz="1400" baseline="-25000">
                    <a:cs typeface="+mn-cs"/>
                  </a:rPr>
                  <a:t>2</a:t>
                </a:r>
              </a:p>
            </p:txBody>
          </p:sp>
          <p:sp>
            <p:nvSpPr>
              <p:cNvPr id="21554" name="Oval 50"/>
              <p:cNvSpPr>
                <a:spLocks noChangeArrowheads="1"/>
              </p:cNvSpPr>
              <p:nvPr/>
            </p:nvSpPr>
            <p:spPr bwMode="auto">
              <a:xfrm>
                <a:off x="4656" y="2976"/>
                <a:ext cx="192" cy="18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600" b="1">
                    <a:solidFill>
                      <a:srgbClr val="FFFF66"/>
                    </a:solidFill>
                    <a:cs typeface="+mn-cs"/>
                  </a:rPr>
                  <a:t>Pt</a:t>
                </a: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>
                <a:off x="355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68643" name="Group 52"/>
              <p:cNvGrpSpPr>
                <a:grpSpLocks/>
              </p:cNvGrpSpPr>
              <p:nvPr/>
            </p:nvGrpSpPr>
            <p:grpSpPr bwMode="auto">
              <a:xfrm>
                <a:off x="3744" y="2688"/>
                <a:ext cx="624" cy="876"/>
                <a:chOff x="3888" y="624"/>
                <a:chExt cx="624" cy="876"/>
              </a:xfrm>
            </p:grpSpPr>
            <p:sp>
              <p:nvSpPr>
                <p:cNvPr id="21557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036" y="62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58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4036" y="105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5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938" y="670"/>
                  <a:ext cx="200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cs typeface="+mn-cs"/>
                    </a:rPr>
                    <a:t>O</a:t>
                  </a:r>
                </a:p>
              </p:txBody>
            </p:sp>
            <p:sp>
              <p:nvSpPr>
                <p:cNvPr id="2156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938" y="1103"/>
                  <a:ext cx="200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cs typeface="+mn-cs"/>
                    </a:rPr>
                    <a:t>O</a:t>
                  </a:r>
                </a:p>
              </p:txBody>
            </p:sp>
            <p:grpSp>
              <p:nvGrpSpPr>
                <p:cNvPr id="68654" name="Group 57"/>
                <p:cNvGrpSpPr>
                  <a:grpSpLocks/>
                </p:cNvGrpSpPr>
                <p:nvPr/>
              </p:nvGrpSpPr>
              <p:grpSpPr bwMode="auto">
                <a:xfrm>
                  <a:off x="4128" y="1008"/>
                  <a:ext cx="384" cy="96"/>
                  <a:chOff x="4656" y="1008"/>
                  <a:chExt cx="384" cy="96"/>
                </a:xfrm>
              </p:grpSpPr>
              <p:sp>
                <p:nvSpPr>
                  <p:cNvPr id="21562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4660" y="100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1563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6" y="100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156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852" y="1004"/>
                    <a:ext cx="92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1565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44" y="100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156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036" y="8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67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938" y="1297"/>
                  <a:ext cx="160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cs typeface="+mn-cs"/>
                    </a:rPr>
                    <a:t>~</a:t>
                  </a:r>
                </a:p>
              </p:txBody>
            </p:sp>
            <p:sp>
              <p:nvSpPr>
                <p:cNvPr id="21568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036" y="124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69" name="Line 65"/>
                <p:cNvSpPr>
                  <a:spLocks noChangeShapeType="1"/>
                </p:cNvSpPr>
                <p:nvPr/>
              </p:nvSpPr>
              <p:spPr bwMode="auto">
                <a:xfrm>
                  <a:off x="3888" y="100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57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938" y="911"/>
                  <a:ext cx="213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cs typeface="+mn-cs"/>
                    </a:rPr>
                    <a:t>Si</a:t>
                  </a:r>
                </a:p>
              </p:txBody>
            </p:sp>
          </p:grpSp>
          <p:sp>
            <p:nvSpPr>
              <p:cNvPr id="21571" name="Text Box 67"/>
              <p:cNvSpPr txBox="1">
                <a:spLocks noChangeArrowheads="1"/>
              </p:cNvSpPr>
              <p:nvPr/>
            </p:nvSpPr>
            <p:spPr bwMode="auto">
              <a:xfrm>
                <a:off x="3599" y="2976"/>
                <a:ext cx="199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O</a:t>
                </a:r>
              </a:p>
            </p:txBody>
          </p:sp>
          <p:sp>
            <p:nvSpPr>
              <p:cNvPr id="21572" name="Text Box 68"/>
              <p:cNvSpPr txBox="1">
                <a:spLocks noChangeArrowheads="1"/>
              </p:cNvSpPr>
              <p:nvPr/>
            </p:nvSpPr>
            <p:spPr bwMode="auto">
              <a:xfrm>
                <a:off x="3794" y="2544"/>
                <a:ext cx="158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~</a:t>
                </a:r>
              </a:p>
            </p:txBody>
          </p:sp>
          <p:sp>
            <p:nvSpPr>
              <p:cNvPr id="21573" name="Line 69"/>
              <p:cNvSpPr>
                <a:spLocks noChangeShapeType="1"/>
              </p:cNvSpPr>
              <p:nvPr/>
            </p:nvSpPr>
            <p:spPr bwMode="auto">
              <a:xfrm rot="5400000" flipV="1">
                <a:off x="4896" y="302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74" name="Line 70"/>
              <p:cNvSpPr>
                <a:spLocks noChangeShapeType="1"/>
              </p:cNvSpPr>
              <p:nvPr/>
            </p:nvSpPr>
            <p:spPr bwMode="auto">
              <a:xfrm rot="5400000" flipV="1">
                <a:off x="4608" y="302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75" name="Line 71"/>
              <p:cNvSpPr>
                <a:spLocks noChangeShapeType="1"/>
              </p:cNvSpPr>
              <p:nvPr/>
            </p:nvSpPr>
            <p:spPr bwMode="auto">
              <a:xfrm rot="10800000" flipV="1">
                <a:off x="4752" y="28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76" name="Line 72"/>
              <p:cNvSpPr>
                <a:spLocks noChangeShapeType="1"/>
              </p:cNvSpPr>
              <p:nvPr/>
            </p:nvSpPr>
            <p:spPr bwMode="auto">
              <a:xfrm rot="10800000" flipV="1">
                <a:off x="4752" y="31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1577" name="Text Box 73"/>
          <p:cNvSpPr txBox="1">
            <a:spLocks noChangeArrowheads="1"/>
          </p:cNvSpPr>
          <p:nvPr/>
        </p:nvSpPr>
        <p:spPr bwMode="auto">
          <a:xfrm>
            <a:off x="1219200" y="3886200"/>
            <a:ext cx="1644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Aminopropyl </a:t>
            </a:r>
          </a:p>
          <a:p>
            <a:pPr>
              <a:defRPr/>
            </a:pPr>
            <a:r>
              <a:rPr lang="en-US">
                <a:cs typeface="+mn-cs"/>
              </a:rPr>
              <a:t>triethoxysilane</a:t>
            </a:r>
          </a:p>
        </p:txBody>
      </p:sp>
      <p:sp>
        <p:nvSpPr>
          <p:cNvPr id="21578" name="Text Box 74"/>
          <p:cNvSpPr txBox="1">
            <a:spLocks noChangeArrowheads="1"/>
          </p:cNvSpPr>
          <p:nvPr/>
        </p:nvSpPr>
        <p:spPr bwMode="auto">
          <a:xfrm>
            <a:off x="3049588" y="2425700"/>
            <a:ext cx="1293812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under N</a:t>
            </a:r>
            <a:r>
              <a:rPr lang="en-US" sz="1600" baseline="-25000">
                <a:cs typeface="+mn-cs"/>
              </a:rPr>
              <a:t>2</a:t>
            </a:r>
            <a:endParaRPr lang="en-US" sz="1600">
              <a:cs typeface="+mn-cs"/>
            </a:endParaRPr>
          </a:p>
          <a:p>
            <a:pPr>
              <a:defRPr/>
            </a:pPr>
            <a:endParaRPr lang="en-US" sz="1600">
              <a:cs typeface="+mn-cs"/>
            </a:endParaRPr>
          </a:p>
          <a:p>
            <a:pPr>
              <a:defRPr/>
            </a:pPr>
            <a:endParaRPr lang="en-US" sz="1600">
              <a:cs typeface="+mn-cs"/>
            </a:endParaRPr>
          </a:p>
          <a:p>
            <a:pPr>
              <a:defRPr/>
            </a:pPr>
            <a:r>
              <a:rPr lang="en-US" sz="1600">
                <a:cs typeface="+mn-cs"/>
              </a:rPr>
              <a:t>2% v/v APTES in acetone, overnight, room temperature</a:t>
            </a:r>
          </a:p>
        </p:txBody>
      </p:sp>
      <p:sp>
        <p:nvSpPr>
          <p:cNvPr id="21579" name="Text Box 75"/>
          <p:cNvSpPr txBox="1">
            <a:spLocks noChangeArrowheads="1"/>
          </p:cNvSpPr>
          <p:nvPr/>
        </p:nvSpPr>
        <p:spPr bwMode="auto">
          <a:xfrm>
            <a:off x="5786438" y="3698875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under N</a:t>
            </a:r>
            <a:r>
              <a:rPr lang="en-US" sz="1600" baseline="-25000">
                <a:cs typeface="+mn-cs"/>
              </a:rPr>
              <a:t>2</a:t>
            </a:r>
            <a:r>
              <a:rPr lang="en-US" sz="1600">
                <a:cs typeface="+mn-cs"/>
              </a:rPr>
              <a:t>      overnight, room 		    temperature</a:t>
            </a:r>
          </a:p>
        </p:txBody>
      </p:sp>
      <p:sp>
        <p:nvSpPr>
          <p:cNvPr id="21580" name="Text Box 76"/>
          <p:cNvSpPr txBox="1">
            <a:spLocks noChangeArrowheads="1"/>
          </p:cNvSpPr>
          <p:nvPr/>
        </p:nvSpPr>
        <p:spPr bwMode="auto">
          <a:xfrm>
            <a:off x="6934200" y="215423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Cisplatin</a:t>
            </a:r>
          </a:p>
        </p:txBody>
      </p:sp>
    </p:spTree>
    <p:extLst>
      <p:ext uri="{BB962C8B-B14F-4D97-AF65-F5344CB8AC3E}">
        <p14:creationId xmlns:p14="http://schemas.microsoft.com/office/powerpoint/2010/main" val="726579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luorescence- aerosi#255BD4.jpg                                000DED59Macintosh HD                   C5A9507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74775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 descr="fluorescence-freecis#255BD3.jpg                                000DED59Macintosh HD                   C5A9507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63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 descr="fluorescence- contro#255B35.jpg                                000DED59Macintosh HD                   C5A9507E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370013"/>
            <a:ext cx="36560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fluorescence- fig-6dLR.jpg                                     000DED59Macintosh HD                   C5A9507E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411003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smtClean="0">
                <a:cs typeface="+mj-cs"/>
              </a:rPr>
              <a:t>Fluorescence microscopy, Live/Dead stain </a:t>
            </a:r>
            <a:endParaRPr lang="en-US" smtClean="0">
              <a:cs typeface="+mj-cs"/>
            </a:endParaRPr>
          </a:p>
        </p:txBody>
      </p:sp>
      <p:grpSp>
        <p:nvGrpSpPr>
          <p:cNvPr id="78854" name="Group 7"/>
          <p:cNvGrpSpPr>
            <a:grpSpLocks/>
          </p:cNvGrpSpPr>
          <p:nvPr/>
        </p:nvGrpSpPr>
        <p:grpSpPr bwMode="auto">
          <a:xfrm>
            <a:off x="212725" y="3565525"/>
            <a:ext cx="1038225" cy="457200"/>
            <a:chOff x="134" y="2246"/>
            <a:chExt cx="654" cy="288"/>
          </a:xfrm>
        </p:grpSpPr>
        <p:sp>
          <p:nvSpPr>
            <p:cNvPr id="116744" name="Line 8"/>
            <p:cNvSpPr>
              <a:spLocks noChangeShapeType="1"/>
            </p:cNvSpPr>
            <p:nvPr/>
          </p:nvSpPr>
          <p:spPr bwMode="auto">
            <a:xfrm>
              <a:off x="197" y="2521"/>
              <a:ext cx="299" cy="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6745" name="Text Box 9"/>
            <p:cNvSpPr txBox="1">
              <a:spLocks noChangeArrowheads="1"/>
            </p:cNvSpPr>
            <p:nvPr/>
          </p:nvSpPr>
          <p:spPr bwMode="auto">
            <a:xfrm>
              <a:off x="134" y="2246"/>
              <a:ext cx="6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cs typeface="+mn-cs"/>
                </a:rPr>
                <a:t>50 </a:t>
              </a:r>
              <a:r>
                <a:rPr lang="en-US" sz="2400">
                  <a:solidFill>
                    <a:schemeClr val="bg1"/>
                  </a:solidFill>
                  <a:latin typeface="Symbol" charset="0"/>
                  <a:cs typeface="+mn-cs"/>
                </a:rPr>
                <a:t>m</a:t>
              </a:r>
              <a:r>
                <a:rPr lang="en-US" sz="2400">
                  <a:solidFill>
                    <a:schemeClr val="bg1"/>
                  </a:solidFill>
                  <a:cs typeface="+mn-cs"/>
                </a:rPr>
                <a:t>m</a:t>
              </a:r>
            </a:p>
          </p:txBody>
        </p:sp>
      </p:grp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1995488" y="1387475"/>
            <a:ext cx="1966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negative control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Aerosil 380 only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6734175" y="1441450"/>
            <a:ext cx="1966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Aerosil 380+ cisplatin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1382713" y="4168775"/>
            <a:ext cx="2514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positive control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5 </a:t>
            </a:r>
            <a:r>
              <a:rPr lang="en-US" b="1">
                <a:solidFill>
                  <a:schemeClr val="bg1"/>
                </a:solidFill>
                <a:latin typeface="Symbol" charset="0"/>
                <a:cs typeface="+mn-cs"/>
              </a:rPr>
              <a:t>m</a:t>
            </a:r>
            <a:r>
              <a:rPr lang="en-US" b="1">
                <a:solidFill>
                  <a:schemeClr val="bg1"/>
                </a:solidFill>
                <a:cs typeface="+mn-cs"/>
              </a:rPr>
              <a:t>g/ml free cisplatin</a:t>
            </a:r>
          </a:p>
          <a:p>
            <a:pPr>
              <a:defRPr/>
            </a:pPr>
            <a:endParaRPr lang="en-US" b="1">
              <a:solidFill>
                <a:schemeClr val="bg1"/>
              </a:solidFill>
              <a:cs typeface="+mn-cs"/>
            </a:endParaRP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819900" y="4160838"/>
            <a:ext cx="1966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cs typeface="+mn-cs"/>
              </a:rPr>
              <a:t>positive control quartz</a:t>
            </a:r>
          </a:p>
        </p:txBody>
      </p:sp>
      <p:grpSp>
        <p:nvGrpSpPr>
          <p:cNvPr id="78859" name="Group 14"/>
          <p:cNvGrpSpPr>
            <a:grpSpLocks/>
          </p:cNvGrpSpPr>
          <p:nvPr/>
        </p:nvGrpSpPr>
        <p:grpSpPr bwMode="auto">
          <a:xfrm>
            <a:off x="212725" y="6311900"/>
            <a:ext cx="1038225" cy="457200"/>
            <a:chOff x="134" y="2246"/>
            <a:chExt cx="654" cy="288"/>
          </a:xfrm>
        </p:grpSpPr>
        <p:sp>
          <p:nvSpPr>
            <p:cNvPr id="116751" name="Line 15"/>
            <p:cNvSpPr>
              <a:spLocks noChangeShapeType="1"/>
            </p:cNvSpPr>
            <p:nvPr/>
          </p:nvSpPr>
          <p:spPr bwMode="auto">
            <a:xfrm>
              <a:off x="197" y="2521"/>
              <a:ext cx="299" cy="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6752" name="Text Box 16"/>
            <p:cNvSpPr txBox="1">
              <a:spLocks noChangeArrowheads="1"/>
            </p:cNvSpPr>
            <p:nvPr/>
          </p:nvSpPr>
          <p:spPr bwMode="auto">
            <a:xfrm>
              <a:off x="134" y="2246"/>
              <a:ext cx="6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cs typeface="+mn-cs"/>
                </a:rPr>
                <a:t>50 </a:t>
              </a:r>
              <a:r>
                <a:rPr lang="en-US" sz="2400">
                  <a:solidFill>
                    <a:schemeClr val="bg1"/>
                  </a:solidFill>
                  <a:latin typeface="Symbol" charset="0"/>
                  <a:cs typeface="+mn-cs"/>
                </a:rPr>
                <a:t>m</a:t>
              </a:r>
              <a:r>
                <a:rPr lang="en-US" sz="2400">
                  <a:solidFill>
                    <a:schemeClr val="bg1"/>
                  </a:solidFill>
                  <a:cs typeface="+mn-cs"/>
                </a:rPr>
                <a:t>m</a:t>
              </a:r>
            </a:p>
          </p:txBody>
        </p:sp>
      </p:grpSp>
      <p:grpSp>
        <p:nvGrpSpPr>
          <p:cNvPr id="78860" name="Group 17"/>
          <p:cNvGrpSpPr>
            <a:grpSpLocks/>
          </p:cNvGrpSpPr>
          <p:nvPr/>
        </p:nvGrpSpPr>
        <p:grpSpPr bwMode="auto">
          <a:xfrm>
            <a:off x="5102225" y="6327775"/>
            <a:ext cx="1038225" cy="457200"/>
            <a:chOff x="134" y="2246"/>
            <a:chExt cx="654" cy="288"/>
          </a:xfrm>
        </p:grpSpPr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197" y="2521"/>
              <a:ext cx="299" cy="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6755" name="Text Box 19"/>
            <p:cNvSpPr txBox="1">
              <a:spLocks noChangeArrowheads="1"/>
            </p:cNvSpPr>
            <p:nvPr/>
          </p:nvSpPr>
          <p:spPr bwMode="auto">
            <a:xfrm>
              <a:off x="134" y="2246"/>
              <a:ext cx="6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cs typeface="+mn-cs"/>
                </a:rPr>
                <a:t>50 </a:t>
              </a:r>
              <a:r>
                <a:rPr lang="en-US" sz="2400">
                  <a:solidFill>
                    <a:schemeClr val="bg1"/>
                  </a:solidFill>
                  <a:latin typeface="Symbol" charset="0"/>
                  <a:cs typeface="+mn-cs"/>
                </a:rPr>
                <a:t>m</a:t>
              </a:r>
              <a:r>
                <a:rPr lang="en-US" sz="2400">
                  <a:solidFill>
                    <a:schemeClr val="bg1"/>
                  </a:solidFill>
                  <a:cs typeface="+mn-cs"/>
                </a:rPr>
                <a:t>m</a:t>
              </a:r>
            </a:p>
          </p:txBody>
        </p:sp>
      </p:grpSp>
      <p:grpSp>
        <p:nvGrpSpPr>
          <p:cNvPr id="78861" name="Group 20"/>
          <p:cNvGrpSpPr>
            <a:grpSpLocks/>
          </p:cNvGrpSpPr>
          <p:nvPr/>
        </p:nvGrpSpPr>
        <p:grpSpPr bwMode="auto">
          <a:xfrm>
            <a:off x="5097463" y="3581400"/>
            <a:ext cx="1038225" cy="457200"/>
            <a:chOff x="134" y="2246"/>
            <a:chExt cx="654" cy="288"/>
          </a:xfrm>
        </p:grpSpPr>
        <p:sp>
          <p:nvSpPr>
            <p:cNvPr id="116757" name="Line 21"/>
            <p:cNvSpPr>
              <a:spLocks noChangeShapeType="1"/>
            </p:cNvSpPr>
            <p:nvPr/>
          </p:nvSpPr>
          <p:spPr bwMode="auto">
            <a:xfrm>
              <a:off x="197" y="2521"/>
              <a:ext cx="299" cy="0"/>
            </a:xfrm>
            <a:prstGeom prst="line">
              <a:avLst/>
            </a:prstGeom>
            <a:noFill/>
            <a:ln w="349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6758" name="Text Box 22"/>
            <p:cNvSpPr txBox="1">
              <a:spLocks noChangeArrowheads="1"/>
            </p:cNvSpPr>
            <p:nvPr/>
          </p:nvSpPr>
          <p:spPr bwMode="auto">
            <a:xfrm>
              <a:off x="134" y="2246"/>
              <a:ext cx="6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bg1"/>
                  </a:solidFill>
                  <a:cs typeface="+mn-cs"/>
                </a:rPr>
                <a:t>50 </a:t>
              </a:r>
              <a:r>
                <a:rPr lang="en-US" sz="2400">
                  <a:solidFill>
                    <a:schemeClr val="bg1"/>
                  </a:solidFill>
                  <a:latin typeface="Symbol" charset="0"/>
                  <a:cs typeface="+mn-cs"/>
                </a:rPr>
                <a:t>m</a:t>
              </a:r>
              <a:r>
                <a:rPr lang="en-US" sz="2400">
                  <a:solidFill>
                    <a:schemeClr val="bg1"/>
                  </a:solidFill>
                  <a:cs typeface="+mn-cs"/>
                </a:rPr>
                <a:t>m</a:t>
              </a:r>
            </a:p>
          </p:txBody>
        </p:sp>
      </p:grpSp>
      <p:sp>
        <p:nvSpPr>
          <p:cNvPr id="116759" name="Text Box 23"/>
          <p:cNvSpPr txBox="1">
            <a:spLocks noChangeArrowheads="1"/>
          </p:cNvSpPr>
          <p:nvPr/>
        </p:nvSpPr>
        <p:spPr bwMode="auto">
          <a:xfrm>
            <a:off x="6583363" y="163513"/>
            <a:ext cx="2132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tx2"/>
                </a:solidFill>
                <a:cs typeface="+mn-cs"/>
              </a:rPr>
              <a:t>24 hrs exposure</a:t>
            </a:r>
          </a:p>
        </p:txBody>
      </p:sp>
    </p:spTree>
    <p:extLst>
      <p:ext uri="{BB962C8B-B14F-4D97-AF65-F5344CB8AC3E}">
        <p14:creationId xmlns:p14="http://schemas.microsoft.com/office/powerpoint/2010/main" val="32591217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MTT assay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077200" cy="39925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a typeface="Batang" charset="0"/>
                <a:cs typeface="Batang" charset="0"/>
              </a:rPr>
              <a:t>Cell culture wells washed, then 300 µl of MTT solution (0.5 mg/ml) added </a:t>
            </a:r>
          </a:p>
          <a:p>
            <a:pPr eaLnBrk="1" hangingPunct="1">
              <a:defRPr/>
            </a:pPr>
            <a:r>
              <a:rPr lang="en-US" sz="2400" dirty="0" smtClean="0">
                <a:ea typeface="Batang" charset="0"/>
                <a:cs typeface="Batang" charset="0"/>
              </a:rPr>
              <a:t>Plates incubated at 37 </a:t>
            </a:r>
            <a:r>
              <a:rPr lang="en-US" sz="2400" baseline="30000" dirty="0" smtClean="0">
                <a:ea typeface="Batang" charset="0"/>
                <a:cs typeface="Batang" charset="0"/>
              </a:rPr>
              <a:t>0</a:t>
            </a:r>
            <a:r>
              <a:rPr lang="en-US" sz="2400" dirty="0" smtClean="0">
                <a:ea typeface="Batang" charset="0"/>
                <a:cs typeface="Batang" charset="0"/>
              </a:rPr>
              <a:t>C for 2 </a:t>
            </a:r>
            <a:r>
              <a:rPr lang="en-US" sz="2400" dirty="0" err="1" smtClean="0">
                <a:ea typeface="Batang" charset="0"/>
                <a:cs typeface="Batang" charset="0"/>
              </a:rPr>
              <a:t>hrs</a:t>
            </a:r>
            <a:r>
              <a:rPr lang="en-US" sz="2400" dirty="0" smtClean="0">
                <a:ea typeface="Batang" charset="0"/>
                <a:cs typeface="Batang" charset="0"/>
              </a:rPr>
              <a:t> allowing for reduction of </a:t>
            </a:r>
            <a:r>
              <a:rPr lang="en-US" sz="2400" dirty="0" err="1" smtClean="0">
                <a:ea typeface="Batang" charset="0"/>
                <a:cs typeface="Batang" charset="0"/>
              </a:rPr>
              <a:t>tetrazolium</a:t>
            </a:r>
            <a:r>
              <a:rPr lang="en-US" sz="2400" dirty="0" smtClean="0">
                <a:ea typeface="Batang" charset="0"/>
                <a:cs typeface="Batang" charset="0"/>
              </a:rPr>
              <a:t> salt to a </a:t>
            </a:r>
            <a:r>
              <a:rPr lang="en-US" sz="2400" dirty="0" err="1" smtClean="0">
                <a:ea typeface="Batang" charset="0"/>
                <a:cs typeface="Batang" charset="0"/>
              </a:rPr>
              <a:t>formazan</a:t>
            </a:r>
            <a:r>
              <a:rPr lang="en-US" sz="2400" dirty="0" smtClean="0">
                <a:ea typeface="Batang" charset="0"/>
                <a:cs typeface="Batang" charset="0"/>
              </a:rPr>
              <a:t> (blue) dye by active mitochondria of the cells</a:t>
            </a:r>
          </a:p>
          <a:p>
            <a:pPr eaLnBrk="1" hangingPunct="1">
              <a:defRPr/>
            </a:pPr>
            <a:r>
              <a:rPr lang="en-US" sz="2400" dirty="0" smtClean="0">
                <a:ea typeface="Batang" charset="0"/>
                <a:cs typeface="Batang" charset="0"/>
              </a:rPr>
              <a:t>300 µl of solubilizing buffer (10% Triton X 100 with 0.1N </a:t>
            </a:r>
            <a:r>
              <a:rPr lang="en-US" sz="2400" dirty="0" err="1" smtClean="0">
                <a:ea typeface="Batang" charset="0"/>
                <a:cs typeface="Batang" charset="0"/>
              </a:rPr>
              <a:t>HCl</a:t>
            </a:r>
            <a:r>
              <a:rPr lang="en-US" sz="2400" dirty="0" smtClean="0">
                <a:ea typeface="Batang" charset="0"/>
                <a:cs typeface="Batang" charset="0"/>
              </a:rPr>
              <a:t> in anhydrous isopropanol) added to dissolve the </a:t>
            </a:r>
            <a:r>
              <a:rPr lang="en-US" sz="2400" dirty="0" err="1" smtClean="0">
                <a:ea typeface="Batang" charset="0"/>
                <a:cs typeface="Batang" charset="0"/>
              </a:rPr>
              <a:t>formazan</a:t>
            </a:r>
            <a:r>
              <a:rPr lang="en-US" sz="2400" dirty="0" smtClean="0">
                <a:ea typeface="Batang" charset="0"/>
                <a:cs typeface="Batang" charset="0"/>
              </a:rPr>
              <a:t>  </a:t>
            </a:r>
          </a:p>
          <a:p>
            <a:pPr eaLnBrk="1" hangingPunct="1">
              <a:defRPr/>
            </a:pPr>
            <a:r>
              <a:rPr lang="en-US" sz="2400" dirty="0" smtClean="0">
                <a:ea typeface="Batang" charset="0"/>
                <a:cs typeface="Batang" charset="0"/>
              </a:rPr>
              <a:t>Absorbance was measured at 570 nm using </a:t>
            </a:r>
            <a:r>
              <a:rPr lang="en-US" sz="2400" dirty="0" err="1" smtClean="0">
                <a:ea typeface="Batang" charset="0"/>
                <a:cs typeface="Batang" charset="0"/>
              </a:rPr>
              <a:t>microplate</a:t>
            </a:r>
            <a:r>
              <a:rPr lang="en-US" sz="2400" dirty="0" smtClean="0">
                <a:ea typeface="Batang" charset="0"/>
                <a:cs typeface="Batang" charset="0"/>
              </a:rPr>
              <a:t> reader  </a:t>
            </a:r>
          </a:p>
        </p:txBody>
      </p:sp>
    </p:spTree>
    <p:extLst>
      <p:ext uri="{BB962C8B-B14F-4D97-AF65-F5344CB8AC3E}">
        <p14:creationId xmlns:p14="http://schemas.microsoft.com/office/powerpoint/2010/main" val="9042150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MTT results, silica/cisplatin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741488"/>
            <a:ext cx="7437438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1923" name="Group 4"/>
          <p:cNvGrpSpPr>
            <a:grpSpLocks/>
          </p:cNvGrpSpPr>
          <p:nvPr/>
        </p:nvGrpSpPr>
        <p:grpSpPr bwMode="auto">
          <a:xfrm>
            <a:off x="1981200" y="3581400"/>
            <a:ext cx="6064250" cy="1816100"/>
            <a:chOff x="1248" y="2256"/>
            <a:chExt cx="3820" cy="1144"/>
          </a:xfrm>
        </p:grpSpPr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1248" y="2256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2512" y="3027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2647" y="2295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1958" y="2309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4896" y="2256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8" name="Text Box 10"/>
            <p:cNvSpPr txBox="1">
              <a:spLocks noChangeArrowheads="1"/>
            </p:cNvSpPr>
            <p:nvPr/>
          </p:nvSpPr>
          <p:spPr bwMode="auto">
            <a:xfrm>
              <a:off x="4752" y="2976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79" name="Text Box 11"/>
            <p:cNvSpPr txBox="1">
              <a:spLocks noChangeArrowheads="1"/>
            </p:cNvSpPr>
            <p:nvPr/>
          </p:nvSpPr>
          <p:spPr bwMode="auto">
            <a:xfrm>
              <a:off x="4621" y="2962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2940" y="2726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1" name="Text Box 13"/>
            <p:cNvSpPr txBox="1">
              <a:spLocks noChangeArrowheads="1"/>
            </p:cNvSpPr>
            <p:nvPr/>
          </p:nvSpPr>
          <p:spPr bwMode="auto">
            <a:xfrm>
              <a:off x="3079" y="3014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3769" y="2962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3" name="Text Box 15"/>
            <p:cNvSpPr txBox="1">
              <a:spLocks noChangeArrowheads="1"/>
            </p:cNvSpPr>
            <p:nvPr/>
          </p:nvSpPr>
          <p:spPr bwMode="auto">
            <a:xfrm>
              <a:off x="3530" y="2966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3209" y="2502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4330" y="2612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6" name="Text Box 18"/>
            <p:cNvSpPr txBox="1">
              <a:spLocks noChangeArrowheads="1"/>
            </p:cNvSpPr>
            <p:nvPr/>
          </p:nvSpPr>
          <p:spPr bwMode="auto">
            <a:xfrm>
              <a:off x="4086" y="2450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7" name="Text Box 19"/>
            <p:cNvSpPr txBox="1">
              <a:spLocks noChangeArrowheads="1"/>
            </p:cNvSpPr>
            <p:nvPr/>
          </p:nvSpPr>
          <p:spPr bwMode="auto">
            <a:xfrm>
              <a:off x="4196" y="2991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  <p:sp>
          <p:nvSpPr>
            <p:cNvPr id="32788" name="Text Box 20"/>
            <p:cNvSpPr txBox="1">
              <a:spLocks noChangeArrowheads="1"/>
            </p:cNvSpPr>
            <p:nvPr/>
          </p:nvSpPr>
          <p:spPr bwMode="auto">
            <a:xfrm>
              <a:off x="3646" y="3169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*</a:t>
              </a:r>
            </a:p>
          </p:txBody>
        </p:sp>
      </p:grp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1066800" y="6438900"/>
            <a:ext cx="6577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ea typeface="Batang" charset="0"/>
                <a:cs typeface="Batang" charset="0"/>
              </a:rPr>
              <a:t>Error bars represent standard deviation of four replicates  </a:t>
            </a:r>
          </a:p>
          <a:p>
            <a:pPr>
              <a:defRPr/>
            </a:pPr>
            <a:r>
              <a:rPr lang="en-US" sz="1200">
                <a:ea typeface="Batang" charset="0"/>
                <a:cs typeface="Batang" charset="0"/>
              </a:rPr>
              <a:t>Asterisks denote statistically significant (p &lt; 0.05) differences between experiment and control  </a:t>
            </a:r>
            <a:endParaRPr lang="en-US" sz="1400">
              <a:ea typeface="Batang" charset="0"/>
              <a:cs typeface="Batang" charset="0"/>
            </a:endParaRPr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>
            <a:off x="3276600" y="2354263"/>
            <a:ext cx="2209800" cy="1676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285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57338"/>
            <a:ext cx="7446963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672388" y="2605088"/>
            <a:ext cx="11382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</a:t>
            </a:r>
            <a:r>
              <a:rPr lang="en-US" baseline="30000"/>
              <a:t>2</a:t>
            </a:r>
            <a:r>
              <a:rPr lang="en-US"/>
              <a:t> = 0.61</a:t>
            </a:r>
          </a:p>
          <a:p>
            <a:r>
              <a:rPr lang="en-US"/>
              <a:t>R</a:t>
            </a:r>
            <a:r>
              <a:rPr lang="en-US" baseline="30000"/>
              <a:t>2</a:t>
            </a:r>
            <a:r>
              <a:rPr lang="en-US"/>
              <a:t> = 0.76</a:t>
            </a:r>
          </a:p>
          <a:p>
            <a:r>
              <a:rPr lang="en-US"/>
              <a:t>R</a:t>
            </a:r>
            <a:r>
              <a:rPr lang="en-US" baseline="30000"/>
              <a:t>2</a:t>
            </a:r>
            <a:r>
              <a:rPr lang="en-US"/>
              <a:t> = 1.0</a:t>
            </a:r>
          </a:p>
        </p:txBody>
      </p:sp>
    </p:spTree>
    <p:extLst>
      <p:ext uri="{BB962C8B-B14F-4D97-AF65-F5344CB8AC3E}">
        <p14:creationId xmlns:p14="http://schemas.microsoft.com/office/powerpoint/2010/main" val="431193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Transmission electron microscopy comparison to control…</a:t>
            </a:r>
          </a:p>
        </p:txBody>
      </p:sp>
      <p:pic>
        <p:nvPicPr>
          <p:cNvPr id="89090" name="Picture 3" descr=":figs-tridib-redone:TEM- fig-7-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075113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 descr=":figs-tridib-redone:TEM-fig-7-c-RED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1588"/>
            <a:ext cx="42926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686300" y="3849688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b</a:t>
            </a:r>
            <a:endParaRPr lang="en-US" b="1">
              <a:cs typeface="+mn-cs"/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88925" y="4989513"/>
            <a:ext cx="42830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Qualitative observations </a:t>
            </a:r>
          </a:p>
          <a:p>
            <a:pPr>
              <a:defRPr/>
            </a:pPr>
            <a:r>
              <a:rPr lang="en-US">
                <a:cs typeface="+mn-cs"/>
              </a:rPr>
              <a:t>- intracellular particles observed in both</a:t>
            </a:r>
          </a:p>
          <a:p>
            <a:pPr>
              <a:defRPr/>
            </a:pPr>
            <a:r>
              <a:rPr lang="en-US">
                <a:cs typeface="+mn-cs"/>
              </a:rPr>
              <a:t>- nuclei more compact in control sample</a:t>
            </a:r>
          </a:p>
        </p:txBody>
      </p:sp>
    </p:spTree>
    <p:extLst>
      <p:ext uri="{BB962C8B-B14F-4D97-AF65-F5344CB8AC3E}">
        <p14:creationId xmlns:p14="http://schemas.microsoft.com/office/powerpoint/2010/main" val="1135809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Discussion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1643063"/>
            <a:ext cx="8093075" cy="3992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Times" charset="0"/>
              <a:buChar char="•"/>
              <a:defRPr/>
            </a:pPr>
            <a:r>
              <a:rPr lang="en-US" smtClean="0">
                <a:cs typeface="+mn-cs"/>
              </a:rPr>
              <a:t>Free cisplatin can enter cells by active and passive transport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Times" charset="0"/>
              <a:buChar char="•"/>
              <a:defRPr/>
            </a:pPr>
            <a:r>
              <a:rPr lang="en-US" smtClean="0">
                <a:cs typeface="+mn-cs"/>
              </a:rPr>
              <a:t>Adverse effects on cell function may result from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mtClean="0"/>
              <a:t>cells internalizing particles/cisplatin (true trojan horse)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mtClean="0"/>
              <a:t>particles releasing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mtClean="0"/>
              <a:t>   cisplatin near the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mtClean="0"/>
              <a:t>   cell membranes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Times" charset="0"/>
              <a:buChar char="•"/>
              <a:defRPr/>
            </a:pPr>
            <a:endParaRPr lang="en-US" smtClean="0">
              <a:cs typeface="+mn-cs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533775"/>
            <a:ext cx="40481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6818313" y="5199063"/>
            <a:ext cx="828675" cy="66198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6365875" y="3702050"/>
            <a:ext cx="725488" cy="57943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5918200" y="4114800"/>
            <a:ext cx="635000" cy="1752600"/>
          </a:xfrm>
          <a:custGeom>
            <a:avLst/>
            <a:gdLst>
              <a:gd name="T0" fmla="*/ 400 w 400"/>
              <a:gd name="T1" fmla="*/ 0 h 1104"/>
              <a:gd name="T2" fmla="*/ 112 w 400"/>
              <a:gd name="T3" fmla="*/ 336 h 1104"/>
              <a:gd name="T4" fmla="*/ 16 w 400"/>
              <a:gd name="T5" fmla="*/ 768 h 1104"/>
              <a:gd name="T6" fmla="*/ 16 w 400"/>
              <a:gd name="T7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0" h="1104">
                <a:moveTo>
                  <a:pt x="400" y="0"/>
                </a:moveTo>
                <a:cubicBezTo>
                  <a:pt x="288" y="104"/>
                  <a:pt x="176" y="208"/>
                  <a:pt x="112" y="336"/>
                </a:cubicBezTo>
                <a:cubicBezTo>
                  <a:pt x="48" y="464"/>
                  <a:pt x="32" y="640"/>
                  <a:pt x="16" y="768"/>
                </a:cubicBezTo>
                <a:cubicBezTo>
                  <a:pt x="0" y="896"/>
                  <a:pt x="16" y="1048"/>
                  <a:pt x="16" y="110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8" name="Freeform 8"/>
          <p:cNvSpPr>
            <a:spLocks/>
          </p:cNvSpPr>
          <p:nvPr/>
        </p:nvSpPr>
        <p:spPr bwMode="auto">
          <a:xfrm>
            <a:off x="7391400" y="5638800"/>
            <a:ext cx="444500" cy="762000"/>
          </a:xfrm>
          <a:custGeom>
            <a:avLst/>
            <a:gdLst>
              <a:gd name="T0" fmla="*/ 0 w 280"/>
              <a:gd name="T1" fmla="*/ 0 h 480"/>
              <a:gd name="T2" fmla="*/ 240 w 280"/>
              <a:gd name="T3" fmla="*/ 240 h 480"/>
              <a:gd name="T4" fmla="*/ 240 w 280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0" h="480">
                <a:moveTo>
                  <a:pt x="0" y="0"/>
                </a:moveTo>
                <a:cubicBezTo>
                  <a:pt x="100" y="80"/>
                  <a:pt x="200" y="160"/>
                  <a:pt x="240" y="240"/>
                </a:cubicBezTo>
                <a:cubicBezTo>
                  <a:pt x="280" y="320"/>
                  <a:pt x="240" y="440"/>
                  <a:pt x="240" y="48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946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4608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696200" cy="3992563"/>
          </a:xfrm>
        </p:spPr>
        <p:txBody>
          <a:bodyPr/>
          <a:lstStyle/>
          <a:p>
            <a:r>
              <a:rPr lang="en-US" sz="2400" dirty="0"/>
              <a:t>Metabolic function correlated negatively with surface area</a:t>
            </a:r>
          </a:p>
          <a:p>
            <a:r>
              <a:rPr lang="en-US" sz="2400" dirty="0"/>
              <a:t>Fluorescence imaging indicates significant adverse effects on cell membranes and DNA</a:t>
            </a:r>
          </a:p>
          <a:p>
            <a:r>
              <a:rPr lang="en-US" sz="2400" dirty="0"/>
              <a:t>Effects comparable to free </a:t>
            </a:r>
            <a:r>
              <a:rPr lang="en-US" sz="2400" dirty="0" err="1"/>
              <a:t>cisplatin</a:t>
            </a:r>
            <a:r>
              <a:rPr lang="en-US" sz="2400" dirty="0"/>
              <a:t> at 5 </a:t>
            </a:r>
            <a:r>
              <a:rPr lang="en-US" sz="2400" dirty="0">
                <a:latin typeface="Symbol" charset="0"/>
              </a:rPr>
              <a:t>m</a:t>
            </a:r>
            <a:r>
              <a:rPr lang="en-US" sz="2400" dirty="0"/>
              <a:t>g/ml </a:t>
            </a:r>
          </a:p>
          <a:p>
            <a:r>
              <a:rPr lang="en-US" sz="2400" dirty="0"/>
              <a:t>No synergistic adverse effects observed, nor did silica mitigate effects of </a:t>
            </a:r>
            <a:r>
              <a:rPr lang="en-US" sz="2400" dirty="0" err="1"/>
              <a:t>cisplatin</a:t>
            </a:r>
            <a:r>
              <a:rPr lang="en-US" sz="2400" dirty="0"/>
              <a:t> on </a:t>
            </a:r>
            <a:r>
              <a:rPr lang="en-US" sz="2400" dirty="0" smtClean="0"/>
              <a:t>cells</a:t>
            </a:r>
          </a:p>
          <a:p>
            <a:pPr eaLnBrk="1" hangingPunct="1">
              <a:spcBef>
                <a:spcPct val="0"/>
              </a:spcBef>
              <a:buFont typeface="Times" charset="0"/>
              <a:buChar char="•"/>
              <a:defRPr/>
            </a:pPr>
            <a:r>
              <a:rPr lang="en-US" sz="2400" dirty="0"/>
              <a:t>TEM images show the particles are inside the cells</a:t>
            </a:r>
          </a:p>
          <a:p>
            <a:pPr eaLnBrk="1" hangingPunct="1">
              <a:spcBef>
                <a:spcPct val="0"/>
              </a:spcBef>
              <a:buFont typeface="Times" charset="0"/>
              <a:buChar char="•"/>
              <a:defRPr/>
            </a:pPr>
            <a:r>
              <a:rPr lang="en-US" sz="2400" dirty="0"/>
              <a:t>Adverse effects on cell function may result from transport of </a:t>
            </a:r>
            <a:r>
              <a:rPr lang="en-US" sz="2400" dirty="0" err="1"/>
              <a:t>cisplatin</a:t>
            </a:r>
            <a:r>
              <a:rPr lang="en-US" sz="2400" dirty="0"/>
              <a:t> near cells or directly into cells by particles</a:t>
            </a:r>
            <a:endParaRPr lang="en-US" sz="2400" dirty="0">
              <a:solidFill>
                <a:srgbClr val="3366FF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8267464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534400" cy="762000"/>
          </a:xfrm>
        </p:spPr>
        <p:txBody>
          <a:bodyPr/>
          <a:lstStyle/>
          <a:p>
            <a:r>
              <a:rPr lang="en-US" dirty="0" smtClean="0"/>
              <a:t>Current projects in the Ehrman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839200" cy="3992563"/>
          </a:xfrm>
        </p:spPr>
        <p:txBody>
          <a:bodyPr/>
          <a:lstStyle/>
          <a:p>
            <a:r>
              <a:rPr lang="en-US" sz="2400" dirty="0" smtClean="0"/>
              <a:t>Aerosol synthesis of</a:t>
            </a:r>
          </a:p>
          <a:p>
            <a:pPr lvl="1"/>
            <a:r>
              <a:rPr lang="en-US" sz="2400" dirty="0" smtClean="0"/>
              <a:t>Lithium based oxide nanoparticles for battery cathode applications, collaboration with CS Wang, UMD</a:t>
            </a:r>
          </a:p>
          <a:p>
            <a:pPr lvl="1"/>
            <a:r>
              <a:rPr lang="en-US" sz="2400" dirty="0" smtClean="0"/>
              <a:t>Metal </a:t>
            </a:r>
            <a:r>
              <a:rPr lang="en-US" sz="2400" dirty="0" err="1" smtClean="0"/>
              <a:t>microparticles</a:t>
            </a:r>
            <a:r>
              <a:rPr lang="en-US" sz="2400" dirty="0" smtClean="0"/>
              <a:t> for printed electronics applications, collaboration with HD </a:t>
            </a:r>
            <a:r>
              <a:rPr lang="en-US" sz="2400" dirty="0" err="1" smtClean="0"/>
              <a:t>Glicksman</a:t>
            </a:r>
            <a:r>
              <a:rPr lang="en-US" sz="2400" dirty="0" smtClean="0"/>
              <a:t>, DuPont</a:t>
            </a:r>
          </a:p>
          <a:p>
            <a:r>
              <a:rPr lang="en-US" sz="2400" dirty="0" smtClean="0"/>
              <a:t>Emissions and chemical transport modeling to support regional air quality improvement, collaboration with R. Dickerson, T. </a:t>
            </a:r>
            <a:r>
              <a:rPr lang="en-US" sz="2400" dirty="0" err="1" smtClean="0"/>
              <a:t>Canty</a:t>
            </a:r>
            <a:r>
              <a:rPr lang="en-US" sz="2400" dirty="0" smtClean="0"/>
              <a:t>, J. </a:t>
            </a:r>
            <a:r>
              <a:rPr lang="en-US" sz="2400" dirty="0" err="1" smtClean="0"/>
              <a:t>Stehr</a:t>
            </a:r>
            <a:r>
              <a:rPr lang="en-US" sz="2400" dirty="0" smtClean="0"/>
              <a:t>, UMD</a:t>
            </a:r>
          </a:p>
          <a:p>
            <a:r>
              <a:rPr lang="en-US" sz="2400" dirty="0" smtClean="0"/>
              <a:t>Characterization of exhaled breath </a:t>
            </a:r>
            <a:r>
              <a:rPr lang="en-US" sz="2400" dirty="0" smtClean="0"/>
              <a:t>aerosols and respiratory protection, </a:t>
            </a:r>
            <a:r>
              <a:rPr lang="en-US" sz="2400" dirty="0" smtClean="0"/>
              <a:t>with applications to flu transmission, collaboration with D. Milton, </a:t>
            </a:r>
            <a:r>
              <a:rPr lang="en-US" sz="2400" dirty="0" smtClean="0"/>
              <a:t>UMD, Matthew Myers, </a:t>
            </a:r>
            <a:r>
              <a:rPr lang="en-US" sz="2400" dirty="0" err="1" smtClean="0"/>
              <a:t>Prasana</a:t>
            </a:r>
            <a:r>
              <a:rPr lang="en-US" sz="2400" dirty="0" smtClean="0"/>
              <a:t> </a:t>
            </a:r>
            <a:r>
              <a:rPr lang="en-US" sz="2400" dirty="0" err="1" smtClean="0"/>
              <a:t>Hariharan</a:t>
            </a:r>
            <a:r>
              <a:rPr lang="en-US" sz="2400" dirty="0" smtClean="0"/>
              <a:t>, </a:t>
            </a:r>
            <a:r>
              <a:rPr lang="en-US" sz="2400" dirty="0" err="1" smtClean="0"/>
              <a:t>Suvajyoti</a:t>
            </a:r>
            <a:r>
              <a:rPr lang="en-US" sz="2400" dirty="0" smtClean="0"/>
              <a:t> </a:t>
            </a:r>
            <a:r>
              <a:rPr lang="en-US" sz="2400" dirty="0" err="1" smtClean="0"/>
              <a:t>Guha</a:t>
            </a:r>
            <a:r>
              <a:rPr lang="en-US" sz="2400" dirty="0" smtClean="0"/>
              <a:t>, FDA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58101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Take home message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696200" cy="3992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May not be enough to consider nanoparticles by themselves when examining effects of engineered nanoparticles on biological systems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Must evaluate potential for co-release with other compounds, reactive or condensable, that may be hazardous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cs typeface="+mn-cs"/>
              </a:rPr>
              <a:t>Must evaluate fate of nanoparticles in the complex environment after release</a:t>
            </a:r>
          </a:p>
        </p:txBody>
      </p:sp>
    </p:spTree>
    <p:extLst>
      <p:ext uri="{BB962C8B-B14F-4D97-AF65-F5344CB8AC3E}">
        <p14:creationId xmlns:p14="http://schemas.microsoft.com/office/powerpoint/2010/main" val="10128509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28" y="821547"/>
            <a:ext cx="8229600" cy="9906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81000" y="4572000"/>
            <a:ext cx="1704358" cy="2008013"/>
            <a:chOff x="630858" y="4797152"/>
            <a:chExt cx="1348854" cy="1576169"/>
          </a:xfrm>
        </p:grpSpPr>
        <p:pic>
          <p:nvPicPr>
            <p:cNvPr id="19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4797152"/>
              <a:ext cx="122413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630858" y="6010942"/>
              <a:ext cx="907332" cy="3623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sz="2400" dirty="0" smtClean="0">
                  <a:cs typeface="Times New Roman" pitchFamily="18" charset="0"/>
                </a:rPr>
                <a:t>+ NIST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41892" y="4408017"/>
            <a:ext cx="6275973" cy="2001118"/>
            <a:chOff x="1907704" y="4581128"/>
            <a:chExt cx="4798632" cy="1530062"/>
          </a:xfrm>
        </p:grpSpPr>
        <p:grpSp>
          <p:nvGrpSpPr>
            <p:cNvPr id="22" name="Group 21"/>
            <p:cNvGrpSpPr/>
            <p:nvPr/>
          </p:nvGrpSpPr>
          <p:grpSpPr>
            <a:xfrm>
              <a:off x="1907704" y="4581128"/>
              <a:ext cx="1656184" cy="1530062"/>
              <a:chOff x="2483769" y="3573016"/>
              <a:chExt cx="1656184" cy="1530062"/>
            </a:xfrm>
          </p:grpSpPr>
          <p:pic>
            <p:nvPicPr>
              <p:cNvPr id="29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484" t="18620" r="5501" b="18070"/>
              <a:stretch>
                <a:fillRect/>
              </a:stretch>
            </p:blipFill>
            <p:spPr bwMode="auto">
              <a:xfrm>
                <a:off x="2627784" y="3573016"/>
                <a:ext cx="1334265" cy="1080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483769" y="4797152"/>
                <a:ext cx="1656184" cy="305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en-US" sz="2000" dirty="0" smtClean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Dr. Peter Zavalij 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19871" y="4581128"/>
              <a:ext cx="1677966" cy="1530062"/>
              <a:chOff x="3995936" y="3573016"/>
              <a:chExt cx="1677966" cy="1530062"/>
            </a:xfrm>
          </p:grpSpPr>
          <p:pic>
            <p:nvPicPr>
              <p:cNvPr id="27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1403"/>
              <a:stretch>
                <a:fillRect/>
              </a:stretch>
            </p:blipFill>
            <p:spPr bwMode="auto">
              <a:xfrm>
                <a:off x="4211960" y="3573016"/>
                <a:ext cx="1325005" cy="1080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3995936" y="4797152"/>
                <a:ext cx="1677966" cy="305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/>
                  <a:t>Dr. Karen Gaskell</a:t>
                </a:r>
                <a:endParaRPr lang="en-US" sz="20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148063" y="4581128"/>
              <a:ext cx="1558273" cy="1530062"/>
              <a:chOff x="6444208" y="3573016"/>
              <a:chExt cx="1558273" cy="1530062"/>
            </a:xfrm>
          </p:grpSpPr>
          <p:pic>
            <p:nvPicPr>
              <p:cNvPr id="25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2000" t="18666" r="24000" b="38667"/>
              <a:stretch>
                <a:fillRect/>
              </a:stretch>
            </p:blipFill>
            <p:spPr bwMode="auto">
              <a:xfrm>
                <a:off x="6516216" y="3573016"/>
                <a:ext cx="1485165" cy="1080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6444208" y="4797152"/>
                <a:ext cx="1558273" cy="305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/>
                  <a:t>Dr. Li-Chung Lai</a:t>
                </a:r>
                <a:endParaRPr lang="en-US" sz="2000" dirty="0"/>
              </a:p>
            </p:txBody>
          </p:sp>
        </p:grpSp>
      </p:grpSp>
      <p:pic>
        <p:nvPicPr>
          <p:cNvPr id="32" name="Picture 1" descr="C:\Documents and Settings\Chia-Ying Chiang\My Documents\My Pictures\New Folder\DSC00019.JPG"/>
          <p:cNvPicPr>
            <a:picLocks noChangeAspect="1" noChangeArrowheads="1"/>
          </p:cNvPicPr>
          <p:nvPr/>
        </p:nvPicPr>
        <p:blipFill>
          <a:blip r:embed="rId6" cstate="print"/>
          <a:srcRect l="4952" t="7560" r="69534" b="41411"/>
          <a:stretch>
            <a:fillRect/>
          </a:stretch>
        </p:blipFill>
        <p:spPr bwMode="auto">
          <a:xfrm>
            <a:off x="4852441" y="1371600"/>
            <a:ext cx="1590308" cy="2385462"/>
          </a:xfrm>
          <a:prstGeom prst="rect">
            <a:avLst/>
          </a:prstGeom>
          <a:noFill/>
        </p:spPr>
      </p:pic>
      <p:pic>
        <p:nvPicPr>
          <p:cNvPr id="33" name="Picture 8" descr="C:\Documents and Settings\Chia-Ying Chiang\My Documents\My Pictures\20110206_Chinese New Year dinner\IMGP5707.JPG"/>
          <p:cNvPicPr>
            <a:picLocks noChangeAspect="1" noChangeArrowheads="1"/>
          </p:cNvPicPr>
          <p:nvPr/>
        </p:nvPicPr>
        <p:blipFill>
          <a:blip r:embed="rId7" cstate="print"/>
          <a:srcRect l="70874" t="3684" r="8454" b="54466"/>
          <a:stretch>
            <a:fillRect/>
          </a:stretch>
        </p:blipFill>
        <p:spPr bwMode="auto">
          <a:xfrm>
            <a:off x="6224151" y="1371599"/>
            <a:ext cx="1571071" cy="2385463"/>
          </a:xfrm>
          <a:prstGeom prst="rect">
            <a:avLst/>
          </a:prstGeom>
          <a:noFill/>
        </p:spPr>
      </p:pic>
      <p:pic>
        <p:nvPicPr>
          <p:cNvPr id="34" name="Picture 13" descr="C:\Documents and Settings\Chia-Ying Chiang\Desktop\Yoon_pic.jpg"/>
          <p:cNvPicPr>
            <a:picLocks noChangeAspect="1" noChangeArrowheads="1"/>
          </p:cNvPicPr>
          <p:nvPr/>
        </p:nvPicPr>
        <p:blipFill>
          <a:blip r:embed="rId8" cstate="print"/>
          <a:srcRect t="3567"/>
          <a:stretch>
            <a:fillRect/>
          </a:stretch>
        </p:blipFill>
        <p:spPr bwMode="auto">
          <a:xfrm>
            <a:off x="7605087" y="1371600"/>
            <a:ext cx="1501958" cy="238859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807605" y="3733800"/>
            <a:ext cx="17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Nick </a:t>
            </a:r>
            <a:r>
              <a:rPr lang="en-US" dirty="0" err="1" smtClean="0"/>
              <a:t>Franson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401485" y="3733800"/>
            <a:ext cx="132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Kosi Aroh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681287" y="3733800"/>
            <a:ext cx="141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Yoon Shin</a:t>
            </a:r>
            <a:endParaRPr lang="en-US" dirty="0"/>
          </a:p>
        </p:txBody>
      </p:sp>
      <p:pic>
        <p:nvPicPr>
          <p:cNvPr id="3" name="Picture 2" descr="winnie 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1981200" cy="264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114" y="4089691"/>
            <a:ext cx="196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Chia Ying Chiang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1447800"/>
            <a:ext cx="2286000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Jillian Epstein, REU student</a:t>
            </a:r>
          </a:p>
          <a:p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Tridib</a:t>
            </a:r>
            <a:r>
              <a:rPr lang="en-US" dirty="0" smtClean="0"/>
              <a:t> </a:t>
            </a:r>
            <a:r>
              <a:rPr lang="en-US" dirty="0" err="1" smtClean="0"/>
              <a:t>Bhowmick</a:t>
            </a:r>
            <a:r>
              <a:rPr lang="en-US" dirty="0" smtClean="0"/>
              <a:t>, Dr. John Fisher</a:t>
            </a:r>
          </a:p>
          <a:p>
            <a:r>
              <a:rPr lang="en-US" dirty="0" err="1" smtClean="0"/>
              <a:t>Fishchell</a:t>
            </a:r>
            <a:r>
              <a:rPr lang="en-US" dirty="0" smtClean="0"/>
              <a:t> Department of Bioengineering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958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220663" y="5795963"/>
            <a:ext cx="86979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85344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79248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73914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6850063" y="5567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6324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4038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>
            <a:off x="3421063" y="5567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>
            <a:off x="23622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18288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5" name="Line 13"/>
          <p:cNvSpPr>
            <a:spLocks noChangeShapeType="1"/>
          </p:cNvSpPr>
          <p:nvPr/>
        </p:nvSpPr>
        <p:spPr bwMode="auto">
          <a:xfrm>
            <a:off x="677863" y="5567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>
            <a:off x="12192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88925" y="6132513"/>
            <a:ext cx="8674100" cy="366712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-10</a:t>
            </a:r>
            <a:r>
              <a:rPr lang="en-US">
                <a:solidFill>
                  <a:schemeClr val="bg1"/>
                </a:solidFill>
                <a:cs typeface="+mn-cs"/>
              </a:rPr>
              <a:t>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-9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-8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-7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-6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-5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-4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-3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-2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-2</a:t>
            </a:r>
            <a:r>
              <a:rPr lang="en-US">
                <a:solidFill>
                  <a:schemeClr val="bg1"/>
                </a:solidFill>
                <a:cs typeface="+mn-cs"/>
              </a:rPr>
              <a:t>   10</a:t>
            </a:r>
            <a:r>
              <a:rPr lang="en-US" baseline="30000">
                <a:solidFill>
                  <a:schemeClr val="bg1"/>
                </a:solidFill>
                <a:cs typeface="+mn-cs"/>
              </a:rPr>
              <a:t>-1</a:t>
            </a:r>
            <a:r>
              <a:rPr lang="en-US">
                <a:solidFill>
                  <a:schemeClr val="bg1"/>
                </a:solidFill>
                <a:cs typeface="+mn-cs"/>
              </a:rPr>
              <a:t>   1     10   100   1000  </a:t>
            </a:r>
          </a:p>
        </p:txBody>
      </p:sp>
      <p:sp>
        <p:nvSpPr>
          <p:cNvPr id="59408" name="Line 16"/>
          <p:cNvSpPr>
            <a:spLocks noChangeShapeType="1"/>
          </p:cNvSpPr>
          <p:nvPr/>
        </p:nvSpPr>
        <p:spPr bwMode="auto">
          <a:xfrm>
            <a:off x="2895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46482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57912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5181600" y="5562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4075113" y="65135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meters</a:t>
            </a:r>
          </a:p>
        </p:txBody>
      </p:sp>
      <p:grpSp>
        <p:nvGrpSpPr>
          <p:cNvPr id="23571" name="Group 21"/>
          <p:cNvGrpSpPr>
            <a:grpSpLocks/>
          </p:cNvGrpSpPr>
          <p:nvPr/>
        </p:nvGrpSpPr>
        <p:grpSpPr bwMode="auto">
          <a:xfrm>
            <a:off x="685800" y="5257800"/>
            <a:ext cx="438150" cy="379413"/>
            <a:chOff x="355" y="3146"/>
            <a:chExt cx="276" cy="239"/>
          </a:xfrm>
        </p:grpSpPr>
        <p:sp>
          <p:nvSpPr>
            <p:cNvPr id="59414" name="AutoShape 22"/>
            <p:cNvSpPr>
              <a:spLocks noChangeArrowheads="1"/>
            </p:cNvSpPr>
            <p:nvPr/>
          </p:nvSpPr>
          <p:spPr bwMode="auto">
            <a:xfrm>
              <a:off x="355" y="3146"/>
              <a:ext cx="276" cy="239"/>
            </a:xfrm>
            <a:prstGeom prst="hexagon">
              <a:avLst>
                <a:gd name="adj" fmla="val 28870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>
              <a:off x="377" y="3168"/>
              <a:ext cx="55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424" y="3368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>
              <a:off x="552" y="3163"/>
              <a:ext cx="5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5440363" y="1601788"/>
            <a:ext cx="3703637" cy="2625725"/>
            <a:chOff x="3399" y="947"/>
            <a:chExt cx="2333" cy="1654"/>
          </a:xfrm>
        </p:grpSpPr>
        <p:sp>
          <p:nvSpPr>
            <p:cNvPr id="59419" name="Text Box 27"/>
            <p:cNvSpPr txBox="1">
              <a:spLocks noChangeArrowheads="1"/>
            </p:cNvSpPr>
            <p:nvPr/>
          </p:nvSpPr>
          <p:spPr bwMode="auto">
            <a:xfrm>
              <a:off x="3476" y="2457"/>
              <a:ext cx="225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>
                  <a:cs typeface="+mn-cs"/>
                </a:rPr>
                <a:t>http://farm4.static.flickr.com/3453/3276124739_e62fed7954.jpg</a:t>
              </a:r>
              <a:endParaRPr lang="en-US">
                <a:cs typeface="+mn-cs"/>
              </a:endParaRPr>
            </a:p>
          </p:txBody>
        </p:sp>
        <p:pic>
          <p:nvPicPr>
            <p:cNvPr id="23600" name="Picture 28" descr="Joshuatree.jpg                                                 00380EBDMacintosh HD                   C5A9507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" y="947"/>
              <a:ext cx="2281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21" name="Group 29"/>
          <p:cNvGrpSpPr>
            <a:grpSpLocks/>
          </p:cNvGrpSpPr>
          <p:nvPr/>
        </p:nvGrpSpPr>
        <p:grpSpPr bwMode="auto">
          <a:xfrm>
            <a:off x="106363" y="2108200"/>
            <a:ext cx="1905000" cy="3408363"/>
            <a:chOff x="67" y="1328"/>
            <a:chExt cx="1200" cy="2147"/>
          </a:xfrm>
        </p:grpSpPr>
        <p:grpSp>
          <p:nvGrpSpPr>
            <p:cNvPr id="23595" name="Group 30"/>
            <p:cNvGrpSpPr>
              <a:grpSpLocks/>
            </p:cNvGrpSpPr>
            <p:nvPr/>
          </p:nvGrpSpPr>
          <p:grpSpPr bwMode="auto">
            <a:xfrm>
              <a:off x="67" y="1328"/>
              <a:ext cx="1200" cy="1645"/>
              <a:chOff x="278" y="1136"/>
              <a:chExt cx="1200" cy="1645"/>
            </a:xfrm>
          </p:grpSpPr>
          <p:pic>
            <p:nvPicPr>
              <p:cNvPr id="59423" name="Picture 31" descr="fig8a-tem-rev.psd                                              001E8A50Macintosh HD                   B74677AA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" y="1136"/>
                <a:ext cx="1200" cy="1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9424" name="Text Box 32"/>
              <p:cNvSpPr txBox="1">
                <a:spLocks noChangeArrowheads="1"/>
              </p:cNvSpPr>
              <p:nvPr/>
            </p:nvSpPr>
            <p:spPr bwMode="auto">
              <a:xfrm>
                <a:off x="498" y="2531"/>
                <a:ext cx="6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rgbClr val="990099"/>
                    </a:solidFill>
                    <a:cs typeface="+mn-cs"/>
                  </a:rPr>
                  <a:t>Fe nps</a:t>
                </a:r>
              </a:p>
            </p:txBody>
          </p:sp>
        </p:grpSp>
        <p:sp>
          <p:nvSpPr>
            <p:cNvPr id="59425" name="Line 33"/>
            <p:cNvSpPr>
              <a:spLocks noChangeShapeType="1"/>
            </p:cNvSpPr>
            <p:nvPr/>
          </p:nvSpPr>
          <p:spPr bwMode="auto">
            <a:xfrm flipH="1">
              <a:off x="1136" y="2770"/>
              <a:ext cx="95" cy="7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9426" name="Group 34"/>
          <p:cNvGrpSpPr>
            <a:grpSpLocks/>
          </p:cNvGrpSpPr>
          <p:nvPr/>
        </p:nvGrpSpPr>
        <p:grpSpPr bwMode="auto">
          <a:xfrm>
            <a:off x="2114550" y="1533525"/>
            <a:ext cx="2205038" cy="4044950"/>
            <a:chOff x="1332" y="966"/>
            <a:chExt cx="1389" cy="2548"/>
          </a:xfrm>
        </p:grpSpPr>
        <p:grpSp>
          <p:nvGrpSpPr>
            <p:cNvPr id="23587" name="Group 35"/>
            <p:cNvGrpSpPr>
              <a:grpSpLocks/>
            </p:cNvGrpSpPr>
            <p:nvPr/>
          </p:nvGrpSpPr>
          <p:grpSpPr bwMode="auto">
            <a:xfrm>
              <a:off x="1332" y="966"/>
              <a:ext cx="1389" cy="1580"/>
              <a:chOff x="66" y="2448"/>
              <a:chExt cx="1389" cy="1580"/>
            </a:xfrm>
          </p:grpSpPr>
          <p:grpSp>
            <p:nvGrpSpPr>
              <p:cNvPr id="23589" name="Group 36"/>
              <p:cNvGrpSpPr>
                <a:grpSpLocks/>
              </p:cNvGrpSpPr>
              <p:nvPr/>
            </p:nvGrpSpPr>
            <p:grpSpPr bwMode="auto">
              <a:xfrm>
                <a:off x="75" y="2448"/>
                <a:ext cx="1122" cy="1364"/>
                <a:chOff x="2976" y="1056"/>
                <a:chExt cx="1730" cy="2102"/>
              </a:xfrm>
            </p:grpSpPr>
            <p:pic>
              <p:nvPicPr>
                <p:cNvPr id="23591" name="Picture 37" descr="E:\Photos_TEM\Cu100_27k.tif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4" y="1056"/>
                  <a:ext cx="1682" cy="2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9430" name="Rectangle 38"/>
                <p:cNvSpPr>
                  <a:spLocks noChangeArrowheads="1"/>
                </p:cNvSpPr>
                <p:nvPr/>
              </p:nvSpPr>
              <p:spPr bwMode="auto">
                <a:xfrm>
                  <a:off x="3036" y="2796"/>
                  <a:ext cx="863" cy="3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9431" name="Line 39"/>
                <p:cNvSpPr>
                  <a:spLocks noChangeShapeType="1"/>
                </p:cNvSpPr>
                <p:nvPr/>
              </p:nvSpPr>
              <p:spPr bwMode="auto">
                <a:xfrm>
                  <a:off x="3308" y="2868"/>
                  <a:ext cx="304" cy="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943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976" y="2723"/>
                  <a:ext cx="1008" cy="4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  <a:defRPr/>
                  </a:pPr>
                  <a:r>
                    <a:rPr lang="en-US" sz="1400" b="1">
                      <a:latin typeface="Century Gothic" charset="0"/>
                      <a:cs typeface="+mn-cs"/>
                    </a:rPr>
                    <a:t>  500 nm</a:t>
                  </a:r>
                </a:p>
              </p:txBody>
            </p:sp>
          </p:grpSp>
          <p:sp>
            <p:nvSpPr>
              <p:cNvPr id="59433" name="Text Box 41"/>
              <p:cNvSpPr txBox="1">
                <a:spLocks noChangeArrowheads="1"/>
              </p:cNvSpPr>
              <p:nvPr/>
            </p:nvSpPr>
            <p:spPr bwMode="auto">
              <a:xfrm>
                <a:off x="66" y="3816"/>
                <a:ext cx="138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solidFill>
                      <a:srgbClr val="C000C0"/>
                    </a:solidFill>
                    <a:cs typeface="+mn-cs"/>
                  </a:rPr>
                  <a:t>Size selected Cu nps</a:t>
                </a:r>
              </a:p>
            </p:txBody>
          </p:sp>
        </p:grpSp>
        <p:sp>
          <p:nvSpPr>
            <p:cNvPr id="59434" name="Line 42"/>
            <p:cNvSpPr>
              <a:spLocks noChangeShapeType="1"/>
            </p:cNvSpPr>
            <p:nvPr/>
          </p:nvSpPr>
          <p:spPr bwMode="auto">
            <a:xfrm flipH="1">
              <a:off x="1512" y="2509"/>
              <a:ext cx="348" cy="10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9435" name="Group 43"/>
          <p:cNvGrpSpPr>
            <a:grpSpLocks/>
          </p:cNvGrpSpPr>
          <p:nvPr/>
        </p:nvGrpSpPr>
        <p:grpSpPr bwMode="auto">
          <a:xfrm>
            <a:off x="2917825" y="1558925"/>
            <a:ext cx="4095750" cy="3987800"/>
            <a:chOff x="1838" y="982"/>
            <a:chExt cx="2580" cy="2512"/>
          </a:xfrm>
        </p:grpSpPr>
        <p:grpSp>
          <p:nvGrpSpPr>
            <p:cNvPr id="23583" name="Group 44"/>
            <p:cNvGrpSpPr>
              <a:grpSpLocks/>
            </p:cNvGrpSpPr>
            <p:nvPr/>
          </p:nvGrpSpPr>
          <p:grpSpPr bwMode="auto">
            <a:xfrm>
              <a:off x="2681" y="982"/>
              <a:ext cx="1737" cy="1209"/>
              <a:chOff x="2832" y="1920"/>
              <a:chExt cx="1991" cy="1386"/>
            </a:xfrm>
          </p:grpSpPr>
          <p:pic>
            <p:nvPicPr>
              <p:cNvPr id="59437" name="Picture 4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1920"/>
                <a:ext cx="1991" cy="1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9438" name="Text Box 46"/>
              <p:cNvSpPr txBox="1">
                <a:spLocks noChangeArrowheads="1"/>
              </p:cNvSpPr>
              <p:nvPr/>
            </p:nvSpPr>
            <p:spPr bwMode="auto">
              <a:xfrm>
                <a:off x="2870" y="2949"/>
                <a:ext cx="1707" cy="21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cs typeface="+mn-cs"/>
                  </a:rPr>
                  <a:t>Silver copper microparticles</a:t>
                </a:r>
              </a:p>
            </p:txBody>
          </p:sp>
        </p:grpSp>
        <p:sp>
          <p:nvSpPr>
            <p:cNvPr id="59439" name="Line 47"/>
            <p:cNvSpPr>
              <a:spLocks noChangeShapeType="1"/>
            </p:cNvSpPr>
            <p:nvPr/>
          </p:nvSpPr>
          <p:spPr bwMode="auto">
            <a:xfrm flipH="1">
              <a:off x="1838" y="2195"/>
              <a:ext cx="1320" cy="1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9440" name="Group 48"/>
          <p:cNvGrpSpPr>
            <a:grpSpLocks/>
          </p:cNvGrpSpPr>
          <p:nvPr/>
        </p:nvGrpSpPr>
        <p:grpSpPr bwMode="auto">
          <a:xfrm>
            <a:off x="4418013" y="3516313"/>
            <a:ext cx="3890962" cy="2205037"/>
            <a:chOff x="2783" y="2215"/>
            <a:chExt cx="2451" cy="1389"/>
          </a:xfrm>
        </p:grpSpPr>
        <p:grpSp>
          <p:nvGrpSpPr>
            <p:cNvPr id="23579" name="Group 49"/>
            <p:cNvGrpSpPr>
              <a:grpSpLocks/>
            </p:cNvGrpSpPr>
            <p:nvPr/>
          </p:nvGrpSpPr>
          <p:grpSpPr bwMode="auto">
            <a:xfrm>
              <a:off x="3621" y="2215"/>
              <a:ext cx="1613" cy="1322"/>
              <a:chOff x="3841" y="2290"/>
              <a:chExt cx="1987" cy="1628"/>
            </a:xfrm>
          </p:grpSpPr>
          <p:pic>
            <p:nvPicPr>
              <p:cNvPr id="59442" name="Picture 5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" y="2290"/>
                <a:ext cx="1824" cy="1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9443" name="Text Box 51"/>
              <p:cNvSpPr txBox="1">
                <a:spLocks noChangeArrowheads="1"/>
              </p:cNvSpPr>
              <p:nvPr/>
            </p:nvSpPr>
            <p:spPr bwMode="auto">
              <a:xfrm>
                <a:off x="3841" y="3682"/>
                <a:ext cx="1987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>
                    <a:solidFill>
                      <a:srgbClr val="C000C0"/>
                    </a:solidFill>
                    <a:cs typeface="+mn-cs"/>
                  </a:rPr>
                  <a:t>Side view of film of TiO</a:t>
                </a:r>
                <a:r>
                  <a:rPr lang="en-US" sz="1400" b="1" baseline="-25000">
                    <a:solidFill>
                      <a:srgbClr val="C000C0"/>
                    </a:solidFill>
                    <a:cs typeface="+mn-cs"/>
                  </a:rPr>
                  <a:t>2</a:t>
                </a:r>
                <a:r>
                  <a:rPr lang="en-US" sz="1400" b="1">
                    <a:solidFill>
                      <a:srgbClr val="C000C0"/>
                    </a:solidFill>
                    <a:cs typeface="+mn-cs"/>
                  </a:rPr>
                  <a:t> nps</a:t>
                </a:r>
              </a:p>
            </p:txBody>
          </p:sp>
        </p:grpSp>
        <p:sp>
          <p:nvSpPr>
            <p:cNvPr id="59444" name="Line 52"/>
            <p:cNvSpPr>
              <a:spLocks noChangeShapeType="1"/>
            </p:cNvSpPr>
            <p:nvPr/>
          </p:nvSpPr>
          <p:spPr bwMode="auto">
            <a:xfrm flipH="1">
              <a:off x="2783" y="3291"/>
              <a:ext cx="830" cy="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9445" name="Text Box 53"/>
          <p:cNvSpPr txBox="1">
            <a:spLocks noChangeArrowheads="1"/>
          </p:cNvSpPr>
          <p:nvPr/>
        </p:nvSpPr>
        <p:spPr bwMode="auto">
          <a:xfrm>
            <a:off x="1044575" y="4567238"/>
            <a:ext cx="591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>
              <a:cs typeface="+mn-cs"/>
            </a:endParaRPr>
          </a:p>
        </p:txBody>
      </p:sp>
      <p:sp>
        <p:nvSpPr>
          <p:cNvPr id="59446" name="Text Box 54"/>
          <p:cNvSpPr txBox="1">
            <a:spLocks noChangeArrowheads="1"/>
          </p:cNvSpPr>
          <p:nvPr/>
        </p:nvSpPr>
        <p:spPr bwMode="auto">
          <a:xfrm>
            <a:off x="533400" y="914400"/>
            <a:ext cx="4460875" cy="854075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500">
                <a:solidFill>
                  <a:schemeClr val="tx2"/>
                </a:solidFill>
                <a:cs typeface="+mn-cs"/>
              </a:rPr>
              <a:t>What are nanoparticles and where are they found?</a:t>
            </a:r>
          </a:p>
        </p:txBody>
      </p:sp>
    </p:spTree>
    <p:extLst>
      <p:ext uri="{BB962C8B-B14F-4D97-AF65-F5344CB8AC3E}">
        <p14:creationId xmlns:p14="http://schemas.microsoft.com/office/powerpoint/2010/main" val="31562160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4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smtClean="0">
                <a:solidFill>
                  <a:schemeClr val="tx1"/>
                </a:solidFill>
                <a:cs typeface="+mj-cs"/>
              </a:rPr>
              <a:t>Example material: iron oxide</a:t>
            </a:r>
            <a:endParaRPr lang="en-US" smtClean="0">
              <a:cs typeface="+mj-cs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2090738"/>
            <a:ext cx="8377237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0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Size (&lt; 10 nm)  one magnetic domain per particle, superparamagnetic nanoparticles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MRI - positive (taken up by tissue of interest) or negative (not taken up) contrast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Many products in clinical use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Becomes part of normal iron load in body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More selective active targeting via surface modification an active area of research</a:t>
            </a:r>
            <a:endParaRPr lang="en-US" sz="2000" smtClean="0">
              <a:cs typeface="+mn-cs"/>
            </a:endParaRP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838200" y="5672138"/>
            <a:ext cx="7315200" cy="762000"/>
            <a:chOff x="624" y="3792"/>
            <a:chExt cx="4608" cy="480"/>
          </a:xfrm>
        </p:grpSpPr>
        <p:sp>
          <p:nvSpPr>
            <p:cNvPr id="62469" name="Oval 5"/>
            <p:cNvSpPr>
              <a:spLocks noChangeArrowheads="1"/>
            </p:cNvSpPr>
            <p:nvPr/>
          </p:nvSpPr>
          <p:spPr bwMode="auto">
            <a:xfrm>
              <a:off x="624" y="3984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672" y="408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6645" name="Group 7"/>
            <p:cNvGrpSpPr>
              <a:grpSpLocks/>
            </p:cNvGrpSpPr>
            <p:nvPr/>
          </p:nvGrpSpPr>
          <p:grpSpPr bwMode="auto">
            <a:xfrm rot="-2514810">
              <a:off x="1536" y="3840"/>
              <a:ext cx="288" cy="288"/>
              <a:chOff x="1536" y="3840"/>
              <a:chExt cx="288" cy="288"/>
            </a:xfrm>
          </p:grpSpPr>
          <p:sp>
            <p:nvSpPr>
              <p:cNvPr id="62472" name="Oval 8"/>
              <p:cNvSpPr>
                <a:spLocks noChangeArrowheads="1"/>
              </p:cNvSpPr>
              <p:nvPr/>
            </p:nvSpPr>
            <p:spPr bwMode="auto">
              <a:xfrm>
                <a:off x="1536" y="3840"/>
                <a:ext cx="288" cy="288"/>
              </a:xfrm>
              <a:prstGeom prst="ellipse">
                <a:avLst/>
              </a:prstGeom>
              <a:solidFill>
                <a:srgbClr val="F60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473" name="Line 9"/>
              <p:cNvSpPr>
                <a:spLocks noChangeShapeType="1"/>
              </p:cNvSpPr>
              <p:nvPr/>
            </p:nvSpPr>
            <p:spPr bwMode="auto">
              <a:xfrm flipV="1">
                <a:off x="1568" y="395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6646" name="Group 10"/>
            <p:cNvGrpSpPr>
              <a:grpSpLocks/>
            </p:cNvGrpSpPr>
            <p:nvPr/>
          </p:nvGrpSpPr>
          <p:grpSpPr bwMode="auto">
            <a:xfrm rot="4263548">
              <a:off x="2256" y="3888"/>
              <a:ext cx="288" cy="288"/>
              <a:chOff x="2160" y="3984"/>
              <a:chExt cx="288" cy="288"/>
            </a:xfrm>
          </p:grpSpPr>
          <p:sp>
            <p:nvSpPr>
              <p:cNvPr id="62475" name="Oval 11"/>
              <p:cNvSpPr>
                <a:spLocks noChangeArrowheads="1"/>
              </p:cNvSpPr>
              <p:nvPr/>
            </p:nvSpPr>
            <p:spPr bwMode="auto">
              <a:xfrm>
                <a:off x="2160" y="3984"/>
                <a:ext cx="288" cy="288"/>
              </a:xfrm>
              <a:prstGeom prst="ellipse">
                <a:avLst/>
              </a:prstGeom>
              <a:solidFill>
                <a:srgbClr val="F60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476" name="Line 12"/>
              <p:cNvSpPr>
                <a:spLocks noChangeShapeType="1"/>
              </p:cNvSpPr>
              <p:nvPr/>
            </p:nvSpPr>
            <p:spPr bwMode="auto">
              <a:xfrm flipV="1">
                <a:off x="2250" y="407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6647" name="Group 13"/>
            <p:cNvGrpSpPr>
              <a:grpSpLocks/>
            </p:cNvGrpSpPr>
            <p:nvPr/>
          </p:nvGrpSpPr>
          <p:grpSpPr bwMode="auto">
            <a:xfrm rot="-3870146">
              <a:off x="3216" y="3792"/>
              <a:ext cx="288" cy="288"/>
              <a:chOff x="3216" y="3792"/>
              <a:chExt cx="288" cy="288"/>
            </a:xfrm>
          </p:grpSpPr>
          <p:sp>
            <p:nvSpPr>
              <p:cNvPr id="62478" name="Oval 14"/>
              <p:cNvSpPr>
                <a:spLocks noChangeArrowheads="1"/>
              </p:cNvSpPr>
              <p:nvPr/>
            </p:nvSpPr>
            <p:spPr bwMode="auto">
              <a:xfrm>
                <a:off x="3216" y="3792"/>
                <a:ext cx="288" cy="288"/>
              </a:xfrm>
              <a:prstGeom prst="ellipse">
                <a:avLst/>
              </a:prstGeom>
              <a:solidFill>
                <a:srgbClr val="F60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479" name="Line 15"/>
              <p:cNvSpPr>
                <a:spLocks noChangeShapeType="1"/>
              </p:cNvSpPr>
              <p:nvPr/>
            </p:nvSpPr>
            <p:spPr bwMode="auto">
              <a:xfrm flipV="1">
                <a:off x="3257" y="385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6648" name="Group 16"/>
            <p:cNvGrpSpPr>
              <a:grpSpLocks/>
            </p:cNvGrpSpPr>
            <p:nvPr/>
          </p:nvGrpSpPr>
          <p:grpSpPr bwMode="auto">
            <a:xfrm rot="2480150">
              <a:off x="4080" y="3888"/>
              <a:ext cx="288" cy="288"/>
              <a:chOff x="4080" y="4032"/>
              <a:chExt cx="288" cy="288"/>
            </a:xfrm>
          </p:grpSpPr>
          <p:sp>
            <p:nvSpPr>
              <p:cNvPr id="62481" name="Oval 17"/>
              <p:cNvSpPr>
                <a:spLocks noChangeArrowheads="1"/>
              </p:cNvSpPr>
              <p:nvPr/>
            </p:nvSpPr>
            <p:spPr bwMode="auto">
              <a:xfrm>
                <a:off x="4080" y="4032"/>
                <a:ext cx="288" cy="288"/>
              </a:xfrm>
              <a:prstGeom prst="ellipse">
                <a:avLst/>
              </a:prstGeom>
              <a:solidFill>
                <a:srgbClr val="F60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482" name="Line 18"/>
              <p:cNvSpPr>
                <a:spLocks noChangeShapeType="1"/>
              </p:cNvSpPr>
              <p:nvPr/>
            </p:nvSpPr>
            <p:spPr bwMode="auto">
              <a:xfrm flipV="1">
                <a:off x="4171" y="408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6649" name="Group 19"/>
            <p:cNvGrpSpPr>
              <a:grpSpLocks/>
            </p:cNvGrpSpPr>
            <p:nvPr/>
          </p:nvGrpSpPr>
          <p:grpSpPr bwMode="auto">
            <a:xfrm rot="-2379174">
              <a:off x="4944" y="3840"/>
              <a:ext cx="288" cy="288"/>
              <a:chOff x="4944" y="3840"/>
              <a:chExt cx="288" cy="288"/>
            </a:xfrm>
          </p:grpSpPr>
          <p:sp>
            <p:nvSpPr>
              <p:cNvPr id="62484" name="Oval 20"/>
              <p:cNvSpPr>
                <a:spLocks noChangeArrowheads="1"/>
              </p:cNvSpPr>
              <p:nvPr/>
            </p:nvSpPr>
            <p:spPr bwMode="auto">
              <a:xfrm>
                <a:off x="4944" y="3840"/>
                <a:ext cx="288" cy="288"/>
              </a:xfrm>
              <a:prstGeom prst="ellipse">
                <a:avLst/>
              </a:prstGeom>
              <a:solidFill>
                <a:srgbClr val="F60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485" name="Line 21"/>
              <p:cNvSpPr>
                <a:spLocks noChangeShapeType="1"/>
              </p:cNvSpPr>
              <p:nvPr/>
            </p:nvSpPr>
            <p:spPr bwMode="auto">
              <a:xfrm flipV="1">
                <a:off x="5039" y="3935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6628" name="Group 22"/>
          <p:cNvGrpSpPr>
            <a:grpSpLocks/>
          </p:cNvGrpSpPr>
          <p:nvPr/>
        </p:nvGrpSpPr>
        <p:grpSpPr bwMode="auto">
          <a:xfrm>
            <a:off x="685800" y="1295400"/>
            <a:ext cx="7950200" cy="1069975"/>
            <a:chOff x="432" y="816"/>
            <a:chExt cx="5008" cy="674"/>
          </a:xfrm>
        </p:grpSpPr>
        <p:sp>
          <p:nvSpPr>
            <p:cNvPr id="62487" name="Oval 23"/>
            <p:cNvSpPr>
              <a:spLocks noChangeArrowheads="1"/>
            </p:cNvSpPr>
            <p:nvPr/>
          </p:nvSpPr>
          <p:spPr bwMode="auto">
            <a:xfrm>
              <a:off x="432" y="1008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88" name="Oval 24"/>
            <p:cNvSpPr>
              <a:spLocks noChangeArrowheads="1"/>
            </p:cNvSpPr>
            <p:nvPr/>
          </p:nvSpPr>
          <p:spPr bwMode="auto">
            <a:xfrm>
              <a:off x="4752" y="864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89" name="Oval 25"/>
            <p:cNvSpPr>
              <a:spLocks noChangeArrowheads="1"/>
            </p:cNvSpPr>
            <p:nvPr/>
          </p:nvSpPr>
          <p:spPr bwMode="auto">
            <a:xfrm>
              <a:off x="3888" y="1056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0" name="Oval 26"/>
            <p:cNvSpPr>
              <a:spLocks noChangeArrowheads="1"/>
            </p:cNvSpPr>
            <p:nvPr/>
          </p:nvSpPr>
          <p:spPr bwMode="auto">
            <a:xfrm>
              <a:off x="3024" y="816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1" name="Oval 27"/>
            <p:cNvSpPr>
              <a:spLocks noChangeArrowheads="1"/>
            </p:cNvSpPr>
            <p:nvPr/>
          </p:nvSpPr>
          <p:spPr bwMode="auto">
            <a:xfrm>
              <a:off x="1968" y="1008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2" name="Oval 28"/>
            <p:cNvSpPr>
              <a:spLocks noChangeArrowheads="1"/>
            </p:cNvSpPr>
            <p:nvPr/>
          </p:nvSpPr>
          <p:spPr bwMode="auto">
            <a:xfrm>
              <a:off x="1344" y="864"/>
              <a:ext cx="288" cy="288"/>
            </a:xfrm>
            <a:prstGeom prst="ellipse">
              <a:avLst/>
            </a:prstGeom>
            <a:solidFill>
              <a:srgbClr val="F60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3" name="Line 29"/>
            <p:cNvSpPr>
              <a:spLocks noChangeShapeType="1"/>
            </p:cNvSpPr>
            <p:nvPr/>
          </p:nvSpPr>
          <p:spPr bwMode="auto">
            <a:xfrm flipV="1">
              <a:off x="480" y="11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4" name="Line 30"/>
            <p:cNvSpPr>
              <a:spLocks noChangeShapeType="1"/>
            </p:cNvSpPr>
            <p:nvPr/>
          </p:nvSpPr>
          <p:spPr bwMode="auto">
            <a:xfrm flipV="1">
              <a:off x="1376" y="97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5" name="Line 31"/>
            <p:cNvSpPr>
              <a:spLocks noChangeShapeType="1"/>
            </p:cNvSpPr>
            <p:nvPr/>
          </p:nvSpPr>
          <p:spPr bwMode="auto">
            <a:xfrm flipV="1">
              <a:off x="2061" y="109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6" name="Line 32"/>
            <p:cNvSpPr>
              <a:spLocks noChangeShapeType="1"/>
            </p:cNvSpPr>
            <p:nvPr/>
          </p:nvSpPr>
          <p:spPr bwMode="auto">
            <a:xfrm flipV="1">
              <a:off x="3065" y="87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7" name="Line 33"/>
            <p:cNvSpPr>
              <a:spLocks noChangeShapeType="1"/>
            </p:cNvSpPr>
            <p:nvPr/>
          </p:nvSpPr>
          <p:spPr bwMode="auto">
            <a:xfrm flipV="1">
              <a:off x="3981" y="110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8" name="Line 34"/>
            <p:cNvSpPr>
              <a:spLocks noChangeShapeType="1"/>
            </p:cNvSpPr>
            <p:nvPr/>
          </p:nvSpPr>
          <p:spPr bwMode="auto">
            <a:xfrm flipV="1">
              <a:off x="4848" y="9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499" name="Text Box 35"/>
            <p:cNvSpPr txBox="1">
              <a:spLocks noChangeArrowheads="1"/>
            </p:cNvSpPr>
            <p:nvPr/>
          </p:nvSpPr>
          <p:spPr bwMode="auto">
            <a:xfrm rot="-2759796">
              <a:off x="5083" y="1133"/>
              <a:ext cx="34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>
                  <a:cs typeface="+mn-cs"/>
                </a:rPr>
                <a:t>B</a:t>
              </a:r>
              <a:endParaRPr lang="en-US">
                <a:cs typeface="+mn-cs"/>
              </a:endParaRPr>
            </a:p>
          </p:txBody>
        </p:sp>
        <p:sp>
          <p:nvSpPr>
            <p:cNvPr id="62500" name="Line 36"/>
            <p:cNvSpPr>
              <a:spLocks noChangeShapeType="1"/>
            </p:cNvSpPr>
            <p:nvPr/>
          </p:nvSpPr>
          <p:spPr bwMode="auto">
            <a:xfrm flipH="1">
              <a:off x="5040" y="1104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025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3463" y="9271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 products/future products 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962150"/>
            <a:ext cx="5399087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103688" y="5521325"/>
            <a:ext cx="7413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T2 Biosystems, US</a:t>
            </a:r>
          </a:p>
          <a:p>
            <a:pPr>
              <a:defRPr/>
            </a:pPr>
            <a:r>
              <a:rPr lang="en-US" sz="900">
                <a:latin typeface="LucidaGrande" charset="0"/>
                <a:cs typeface="+mn-cs"/>
                <a:hlinkClick r:id="rId3"/>
              </a:rPr>
              <a:t>http://www.nytimes.com/2009/08/30/business/30novel.html?_r=1&amp;scp=1&amp;sq=t2%20biosystems&amp;st=cse</a:t>
            </a:r>
            <a:r>
              <a:rPr lang="en-US">
                <a:cs typeface="+mn-cs"/>
              </a:rPr>
              <a:t> 			 	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1788"/>
            <a:ext cx="3452812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82550" y="6540500"/>
            <a:ext cx="4530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cs typeface="+mn-cs"/>
              </a:rPr>
              <a:t>http://www.amagpharma.com/documents/products/pdfs/gastromark_insert.pdf</a:t>
            </a:r>
          </a:p>
        </p:txBody>
      </p:sp>
    </p:spTree>
    <p:extLst>
      <p:ext uri="{BB962C8B-B14F-4D97-AF65-F5344CB8AC3E}">
        <p14:creationId xmlns:p14="http://schemas.microsoft.com/office/powerpoint/2010/main" val="3035165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tinted-circles">
  <a:themeElements>
    <a:clrScheme name="tinted-circl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nted-circ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nted-circl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nted-circl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nted-circl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nted-circl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nted-circl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nted-circl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nted-circl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X:Templates:My Templates:tinted-circles.ppt</Template>
  <TotalTime>19903</TotalTime>
  <Words>3381</Words>
  <Application>Microsoft Macintosh PowerPoint</Application>
  <PresentationFormat>Letter Paper (8.5x11 in)</PresentationFormat>
  <Paragraphs>641</Paragraphs>
  <Slides>61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tinted-circles</vt:lpstr>
      <vt:lpstr>Graph</vt:lpstr>
      <vt:lpstr>Chaos is cheap:  adventures in nanomaterials synthesis </vt:lpstr>
      <vt:lpstr>Outline</vt:lpstr>
      <vt:lpstr>ChBE at the University of Maryland  </vt:lpstr>
      <vt:lpstr>ChBE by the numbers</vt:lpstr>
      <vt:lpstr>ChBE research interests</vt:lpstr>
      <vt:lpstr>Current projects in the Ehrman laboratory</vt:lpstr>
      <vt:lpstr>PowerPoint Presentation</vt:lpstr>
      <vt:lpstr>Example material: iron oxide</vt:lpstr>
      <vt:lpstr>Example products/future products </vt:lpstr>
      <vt:lpstr>PowerPoint Presentation</vt:lpstr>
      <vt:lpstr>Methods of making nanoparticles</vt:lpstr>
      <vt:lpstr>Nanoparticle engineering</vt:lpstr>
      <vt:lpstr>Pros and cons</vt:lpstr>
      <vt:lpstr>Chaos is cheap, any proof?</vt:lpstr>
      <vt:lpstr>Aerosol manufacturing, $$</vt:lpstr>
      <vt:lpstr>Solar energy, the potential</vt:lpstr>
      <vt:lpstr>PowerPoint Presentation</vt:lpstr>
      <vt:lpstr>Solar energy is intermittent</vt:lpstr>
      <vt:lpstr>Perspective</vt:lpstr>
      <vt:lpstr>Perspective: materials constraints</vt:lpstr>
      <vt:lpstr>On a large scale, imagine….</vt:lpstr>
      <vt:lpstr>H2 as transportation fuel</vt:lpstr>
      <vt:lpstr>Perspective:  life cycle</vt:lpstr>
      <vt:lpstr>Approaches to materials optimization</vt:lpstr>
      <vt:lpstr>Earth abundance</vt:lpstr>
      <vt:lpstr>Favorable band edge position </vt:lpstr>
      <vt:lpstr>Conversion efficiency</vt:lpstr>
      <vt:lpstr>CuO systems to date, low efficiency</vt:lpstr>
      <vt:lpstr>Photo  - electro – chemical </vt:lpstr>
      <vt:lpstr>Efforts to improve performance</vt:lpstr>
      <vt:lpstr>Flame spray pyrolysis</vt:lpstr>
      <vt:lpstr>Processes occurring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structures</vt:lpstr>
      <vt:lpstr>55 gallon drum of silicon tetrachloride vs fumed silica</vt:lpstr>
      <vt:lpstr>Potential risks associated with engineered nanomaterials</vt:lpstr>
      <vt:lpstr>Routes for exposure, intentional or unintentional</vt:lpstr>
      <vt:lpstr>MSDS info on titania, not nano</vt:lpstr>
      <vt:lpstr>Primary pathways hypothesized at the           cellular level</vt:lpstr>
      <vt:lpstr>Response in rats and mice correlates well with surface area, for inhaled engineered NPs </vt:lpstr>
      <vt:lpstr>Not just surface area</vt:lpstr>
      <vt:lpstr>Real exposure scenarios - may not be single component</vt:lpstr>
      <vt:lpstr>Our testable hypothesis</vt:lpstr>
      <vt:lpstr>Testing this hypothesis, system components </vt:lpstr>
      <vt:lpstr>About cisplatin</vt:lpstr>
      <vt:lpstr>Experimental approach</vt:lpstr>
      <vt:lpstr>Attachment of cisplatin to silica</vt:lpstr>
      <vt:lpstr>Fluorescence microscopy, Live/Dead stain </vt:lpstr>
      <vt:lpstr>MTT assay</vt:lpstr>
      <vt:lpstr>MTT results, silica/cisplatin</vt:lpstr>
      <vt:lpstr>Correlation</vt:lpstr>
      <vt:lpstr>Transmission electron microscopy comparison to control…</vt:lpstr>
      <vt:lpstr>Discussion</vt:lpstr>
      <vt:lpstr>Discussion</vt:lpstr>
      <vt:lpstr>Take home message</vt:lpstr>
      <vt:lpstr>Acknowledgements</vt:lpstr>
    </vt:vector>
  </TitlesOfParts>
  <Manager/>
  <Company>ᘴ퀀笜ꦜ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Trial User</dc:creator>
  <cp:keywords>Engineering, Maryland</cp:keywords>
  <dc:description/>
  <cp:lastModifiedBy>Sheryl Ehrman</cp:lastModifiedBy>
  <cp:revision>727</cp:revision>
  <cp:lastPrinted>2015-04-16T02:45:26Z</cp:lastPrinted>
  <dcterms:created xsi:type="dcterms:W3CDTF">2010-09-24T14:18:58Z</dcterms:created>
  <dcterms:modified xsi:type="dcterms:W3CDTF">2015-04-16T03:16:26Z</dcterms:modified>
  <cp:category>Engineering</cp:category>
</cp:coreProperties>
</file>